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602" r:id="rId2"/>
    <p:sldId id="604" r:id="rId3"/>
    <p:sldId id="624" r:id="rId4"/>
    <p:sldId id="603" r:id="rId5"/>
    <p:sldId id="605" r:id="rId6"/>
    <p:sldId id="606" r:id="rId7"/>
    <p:sldId id="607" r:id="rId8"/>
    <p:sldId id="647" r:id="rId9"/>
    <p:sldId id="611" r:id="rId10"/>
    <p:sldId id="608" r:id="rId11"/>
    <p:sldId id="609" r:id="rId12"/>
    <p:sldId id="612" r:id="rId13"/>
    <p:sldId id="613" r:id="rId14"/>
    <p:sldId id="610" r:id="rId15"/>
    <p:sldId id="614" r:id="rId16"/>
    <p:sldId id="648" r:id="rId17"/>
    <p:sldId id="615" r:id="rId18"/>
    <p:sldId id="616" r:id="rId19"/>
    <p:sldId id="617" r:id="rId20"/>
    <p:sldId id="618" r:id="rId21"/>
    <p:sldId id="619" r:id="rId22"/>
    <p:sldId id="620" r:id="rId23"/>
    <p:sldId id="621" r:id="rId24"/>
    <p:sldId id="622" r:id="rId25"/>
    <p:sldId id="623" r:id="rId26"/>
    <p:sldId id="625" r:id="rId27"/>
    <p:sldId id="626" r:id="rId28"/>
    <p:sldId id="627" r:id="rId29"/>
    <p:sldId id="628" r:id="rId30"/>
    <p:sldId id="629" r:id="rId31"/>
    <p:sldId id="630" r:id="rId32"/>
    <p:sldId id="631" r:id="rId33"/>
    <p:sldId id="632" r:id="rId34"/>
    <p:sldId id="633" r:id="rId35"/>
    <p:sldId id="634" r:id="rId36"/>
    <p:sldId id="635" r:id="rId37"/>
    <p:sldId id="636" r:id="rId38"/>
    <p:sldId id="637" r:id="rId39"/>
    <p:sldId id="638" r:id="rId40"/>
    <p:sldId id="639" r:id="rId41"/>
    <p:sldId id="640" r:id="rId42"/>
    <p:sldId id="641" r:id="rId43"/>
    <p:sldId id="642" r:id="rId44"/>
    <p:sldId id="643" r:id="rId45"/>
    <p:sldId id="644" r:id="rId46"/>
    <p:sldId id="645" r:id="rId47"/>
    <p:sldId id="646" r:id="rId4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FF1"/>
    <a:srgbClr val="FFFF99"/>
    <a:srgbClr val="FFFFCC"/>
    <a:srgbClr val="FD031B"/>
    <a:srgbClr val="E9FECE"/>
    <a:srgbClr val="00FF99"/>
    <a:srgbClr val="DA0A95"/>
    <a:srgbClr val="EBEB99"/>
    <a:srgbClr val="00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9C875F4-E92B-4BD2-AAF0-701A06854623}" type="datetimeFigureOut">
              <a:rPr lang="it-IT"/>
              <a:pPr/>
              <a:t>12/12/2012</a:t>
            </a:fld>
            <a:endParaRPr lang="it-IT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CE1787-8483-4905-B5D7-7C6602BBA25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0312B-40D2-4EAA-9CF9-A50AC5F1B249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B269928-73F2-449B-9405-51DA4AC483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18E54-62F8-4C85-845B-96F8CA0E77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677A-3467-4D24-9E6B-F5F3CD90F0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6ABC-4407-4504-AC20-F5DA0DB542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548AD-7270-40D8-83B0-D5FC9ED8BB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F7D73-1A02-4757-A3BD-3A12CFD579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EB09B8-8C36-4CCD-B0C9-88990C1C06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/>
        </p:nvSpPr>
        <p:spPr bwMode="auto">
          <a:xfrm>
            <a:off x="1150938" y="617538"/>
            <a:ext cx="7793037" cy="1143000"/>
          </a:xfrm>
          <a:prstGeom prst="rect">
            <a:avLst/>
          </a:prstGeom>
        </p:spPr>
        <p:txBody>
          <a:bodyPr anchor="b"/>
          <a:lstStyle/>
          <a:p>
            <a:pPr eaLnBrk="0" hangingPunct="0"/>
            <a:endParaRPr lang="it-IT" sz="4400">
              <a:solidFill>
                <a:schemeClr val="tx2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3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8C72-51ED-4B65-B44F-98CE4C3A1D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6BB0-4F74-46F1-BAB3-318F0D5773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872C3-9298-451E-AEF5-3A5162ABBE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E2F9-D1B9-4B75-A113-FC13817CFC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DB90-9F33-4046-A006-D218DCB0CC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0F96-45E3-45D3-9D01-30DD1EDB96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F5D4-CA9D-448C-BEC3-4AE457B0B5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2C3E-357E-41A1-AE2C-2A413320E3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 sz="2400" i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 sz="2400" i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 sz="2400" i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 sz="2400" i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 sz="2400" i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 sz="2400" i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 sz="2400" i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B6966981-A7DB-4F88-BD80-8E42419272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eteoweb.eu/wp-content/uploads/2012/06/pagf2max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-468560" y="5373216"/>
            <a:ext cx="7560840" cy="1484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it-IT" dirty="0" smtClean="0">
                <a:solidFill>
                  <a:srgbClr val="FF0000"/>
                </a:solidFill>
              </a:rPr>
              <a:t>Pietro Greco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it-IT" sz="2000" b="1" dirty="0" smtClean="0"/>
              <a:t>Milano, 14 dicembre 2012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it-IT" sz="20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it-IT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it-IT" dirty="0" smtClean="0"/>
              <a:t>		</a:t>
            </a:r>
            <a:endParaRPr lang="it-IT" sz="1400" dirty="0" smtClean="0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391306" cy="213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fromWordArt="1">
            <a:prstTxWarp prst="textSlantUp">
              <a:avLst>
                <a:gd name="adj" fmla="val 23153"/>
              </a:avLst>
            </a:prstTxWarp>
          </a:bodyPr>
          <a:lstStyle/>
          <a:p>
            <a:pPr algn="ctr"/>
            <a:r>
              <a:rPr lang="it-IT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Prevedere</a:t>
            </a:r>
          </a:p>
          <a:p>
            <a:pPr algn="ctr"/>
            <a:r>
              <a:rPr lang="it-IT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i  terremoti</a:t>
            </a:r>
            <a:endParaRPr lang="it-IT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64514" name="AutoShape 2" descr="data:image/jpeg;base64,/9j/4AAQSkZJRgABAQAAAQABAAD/2wCEAAkGBhQSEBUTExQWFBUWGR4YGBgYGRkaHxsYHR4aGhwbGxcdHSYeGx0jGhkaHy8gIycpLiwsHCExNTAqNSYrLCkBCQoKDgwOFA8PFCkYFBgpKSkpKSkpKSkpKSkpKSkpKSkpKSkpKSkpKSkpKSkpKSkpKSkpKSkpKSkpKSkpKSkpKf/AABEIAMwAyAMBIgACEQEDEQH/xAAbAAACAgMBAAAAAAAAAAAAAAADBAIFAAEGB//EADwQAAIBAgUCBAQFAgUEAgMAAAECEQMhAAQSMUEiUQUTYXEGMoGRI0KhsfBSwQcUYtHhFXKC8TOSQ3Oy/8QAGAEBAQEBAQAAAAAAAAAAAAAAAQACAwT/xAAdEQEBAQADAAMBAAAAAAAAAAAAARECITESQVED/9oADAMBAAIRAxEAPwAVastQMw2OqXA+RhMkg7iSJ3j6YRoZJmQ03YVAQxk38zTcdEb8RGNKzIKi6wWRpJUcydJIJ1SYsIHrbE6VZg0U2aZkSAWMSsadNzeOYAJtYY838/55O4idGmgYsqKjr1G4Voi8FZIBBPoNOH0EqH1E6g15KwSx6G1CGIAEgwCewwepqqAMxCjVGqI1AGxFmXYyGTv7RhoSrQO8FhAMXAgdpjVc+nbrmFlHMEFTvqBGluZHVczMzO8nfmcFRzJMTq2HTf8A8SYIG1yY43xpadhxYCwYbksJuQB9DJ7Yg+fpKeqoFkXAuSR3I5+nAxNG6Y6yNJBk2tsARuPlHEf2w1Qyhc7WmeY7/W/tiopfElOfw6DueAIA/SSftg3/AFvONAp5cL/4Mf8A+iB+mBOoy2XCi527Ayf52wWo8DYx2HPvjl1yPiFTdxTH/iI+igxh9fhlTHmvVqt/qqGJ4hVAwHKn4n4wi2qVaagnbUZNuQOB++OO8bapms7QagjMiroqM1NwujXqKtO6kfvbHeZbwynS+RQk/wBIA/8AsYk/zfEqkTG57eh+ov8AX6YdxYYyGkEypne+/wBfvht6qMpUqrqfykIQfSG/4wpkyB/VFj37xPO0c45T/EapopSubek4ErSAjWp+Ya16zuN/0GKeiqL4o8XzFPOIhZvDqIXpCNAIm5iiSpJPEWx6H8PZum6Apmaten/+1h72Gk/tjyv/AA/zmYGYU08utUE9dRlbpF//AMpkLfsL49sp6WAJP3j/ANRjVohyh4DlHUlKNIsYMui1GBEwSXBMjDFDw1VZtOhSxvCBCzdyVjUfU4SpVwhsTP3/AExY080rfMBPt+u+GVnEstl2BmRPN2ifbVH6YaqVKgEwr+gke/e/0xJLi0Ed8TXf+f7YUpsx4nmAejLqvq2sA+nQpM+4xQ+N/DOYz2Zy1SslJKdAsSklw7MAoLAhSYAFsdzqvv8A+sSD4U8/8I/whyyUdNVmqvqJ1rNOBtGmSON8Az3+DNJp8uqydtShv1BBx6Mag2B5/l8AcuDYgjuZBHtEze0fWeMSeOZv/B/Oo34VVKijbrMiOyuoUf8A2xmPYX8QRSod1DEwASBf0BvjMGRPHFgvUgMZlCQIgtJczpsJk6pUjG2YM2ohZjTFja0KGeWBt3I4Mk2lWpjXtqg6RABFiYMyAN5BF7743Sy79JYiYIMLFuTAPbiYtjnrfxSprwqgX4uQDxHAmTB7+mJDKgke5tfaee4w1RynYeg2/f8AtxhyjRA7n+e2DThH/o4YabqD/SQJubEx3OCZX4YoUwIpqTa7dX74sDXgH0vtPrxP/OJh/p72+44tg042qRYQP52GN0mFxItv/I/af0xp6p4A0wSTO20CPWZniPXE6YMwZvcAzAiBHp7e5waRkie3v/bv/bGyFgjkenGAiI3j/UDzO4vPHrf0wtXzJUCekXGg8sdrrJubzB5kHhR45gCTGoTvt+thFtxhVs2CJAYSexncgEFrn9biMKZvM3XzJB52bexF2BjaSQBHacK5isy/KjNv1HphjMCSDNt7ECNsQC8e+JsvSpuj1alJio6aaxUCkbyV6R732vfHlOaRtRjXU8xuidRYg/eWIgd7Y7+v/h7TqhmNaoHaYnSRJE3hQYFiOLY4zPF8jm5QoWUggiGElSDe9+Y3HMHG5jNejfBWRziUQMw4CaQKdMroanBiIAAFuLmb46vwqmxtCxH9R7niORHOPOvBv8VjqjNKAsQGohpB9U1wfcXnHY+F+MpVXzKAlTDAtK2O/wCU3A457jfBRHULlfzWkSCL7++GVyLzOqBa385wpRzpP64Ic4wgDT3v679+2NJZZdCN/wBRH7YdUn0xRDxMi5t35G+8R9z2w5kc8CJEWjVNonYk7fbGoyeGraIEbzP0j/bGqYIGwHsTiVLMyAe59Pfve15GGCo/nbCgaYMCd4uPXBIgd/fGq3H9r7/2wOSBa/1P7xiTFMmCsQbf7jGYzXMcT/bGsSeWlBJAWBJ9TvglOiPfBqlMFmtyfrvjCp2jn09O1zji6pADt+v/ABjBVuJNvYn17e2Np/t/IxKe306Sb/f2wFkzGmDPIM/Yc/2xgczz7Ai3Eg+uMKi/I+ptxY/sP3kYKpG3/r1tgTEcCJgE7AyDbf8AgxgWfYW5n7/SMTUm8iO8En+1x6cYGhGo2P8AVyZvH7xb0xJGtnVRqatbzJC2PFwLC2/MfXA/PIaHnckMgMRsJJJhgNyFAM8RhjqF1EntYbXvPf8AsZnAtDMq6tIbeLgD22n0JF8KCqOGgFGcTIezAEbEgwZN9pwvnEAVn0OLli4aD+UTHUZtIHpbfDNes6EaV1GLjaY2vG4B2JjFP8Q5rM+Sr5UkkMS60wC4UiLBp6gekjfsOTCuP8d+PqlSadJURJI+UEsI5NtNuBb1xyj1emOIFiJi8iDwd5jgYd8VpeXmXUjYqdosAJBEWIiPvhZMv5lcUywUOQCzQABaJNvQY3GLHSfC/wAEValam9RENH5j1gyPRUMm8WmO/bHqWZUJAUQsGFCqBPra0AEQIHMYW8E8PahRSk9RqpURqPINxaT99yBhmpUWLtz+ottPp/JwVqRvwjxdKqSNV5X5SIYDa4v7j7YscvmFKmSVi172PrH798VKUCCbyGuOdt76YNvXFlQQEyWgx7/z+fWlFhxFUypiY9dvvtjdMFT0m4uBYbTsJO0ztgTsBFx2ixGocW5/l8arVDBjfn/i1jtv2xrWS/iOad1K1KIdI6fMAnUBsqA6pCkmLyO18W7eMPRXqXVTXTJ50mw0gDTAJCxv9sV9HPAEQuxG3T6bRAAEjtfbBqniOpCjagpEQGuLcEQQIw6sb8U+KdGgAFQWWNakBgPm0k9gedIkbi82Hh/jqVSIKkkmIZTOxkANNvl23xzn/SlMgVKwDDQ01NSsCIhlO4i32xZZLwbTPluVkdShaY4CkkIo6iABt+Xm2GVWLPxfzLaArrI1JIVgOCpJAsbQRxjMKUvDF0gVKanTtpDTE7G3/lF733Nswhy2Y+ZpAI1H159saCgbR9NURzMgR6YFnfEaaOdbhSzGCVPBubCAOMEquQA5dWVpiGBn25j+Wxwrs0QNPYR/OY2vfEiFgzBFt/0n98QokXj6gAbXgyDe84Y88QZE7yLcfz/nAmz9Z+v6zff74220c9u/fjGKyzMXO/8AN7E4j54MwATyIE/tP15xJBQSflKxv8pmexmd/QYPTQEWJiI/ebT3J2vgDFrxBI2kfodv3GCq9thzYA25uPXabbjEg61AaQOoRtfY79+0RfA6lYICZgDuJjmQsG8XtifnGLaeWji21zOw7i+FVaSDHB1EOwjuTEekH02wpJJIJFRjI+XpEG5mIEHfcxt6yj4n8QUaNqtZQyidBI1TGrT0yBJgbRPpfFlXpSW06oj59RUgiJgMrKIDCL8bcnzzxP4OqNUesNVWkTrqMpUlQSQ2srCwArEsIgexwwKPxbMrWqTSpGmukwu5CjYT7OZ9cVNerLzY7D6RFueMWeaqDS9+tDrBHIkDb63+mKzJUtdRV1KoJuWYKI/7jYHffG4xydf/AIc590rmmqM4YCQGKhb/ADEQRAE49VgcmD7x+mOc+GfD8vQQaFpklZZtSsWvb8RQAw9gIx0mWcNsQRMSrKw9bj9v0xmtTwELEz1zPSYgg2jaw/nNrGkq2BiNo9thHtEe2I1ct7jm4/b/AG3vgZQkQCRHAEcT22tgitWRQbSeeTtzBP8ALYHUysHcj1xulWECRf0MccHf+A41lqQCAQ9hF3LyPVieo+9xjbAOYy5GxnsfTtIGFoPB+08e59YjDlSluLERIt+hM33wFGI3Bi5mBE95nbFh1LLAHqAE79M+0+o9NxMYssnnCijkbCSOPQ3X2gYqTQM6pZWm8MYMj+kN+og35FsOf5gmYgjnuPe2ELxK8sp0j6AfuDjMV2Tdp0reCIm4idzpvNjv+4xmNB5znvh5Krl6ks2owSSSsG8QQIOJUPC0pA+XrBNpJLHuIBJj2Aw9m8x+Iek/MQIUmO0iSB7398EUtEkQbSJm59ZjHCusKUWUNcGf6yp2O8SoJ03HH2w8qSGJO/aZAtsIvz3me2BlAeZ9dz/In/nG/MGiZIED8pnfhWFz6Ec/UREFMETq9PlIjtA06trSBf8AXE0a4WQDEgWmPRTeME1qZABnmw1cnkkC+wnjGPc6dQE7qQbjvvqHvPGLEW/6pT16AwLCVJ3gixvv9p9JwYsdLMIjbUrSDyRq+UXAmSOJxj1GnqLAG66V32J64Kg8AHj2uhmaqlriJknptqUGHaV9CsHtYEbQPecwBJBaxYaeqTaVBE3NrE2t3wohZtPRVWYYqPLZu8MWkNJ7Ee+AVy4nQwQKIsovOxHUFC7gSOOcZWPmDQ7imHIFmO/zLpYQw2MTHad5kBk/CKtPU3mksxmHIaOdgBf3OxNjGN57ItXU0qrNTDBSATfja0HsQp2sZwy2bR0qIZaAF3czPSCI6iJE3N54xR/9XoZPTrGpmEhRSAYzKhjUBj5lvBJEQRN8Icb8UfDrZUxqDA6SG5K6SL/zj6Y52k8EYufivxirVqEVDMMSLqQAZgDTaI++KMPjpGK6Pwf4qrZbSEK6RwUUzzBJE/YjHquQ8Qd1VioOoBgRFpGw0ggnixPF+MeHhsdV8D+PVqdVaK6mpkmUCB4ABMrIJWSN9sZsUr2N65CD829j99iODb6j0wKlmDIIgzNhfbcR39MSZNSDSNf6SIF+2385wscswJYagI/MW3mYm4vYbbSMZaWOR8xC2olwWJBPCniwveNsWCVRza/8j9cV+XWG4JG8SLxb0G+Habd4kW5mDe442/vjbIsD/tE2m152PrJtgcrJUzbiIBtxqEEcHtgrKLjb6ix3BG8kR2GIVBI3H8+l/wD3hQNRI+WSRaLG3A7D7/fCj0hNzci6/KDts3Fre08xhhsvIF9JsBpkSOI9LX98AqMRz9J2gX3Pr+mJBU5TSdDMR2ckDjoJOkTtBIBF7HG8ESqZAMG83Hf15+o74zDqUVTMlXIBaTq4JAgkX6dPNrj98L5vOaKTsYhQSSd4sDAn0/Lf6ThLJ+I1vMq+dSpKhnTAdihJEhmTdwJiN57WwRvC0qjVWBdR0kFlXShBksqsF0g2Mtc98csbTynjtOszIjEkCZhYAJsB2vPF/XFnTrNPUFIE3A02HJkldjuCObDFZl8rTpF0omlQAXpBBRTIPUxgK52EahAuNziqyHiNerUZKkMjLAAUBCGgRNQdZINkA6rXgg4cGunbOqAx69It8gNzJsRJO25A4ucLVHaSQWUNE2KHcgHWVnSCDeR2wWh4Q2yoApBX/wCSI6v6SDyCZMNINoxW52grO1Kk56YhCGAknSx1MCWA3N/QbHBi0RzU0uF6SbB5RgsfmgwGMHYMZDSFOJtVYrLPJBDMVZ4G4PSpAVrrYCb77YllK9TQ+vL+XoVmX8RHDFLaQIKiSd1FiQQAJOBUMqKzrrpslZlJoyfMUj/UWtYyAdturbCtbfxC6j5gVJk6Q14EaNINQyY0q0EiJJBgP/UCy6YUgEnTqus9Sw6gOFPZjqgSe+LHOZDTV0u5DHSA7eSVLWEnqlVmCREkhomMKNmCZZXWFYnTcGJvIEqOoHpYjb1wNaQrayQVarpBLnS0qCBJJVSDYH5p59hig+JfCkKKyISxUkEFwzROouzIFLQAWJ087HHRrVcmA01CNWkUyoWCR/8AI0f1RGpd+bRTeP8AxdVovUo6OsSpOrUt7qyxIIIaCD3g4hrgfiDIeVUVeSik3m95j7H74rBtjoviamrU6VZJKmUkqR2YAEzJB1c7Fd8c6MdJ4xTlBJIG0wPvb+Rj2z4K+GaWWRmQsxcKKjORxHyQQNOonubgyRjxTLVSpDCxGxx0/wAL/ElZa8satZYlhqchbiXKrueP/LBVHtJom22mbWaSbFbC53v7juThPxHK6WEuIOonoF4khQH1RFtiOTbYi8Pp61plGZOgfhEAQIGkEQTAEROkjjfDucoF6PQCSBKgMADNypvab3vBgnERsqFXoDX4YBtI5vNhzaZP3wz5DAjSwCm9zN9zHAHrc4QytYAnqMEWGokb33Fpnvczg9SoYjUQTtZh92iLn2nad8QEqZOG8x3csJsH6Yjby4jubyZ5xKnmZJEGALFh1Hk7jiV/W1hMlYsJm0jckgwQIHM/zbA2a8E34ME29T35j/bEkM25VX/EhWBmQCIiSSI7T9rRidHNAgGZkarLAiAQQCCRINp4xgpXJUWI+swLwefTAYKsdysXNpEzEib3kz7jCh10mOmINoMfcD9LY1jSUzIupUkcEGdxbcd+4g98bxJymZV1qENqDFiKY0uwZSxKvA6yItvYj1MVxz1OFcFGcarhVPQpIPzrLsSSQJXeCNsWOZ8PQF1FtLEKrs0aQZKEG8XNjvxFjgGfzppxNUU2PNVhBaDBBe41qYvBENB75hCBCkRqgi86YKSCQdIkfmsJ+Zdo6ls5kjVKq4VtDQwK25NtHUDwCZ2Py7YLTekASKAquAC2iBsBq1EgK5IGrSRdWgbgYHl2SqhFKsjF4KqVQfijdFZoIJH5WABE3wo5/m3pl0jUIC6fw0vELM7yTyACVJtsCpXdyJTWyG4tLDZi5MK1gsECxFom4cl4k6Kn4pUORqViaZuLgnpYjTbp3McGQ74jWIGk1CZbXTLyncwrKSpmWGiQSCJMxGVC2ZyrKyk6twdEBSSZIZVKiA1iQwWCBvON18rpUnylRg0aGLVCwHzaxEDTAaUBHB3EJpmFZYeq6VVJCa/MAaJDIlYagF4tOwsCIJKwh0OmDNtbhlfT/TyCn9QMwTJuMJxOplWBXSoQ6hK6QoUWh1OlpESOPl5kzGrSJvLqHK6LwpdSL6SAdgCQZgg98MqdUoHR4LwPMSVabrp6y8AQJ1cbdQKWap0x1pVKGTpbyToDSCQkQqsRM3m5EDGUYy2cRU1srV2HzwwRVGwCjSXEXaeNpEwfO/ijMpWrh6NNqSOAIZ/M5YSDAbTE/Nq2tvGOi8W8XoSkMKtcSHYKywSACQ6tBvtIMSRbjjPE6qrVU0xCx8t7EEiNRuRffGoE8suqjWpSIgsPdJIIHO0f+WOdnFtkKmluo2IK/URH9sVBxriqbQ2GOw+CfhTz211GKoIKlWAlhJ6iAWXcAEDn3xxlM2Htj0b4GrlsuflCrfoZizVCYGumLfJqgmBB5tgojufC8yKQDMwZQQCSC0NJHzap5FjEb+mLWmwY9LqSBaIPfmTx/vbnn6ecdqQWoC4nUDrpzEx06h5xMR1BrTF4GHspWkmKrhzGo6hJAkCaZ0geqkBoN+MGtYtq2UU3I6IFjcST9t5j9JNsaCnglexiSLCDLbGOQpxumqa4cBnUEAsDaReF2IbTPIBmIm4lYyTuZKlYENAgTPV9LbYWRaVQAXm22orM+sDTMX27jsMGq5kWADEkgLABvIuxMDSOR698DDdBkTMfU3EmBuL8Rgi5UAHpAA5EyZ+5M+598KZ/mFBO+3zCSC07bWixmfoMZAYQIg9xFthyb+sj98SSnp22gEzuSNpmRt/L4EaEXBKC/TZgSTaZnT/2qY9MSaXNQ8cTDRwZA+b7i4xmApUOqNUkEAgQI2i4J94M/vjMScnTqrVMpUDFj1VVaAz3+aahuRPy2IiDYYzM5pRSCVHDGVJ8waQWK/KlNyCFDWJOqRNxbEaOcamE8yilISya1e7AywVlqAsWDEqCdxMbyDZVXKy1MI630lqmogamIFOSzC4MSJgd8BGzTq6vVfyWcoEap+IWVOlSCPLErBExMSLG2K45ekFOYDgtYdCOwCwNIYEwFW0ksBZiN4xZJlCwZcuEqQhcySQvOgKzgJO9iI5Hfb5w+W60CtMN+HUOiNJA6izajI3S0bzfkWK+t4m9PSpajWVlhyryqMdyWZCRpA1EAmzT73let5OlW8o03XpKCpAgQQCFBAiDIBNzY4rPL1UaRaijFEFPp0L1wF0hbkrAEEmYF/mxuhlm8mVWqYqqyxUk3GhmS35ZixiRf0jrHyJqaCqidzqPzISGBOmFspgnVfVBXjEKmRWnUKMaVQNAULfy5uGJKzptBB2MQCII3mPE/Kr1BTCsGqBdcsygtE6luG9jcGY5OJ08syjVfXU6RpVTpKi7NSBBXpkG53uLDEmIyeSp0DLVGjXcAMm4uQxDgabCJB4tjn/HPFKUVKbo6k6XemGI1zpOouZamwiSGkMINtg34x4mEp1aQdalZ0+fTTFMpBMKSpckcdUgqRAtjhnrOCZkMVIMi8Ecg7iCP34xSDQKh6jHVpMkydMbgHmZkRbnCVJC0J/qkdux/t9jh2hkm0SAJIsN5GzfSL4W8PFyQdIUEkybiRaRi04aoUVNFwYUrB73Ab9LERwYnHOE/wA/n0xeZ3NsGYmboBBPeN535xSFcPEch1sBj0X4IyunLsaihFjWrGzMuoSFI1EiYtptEzaMc/8AA3hHm5kMQ2ikNTEU/MPZQF2knk2gHtj0BGFSUVjURetWVQATGm5YsEIDAQoJmeIiqgyspIE02BWQxuE3J1AqWmSPyzBPBw5lKisCGcTtqVQBKtGoIxnTaxInidsV1BlRXLFrPclgdRJHIbTIEQ1hNuwLNXKTpdaTtqILFtUNMzcGLgWsR0j0Iw2u0YFZEFlmYJBJvPTMf3vxzJc9D6SD5lgSF9AYJsBa/wBTiGSR1VSSCIEGZBWQAOoT+v1xLN5UNIJ0yPytq0naQYnsYO0bnGoweVpEgN1TAkSDyOmfTk++J0szewsDzf05G5sR74WyVF1qEtouIJQFZMxLK0hifQjY2w/IEmJ2IjYxtcRxa398aCNV+wmfS0Hgc/ztGMZNyd/SCJ2JP3PHbEqYBWNmi3H6fYYlUYRPI52Ez2MHc/ycSDekQRFjJtfeBO3re398ZjWu43I2NtiP+PW2MxJyRyOZFQqyaxIYisA6FAWhyWqKpKiJgnfjcwoZXXVZNSrTEt5qujGGhtMBXEKRaSBCg3tgj+DOdJFaotKAxikFRW1fmp6wxLNMCJAABB2wTw7xfM0gdVBapMDUrKq6dO2tmXqJ/wC7mPWQNVnZXXy2trdXB0+aSzLOokB0EB208NeYOJ0aP+XZW0BFZ1KQhYl2VQ0NMoQ3AgEmZGAZUr/lyKmhnUtFRamplm3QQVEwJKkDVEEThvKZT8JS+Yo0iLAMdWvgqxBEBrW0tEbnAgqruGqt5qIpYKUCMtQE2BcP0zqIMzaZtbDfm1GikyoHXXSAIFJybEgNTlZjmIbiZIIh4nUOqKRorEOsqVqDpUuWDadYOmFMAgkkiIwPLUDGqpUWB0qVjUpkGSzTrSWnpYNJ3EwAiZ+i9F4JI1IPxEerqDf1lTMkTHEDgcLZXxygupapp16rGC9bSz+xqKApi+1xsTbDdDMK6hHAq1SrXJUkW1DVpGmZjv39Mcd8UFHZiqFKlJQwYgHz1lVJI7iLGBMX2Aw6cUvi2Z8yoTE6Waal9uNVzLSIsbzMWOEDWaovUZZBbuRYaZ5jFrmPEV8vUpAqspZgVC2JK6I3bSbaje+KannPLg2hlG14PB4AabdoJxi05CtTMuHEEjZReIFjE9onDWTyqaZDEmF4FwQVcRHG89sFaqrE2WVgSQfpYn5otJ4wpmCyyRICng8NewB2JEx64vT4W8WYdPfSCd+BEX398L+FeHPmKy0qca2MC/1/YY1nsxrYsdz/ALAY6D4AyaeY1Zn0shATqCQW3bUSLxIAgiTeOdzqOd9eo+Asch+HRTzoRUBU6GCiZXSYJl5JKgi8kica8aRqlciowVmT5UNFlVTMkhiNZtLAb3PGE/FfMpkltVZFYQXqFmBJvoI6brIkAAQbwCcEGaNSmyFDTpLLUw1SiS7X0gVS9gu8AyAflIJxhqI5hqoVQq0VpoSNYR+OkgM1KGW3ErA4AGNCsQFXzCdKkpqYgp2UoWZVmIEAbTtJOBHYMWy5XUPwwjg6tJYCSEhmNjYA3vK3wz4pTenFR20SBBCz0k3BBZaZ6Y1SBNrbTNC5HNRT1NURADEfPLmxgQXp3seLRi3oZpGQTCgTPSLEbwSB0/7b2xQLlQhFWFB0wAIJhmBECCzKIETFpuMNeH+KrUYBGR22YqpRkgGIRmaQDaJ5tO+GCuhydQVElYebjTpNogbGDaYnfYGcMI7gQwU9mBIJtdisRadwe+KbL+GaXRx5czBKIFJE8EQAQIlSCJPEg4Nl1IgsBIFiWZt91BPBj5vpbfG2Txq6WkRG1uJ/0j/2I9RiUEkNCkWMQZvbffY/SIO1l6NcArxIFiDIPMRI7mQTt9DKmkkkMJHa+0zPI232kbcYgOisSQ3BGxJG/I9ot6Y1gdwy6YIJFj2EHSY7SDMY3iCipM61lXzcxNAFSr+XqMdQIanq1FrCNuPTFNk6ZAeqalWKbs56VIViXg1ECgpCyJ4mQDOGKmVzDV6sEoCz3pL8psVDEhiSRaFJO9hGF6+QFOnoqs4qaQqiWYP6MahBcGTbSATYxgvR1ZeG5dGcvST8RmDMQyPqYaGYFSFMH0YQRscZ41lwWOmqATatoVvNJLbPTLdSwdEwwhrxjnaFLMoR5Y0kSwp6SulCwUMuknWC0j5YTTf1s/huiuYckqRWLHU4Ygm5ADs1vymVSDwLYNINDKtTrA1K1SrpZXHmkBxB2ALQwOpbTcSNwZ6GpUynlsE1gjVqTqDBjDTDkgN0iQRBgA7SKnJZRlJpVSysrDzEpqUYM2kap1mzWJWeZ0mxxLKUMvUr1HLagxIdSo6JUbkN80QSd9ySTcsAGSzDig5CecGYKLioZYSoanLCTJGoR79uRznihq0mpilTQKVIXSTpLWMNuAFJbY3vN5x3VDLuGfRV8oqILMjqFBlQCoHVdQC43g+2OD8boNRzGp3FUVHamdFgRdgCp2YMSY2Fr74KYps5SVKrJIAYASuw7T22wPxJemdMQAI9DcHvfb1xDOVtVQuNJDyY7GBOod5v9T2xjVLlGksBA5GoXH0g7YzlJSg5LbAyADsLT+52nDPia6AVkRCkWuREiPSBvzbCNN4n9Nu+GM1ni1NVa5mZ/wBNzf1m+NX1S9A+FeFnM5hKIZU1T1NMCASbC54t649d8F/w9y2XoEBsvWqnerUFUEEGRpUkqLd94nHi5cqwZZBFwRwceveDDLihTqLWqOzgCamsU9ZH+lCoKtEBibQY3GG9DjlXeUYoWqGtTokrFSm1LVTGn5uW0gqDJEiWmTyvSTzmNOnSo5gEBjqJYAzHVUA1oxm0NpMb4LTrk0kekQtFg9Ni6sBT1gHQ0apm4AHJ3HABmaqtUQMGI0o5MqzAyEZNywAK/mBP0OM+tUXxIFwJFOl0rpYVK1U05JUE0tUBSQVkzJEeydfJedNIVqjWIJU6Q5F2iRGlpCi82O5nB8tnlYsai0yqyC9ZmUteG0BSOmY3A3MixGAPUVh1Q6/lZqbKABKg9ViQtirnqMtG0ggFbJ+UoW/SQS0D5gdMmB1L1AaT1DcNvizyFHWGemwTZpWnTAuOprgl5seRO3OIUMxTsBpR7EflftaDZoHBIuPXD65hlUDRpiSQXAqbgtC2Juw6pvP5tsMWm9LQqBrCFnRtF7teb9N9thvGGVzIItEAXtuYHO0De394CS1NJGgqVa0grpPoWNoneCTfnBmq+WwU9MkDpsWIkg73m/b1xoDNUldUyGMzeDHp3H9sYgWwBvcNInaPzAd+98CeoD80gngyLCJMTO95ExbANYUkERHzT0W7E8teO5vxhCyoZklgG23AEg8A32NwDYD/AG1hNKg1q4JAkAHaTYHVBB5sYJsdovvEi1LxtqeX1gQBOojpQOTG5MhQxFosInCuf8SOZqFer8BoVSurU5WNLXHA9r+k4H4hmKauTRai3Xqd6cs7N0nTTveCNQUEQBYHlesrgtXVtRX5lqVVbWIPVfpLAsebA2EYN/WsPVvAaug/ha4LsNJUFUbq0hZ1rcQArGwPfC9LLU2UE3qFogMxIc3DLUUAKpIHTBsN8ZQz9SkzGnFUeWzPMu9OdtSjkyPS30wvSFDoB8ymqagV1CQ4m4SCpJmYgkxBJxntZq2fIVdAJ0i+sSgtpjSvmghpEwd5E3BMGmNJ6IY66RooxZtWplVg0Hyzo6mF+ifyzImMTyvhperUpmsVabUy6q5VgHABURJJgAGwnCy+J0xlGo1ZiTIZFXTBGgKCI1BiOqP0MmWYo/iHxSk6qyvNRJDkAgOsypUwAdMSCQDBANxjnfGMuVy6MWB1NqUjiIABO2zSPrhjxmiVzVRaoggm4XSrE9UhLaDoIlY3nfGsy5OXLHae1tJtvwIBi4274uSndJ1cirAGSJImYhbcQe9p5kYqErRBG5/vvi2bL/hiTKXUTaAQsE/WY9jim0wSDYgx/P0xcVyFrASCNyJPoZg/7/XAqpEiJsLz32tgz0yAs8rb7mcLPv8Azuf9sajAbNf+d8ep/BHiL06aKWamgWIBBMMCQSpOk6mkX7H0x5v4NBzCggMTsDsWtFufrbHaeGZuolfQF1EHqhdZ3ElRFpJnbcDtiqjpV8T8xQv4v4TAMp1IXeRAYK0hiosFkyRM74L40hQDM0UZlVPmLMQDNwAdRA7SbScC8Vys5h8zTdjWBYujsFYOoAD6REQh3b+q0zglJ8pmKQFTTTzTNqZxY1CZ6XcEEyAYJ+Uj3kjSdL4hFbLav8u5qrJD0kGl4u2sAaHBvfvcXthvxGtURB5au1KqF0gqFK7dJqzDWuuzEjTexwIeYmXguUVG/wDierpq1TeAWIsW6QJgtYWEEnYqKfmko2twxRq5CAMwIDKrAsU6QtjEnffFVAc2mWFVKqZsGoBBV6YOr0sl73nqi5gTh3wSpqTX5TBgeoSp3EsNKjUmwsQO4wrnVsxVUpupJNJqbspSCGZTMuGsTupIG5ibLIVCpJViVaCB0iWFiVBuVAg7m94ENgjWNPm1qiQDYfW1ixmCoA3McAb4j/nQ6chZ07mRe8RZl+X1HBIJwxVoh1NVHZiTqSSpVSBp6YXpnuCIO8YXyLwWS2k2IJAg8kDiAdhvfeLaZFq1gFgSb2MMxM/ZiNxB2n7zzVfp00z2JGrV0wSRJ2EWBBxAjT0nUFBkG4JEf0xwDMAdsRWjNyzEXjSdQUzsGmR2j2sJOJCZeoSnXoAMXJPSQbkkwGsQIkbGSOcxDJjqGoHqsQD+UGNRAsVJMTxIFsZhSryeQKZhndquULgjXpCu1zK2UqsQCCATvYThdsnSpGuyaswCqhWLBIedMBaUNzqLFdlI995fIlKlY1wr0NZCoamss3AaoQsXLCLHcEjljxrMo+k0aBQsppt0kjSUBBYAgEiVXUzTBPMHBRFRR8RYB6RFQnTLRqKMGUC+sbiLEx24xYVPKNTTSBZIuX0kjUT1UwehFJazEhrCPVLI6pFM1VUMZaakwRIYwsKhFvwzMekk4ezPhaBmIqqVUKwqU1KksSArzcIQzKbmAQYkG2dJKllSDoBYit1q9SVUupsVIudRI1dySbgRh6q1eiVcdMdLBGJ0pxYgSisSSo2k97nzvgxVjoDkx+InzVKdSSZEiArRwbETcGQoMvnKtONC1KZuxaafQCCUJUk6oAJI2G18WLfpy/x74Y1JgQtLRpZm8uRq6gGgEkqV8wACBbiMArlWKaI0lJB4ja+3NiPWMXfxfl1NCoy1fMC07A/Mp0qHkbqD84t+Y9scXks+y0xNtOpQNuzj+/29cY58ddOGRYNkvwzTMwwPP29zxbtiiZ01kWMiQduoGLmdiMW2YzWspspgBt103kMI7zHtc3xQ5ikCga4JMiZ2MT+uLhP1c7GZlxoWDeWt2sv8+2EKj3+h/vgpG2AVt5+mOsjiygbzju/hTJZohXpU301AQajK/lheWZxYhbnc7DFD8KZlaTFgimoIgsNRA50rOmTsWaY4E49G8M8VLyKRWoAg1hqnljVqPVoaUQQQDpnawN8NUX4p5elRDKfO2U1TqmbLIZTYDVaNvriv8Yzhq0NNCkKpv1J0wZDxsobqOrSTvLL8rAqHwzMdXmpIDAIoYqyoY66bzBiDdi0zMYJlPDTTZ8u6V0CFmOl0hkMlWDGLi/ESLC0AaD8OyFSpRPnsVQBqZQjqphgJOowCBOrTMX5E4saNA05VHVyxlCrSAARBuAQdPUVJJBYwYIwDK0yoOYq1VdHC010Agoo1KCY6S5DbCdo32DlPFlfylqKlLS4C1HRm1aiQNOyklVggkkSbWwVafzeXpF1C0SXRp83zBqAnVo1BgCGmAix9OQZSho8yqiPTTXMLDIHU6etHOsG3YwfTaw+IqpRqdJDTZnDQiSodBpDF4NtIkqQDfcGcUuUzPQq6KRqNE1AzAEmNPGgbcgibWIxk6vUzPVdgTqEdKhwIm5mI49PtgNY/iLI5lRPqSI2IHNo+u+AVGBDHWVIZQyroZgQfmJZuT3Iv6GxquQhSWLEkSuwubzpXUrStrWN/XCha7kuzsF0MREBlZTH5wYFiLED74KldWgFgsAQGADMAdgPzExA5tFuFKVRyuiZDRpBEkRYQ4PyngSY24xpaLGQbEWDaQCD3jbbtv6ThgM1qYmCwSII1EG8rLXUhTEyIPAxmAnMdQ6VdVtKh2I23OpbSeEMd5OMwoPxXxJWZ9DPTHmsPN0hKtNVI1TYMZ/pPzAg+6QR6pRF/GADFVUB9TktqJWdCMQxOqFAi3zEYq854s7u1Ro1sgLMBBYFCwVo3ANhz6k3xYeHZ16NXLsjQavmq1hsr9IAAgAEk/X2wboDzOXdXp03o+WQYCFUkqSdQsJExIZZkX+ZSTbeG5Wmj1USlSq1QOpyugOCB0S0qDEgjY3vc4s8/Xamyspg+SjRwGZqwYj/u0rPfSMc5mahas1QEo8ltSswMlSN5mIm3qcOfaWeUz9TL1qj6iqFmBpoFI1hdQa8wgAIJvEC5EHFdnc+aKhnAhupkdpDN1AhKTAxEm9wO5MYB4PnDWpksApJ6ipYagRcFSxUiGjbYAYD4zkEdisaRLJ07wvl3kzJOozPpgreOZ8T8SSs+mBp0MAAI3GkEx8x5vvBMXxQ+F1z5ZbcqNt5MCLbG4/k46PLQcqelZGzRfqW4nscc14AvQ3pf7Aj9iRjNp+OULMMxeTPUsenFp9FgHvtharXkR/qJHsePbn74vfE6ILU5vOr9O3vAn2xz1UyQYAtNsPGs8ojWMAYXqm+D1jZfcfthYjqxtxP+Gt+JHBBn6f8AOPUfBRQq5UIoKZsqB5gChassCEqhhoOwiYNvXHmHg7XIteP3x6J4flE/6craRqZ0My3LkMAJgAhRNv1xmtxYDNDLadaFYnXrViSVN9AkKSCrHpEbCRqBw7S8RSNQd6DsoA1jWGj5mXXsGDRbbtfFd4DUNZ6iuTpUeYiqdK03an5koFjTBtG0Ei84KueaowqsF1IAygABQyFgDp25uNrDDO2qbp5KNX+XKrlWUVAHKjUSIbSZlhqCzKi+nYxOspWpU6h/Ap1Kbga6WlH0d4pEQJJIOkDVAI4GKfJVfNWo7KoKKzDSALqoPvf/ANRjQ8SdcqrzJAZQDtAaAIETtz39sYMdF46ctUQGmDR8t4NtABIghVMkMVjTpIBMTIEYRrZOkHUUVNNGMPmPN16xvpKk7hgJgiDeL4l4fXLNY6LwdP8A3BJvMHT2gemLvwn4ep1TWDs/5RYhQQ6o7SqgLdoO0W95ipc6PJZRTcAqpKsq6XqzqDalTpcgQ2xN7YzJ16nmCDKv8zg6T3GnRCzseNjPbDb+FilVpKrPHmVF3jYBgekC/UR6g3nD3g2XGqP6g0/zvbfe+JVX0KzFgabHUCFI26m6Rb8tz6A374zM5sBgGBhjJDaDBkm4J3mfecTzKRWI3uACdxY7dvbbEc9KEAEwxYEWiwsdpm+GRkbJOVKsRA4Nwfyi5BgKJ+5xmJ0KXWsMygvBANiN9uLjiMZhxbH/2Q=="/>
          <p:cNvSpPr>
            <a:spLocks noChangeAspect="1" noChangeArrowheads="1"/>
          </p:cNvSpPr>
          <p:nvPr/>
        </p:nvSpPr>
        <p:spPr bwMode="auto">
          <a:xfrm>
            <a:off x="155575" y="-928688"/>
            <a:ext cx="190500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16" name="AutoShape 4" descr="data:image/jpeg;base64,/9j/4AAQSkZJRgABAQAAAQABAAD/2wCEAAkGBhQSEBUTExQWFBUWGR4YGBgYGRkaHxsYHR4aGhwbGxcdHSYeGx0jGhkaHy8gIycpLiwsHCExNTAqNSYrLCkBCQoKDgwOFA8PFCkYFBgpKSkpKSkpKSkpKSkpKSkpKSkpKSkpKSkpKSkpKSkpKSkpKSkpKSkpKSkpKSkpKSkpKf/AABEIAMwAyAMBIgACEQEDEQH/xAAbAAACAgMBAAAAAAAAAAAAAAADBAIFAAEGB//EADwQAAIBAgUCBAQFAgUEAgMAAAECEQMhAAQSMUEiUQUTYXEGMoGRI0KhsfBSwQcUYtHhFXKC8TOSQ3Oy/8QAGAEBAQEBAQAAAAAAAAAAAAAAAQACAwT/xAAdEQEBAQADAAMBAAAAAAAAAAAAARECITESQVED/9oADAMBAAIRAxEAPwAVastQMw2OqXA+RhMkg7iSJ3j6YRoZJmQ03YVAQxk38zTcdEb8RGNKzIKi6wWRpJUcydJIJ1SYsIHrbE6VZg0U2aZkSAWMSsadNzeOYAJtYY838/55O4idGmgYsqKjr1G4Voi8FZIBBPoNOH0EqH1E6g15KwSx6G1CGIAEgwCewwepqqAMxCjVGqI1AGxFmXYyGTv7RhoSrQO8FhAMXAgdpjVc+nbrmFlHMEFTvqBGluZHVczMzO8nfmcFRzJMTq2HTf8A8SYIG1yY43xpadhxYCwYbksJuQB9DJ7Yg+fpKeqoFkXAuSR3I5+nAxNG6Y6yNJBk2tsARuPlHEf2w1Qyhc7WmeY7/W/tiopfElOfw6DueAIA/SSftg3/AFvONAp5cL/4Mf8A+iB+mBOoy2XCi527Ayf52wWo8DYx2HPvjl1yPiFTdxTH/iI+igxh9fhlTHmvVqt/qqGJ4hVAwHKn4n4wi2qVaagnbUZNuQOB++OO8bapms7QagjMiroqM1NwujXqKtO6kfvbHeZbwynS+RQk/wBIA/8AsYk/zfEqkTG57eh+ov8AX6YdxYYyGkEypne+/wBfvht6qMpUqrqfykIQfSG/4wpkyB/VFj37xPO0c45T/EapopSubek4ErSAjWp+Ya16zuN/0GKeiqL4o8XzFPOIhZvDqIXpCNAIm5iiSpJPEWx6H8PZum6Apmaten/+1h72Gk/tjyv/AA/zmYGYU08utUE9dRlbpF//AMpkLfsL49sp6WAJP3j/ANRjVohyh4DlHUlKNIsYMui1GBEwSXBMjDFDw1VZtOhSxvCBCzdyVjUfU4SpVwhsTP3/AExY080rfMBPt+u+GVnEstl2BmRPN2ifbVH6YaqVKgEwr+gke/e/0xJLi0Ed8TXf+f7YUpsx4nmAejLqvq2sA+nQpM+4xQ+N/DOYz2Zy1SslJKdAsSklw7MAoLAhSYAFsdzqvv8A+sSD4U8/8I/whyyUdNVmqvqJ1rNOBtGmSON8Az3+DNJp8uqydtShv1BBx6Mag2B5/l8AcuDYgjuZBHtEze0fWeMSeOZv/B/Oo34VVKijbrMiOyuoUf8A2xmPYX8QRSod1DEwASBf0BvjMGRPHFgvUgMZlCQIgtJczpsJk6pUjG2YM2ohZjTFja0KGeWBt3I4Mk2lWpjXtqg6RABFiYMyAN5BF7743Sy79JYiYIMLFuTAPbiYtjnrfxSprwqgX4uQDxHAmTB7+mJDKgke5tfaee4w1RynYeg2/f8AtxhyjRA7n+e2DThH/o4YabqD/SQJubEx3OCZX4YoUwIpqTa7dX74sDXgH0vtPrxP/OJh/p72+44tg042qRYQP52GN0mFxItv/I/af0xp6p4A0wSTO20CPWZniPXE6YMwZvcAzAiBHp7e5waRkie3v/bv/bGyFgjkenGAiI3j/UDzO4vPHrf0wtXzJUCekXGg8sdrrJubzB5kHhR45gCTGoTvt+thFtxhVs2CJAYSexncgEFrn9biMKZvM3XzJB52bexF2BjaSQBHacK5isy/KjNv1HphjMCSDNt7ECNsQC8e+JsvSpuj1alJio6aaxUCkbyV6R732vfHlOaRtRjXU8xuidRYg/eWIgd7Y7+v/h7TqhmNaoHaYnSRJE3hQYFiOLY4zPF8jm5QoWUggiGElSDe9+Y3HMHG5jNejfBWRziUQMw4CaQKdMroanBiIAAFuLmb46vwqmxtCxH9R7niORHOPOvBv8VjqjNKAsQGohpB9U1wfcXnHY+F+MpVXzKAlTDAtK2O/wCU3A457jfBRHULlfzWkSCL7++GVyLzOqBa385wpRzpP64Ic4wgDT3v679+2NJZZdCN/wBRH7YdUn0xRDxMi5t35G+8R9z2w5kc8CJEWjVNonYk7fbGoyeGraIEbzP0j/bGqYIGwHsTiVLMyAe59Pfve15GGCo/nbCgaYMCd4uPXBIgd/fGq3H9r7/2wOSBa/1P7xiTFMmCsQbf7jGYzXMcT/bGsSeWlBJAWBJ9TvglOiPfBqlMFmtyfrvjCp2jn09O1zji6pADt+v/ABjBVuJNvYn17e2Np/t/IxKe306Sb/f2wFkzGmDPIM/Yc/2xgczz7Ai3Eg+uMKi/I+ptxY/sP3kYKpG3/r1tgTEcCJgE7AyDbf8AgxgWfYW5n7/SMTUm8iO8En+1x6cYGhGo2P8AVyZvH7xb0xJGtnVRqatbzJC2PFwLC2/MfXA/PIaHnckMgMRsJJJhgNyFAM8RhjqF1EntYbXvPf8AsZnAtDMq6tIbeLgD22n0JF8KCqOGgFGcTIezAEbEgwZN9pwvnEAVn0OLli4aD+UTHUZtIHpbfDNes6EaV1GLjaY2vG4B2JjFP8Q5rM+Sr5UkkMS60wC4UiLBp6gekjfsOTCuP8d+PqlSadJURJI+UEsI5NtNuBb1xyj1emOIFiJi8iDwd5jgYd8VpeXmXUjYqdosAJBEWIiPvhZMv5lcUywUOQCzQABaJNvQY3GLHSfC/wAEValam9RENH5j1gyPRUMm8WmO/bHqWZUJAUQsGFCqBPra0AEQIHMYW8E8PahRSk9RqpURqPINxaT99yBhmpUWLtz+ottPp/JwVqRvwjxdKqSNV5X5SIYDa4v7j7YscvmFKmSVi172PrH798VKUCCbyGuOdt76YNvXFlQQEyWgx7/z+fWlFhxFUypiY9dvvtjdMFT0m4uBYbTsJO0ztgTsBFx2ixGocW5/l8arVDBjfn/i1jtv2xrWS/iOad1K1KIdI6fMAnUBsqA6pCkmLyO18W7eMPRXqXVTXTJ50mw0gDTAJCxv9sV9HPAEQuxG3T6bRAAEjtfbBqniOpCjagpEQGuLcEQQIw6sb8U+KdGgAFQWWNakBgPm0k9gedIkbi82Hh/jqVSIKkkmIZTOxkANNvl23xzn/SlMgVKwDDQ01NSsCIhlO4i32xZZLwbTPluVkdShaY4CkkIo6iABt+Xm2GVWLPxfzLaArrI1JIVgOCpJAsbQRxjMKUvDF0gVKanTtpDTE7G3/lF733Nswhy2Y+ZpAI1H159saCgbR9NURzMgR6YFnfEaaOdbhSzGCVPBubCAOMEquQA5dWVpiGBn25j+Wxwrs0QNPYR/OY2vfEiFgzBFt/0n98QokXj6gAbXgyDe84Y88QZE7yLcfz/nAmz9Z+v6zff74220c9u/fjGKyzMXO/8AN7E4j54MwATyIE/tP15xJBQSflKxv8pmexmd/QYPTQEWJiI/ebT3J2vgDFrxBI2kfodv3GCq9thzYA25uPXabbjEg61AaQOoRtfY79+0RfA6lYICZgDuJjmQsG8XtifnGLaeWji21zOw7i+FVaSDHB1EOwjuTEekH02wpJJIJFRjI+XpEG5mIEHfcxt6yj4n8QUaNqtZQyidBI1TGrT0yBJgbRPpfFlXpSW06oj59RUgiJgMrKIDCL8bcnzzxP4OqNUesNVWkTrqMpUlQSQ2srCwArEsIgexwwKPxbMrWqTSpGmukwu5CjYT7OZ9cVNerLzY7D6RFueMWeaqDS9+tDrBHIkDb63+mKzJUtdRV1KoJuWYKI/7jYHffG4xydf/AIc590rmmqM4YCQGKhb/ADEQRAE49VgcmD7x+mOc+GfD8vQQaFpklZZtSsWvb8RQAw9gIx0mWcNsQRMSrKw9bj9v0xmtTwELEz1zPSYgg2jaw/nNrGkq2BiNo9thHtEe2I1ct7jm4/b/AG3vgZQkQCRHAEcT22tgitWRQbSeeTtzBP8ALYHUysHcj1xulWECRf0MccHf+A41lqQCAQ9hF3LyPVieo+9xjbAOYy5GxnsfTtIGFoPB+08e59YjDlSluLERIt+hM33wFGI3Bi5mBE95nbFh1LLAHqAE79M+0+o9NxMYssnnCijkbCSOPQ3X2gYqTQM6pZWm8MYMj+kN+og35FsOf5gmYgjnuPe2ELxK8sp0j6AfuDjMV2Tdp0reCIm4idzpvNjv+4xmNB5znvh5Krl6ks2owSSSsG8QQIOJUPC0pA+XrBNpJLHuIBJj2Aw9m8x+Iek/MQIUmO0iSB7398EUtEkQbSJm59ZjHCusKUWUNcGf6yp2O8SoJ03HH2w8qSGJO/aZAtsIvz3me2BlAeZ9dz/In/nG/MGiZIED8pnfhWFz6Ec/UREFMETq9PlIjtA06trSBf8AXE0a4WQDEgWmPRTeME1qZABnmw1cnkkC+wnjGPc6dQE7qQbjvvqHvPGLEW/6pT16AwLCVJ3gixvv9p9JwYsdLMIjbUrSDyRq+UXAmSOJxj1GnqLAG66V32J64Kg8AHj2uhmaqlriJknptqUGHaV9CsHtYEbQPecwBJBaxYaeqTaVBE3NrE2t3wohZtPRVWYYqPLZu8MWkNJ7Ee+AVy4nQwQKIsovOxHUFC7gSOOcZWPmDQ7imHIFmO/zLpYQw2MTHad5kBk/CKtPU3mksxmHIaOdgBf3OxNjGN57ItXU0qrNTDBSATfja0HsQp2sZwy2bR0qIZaAF3czPSCI6iJE3N54xR/9XoZPTrGpmEhRSAYzKhjUBj5lvBJEQRN8Icb8UfDrZUxqDA6SG5K6SL/zj6Y52k8EYufivxirVqEVDMMSLqQAZgDTaI++KMPjpGK6Pwf4qrZbSEK6RwUUzzBJE/YjHquQ8Qd1VioOoBgRFpGw0ggnixPF+MeHhsdV8D+PVqdVaK6mpkmUCB4ABMrIJWSN9sZsUr2N65CD829j99iODb6j0wKlmDIIgzNhfbcR39MSZNSDSNf6SIF+2385wscswJYagI/MW3mYm4vYbbSMZaWOR8xC2olwWJBPCniwveNsWCVRza/8j9cV+XWG4JG8SLxb0G+Habd4kW5mDe442/vjbIsD/tE2m152PrJtgcrJUzbiIBtxqEEcHtgrKLjb6ix3BG8kR2GIVBI3H8+l/wD3hQNRI+WSRaLG3A7D7/fCj0hNzci6/KDts3Fre08xhhsvIF9JsBpkSOI9LX98AqMRz9J2gX3Pr+mJBU5TSdDMR2ckDjoJOkTtBIBF7HG8ESqZAMG83Hf15+o74zDqUVTMlXIBaTq4JAgkX6dPNrj98L5vOaKTsYhQSSd4sDAn0/Lf6ThLJ+I1vMq+dSpKhnTAdihJEhmTdwJiN57WwRvC0qjVWBdR0kFlXShBksqsF0g2Mtc98csbTynjtOszIjEkCZhYAJsB2vPF/XFnTrNPUFIE3A02HJkldjuCObDFZl8rTpF0omlQAXpBBRTIPUxgK52EahAuNziqyHiNerUZKkMjLAAUBCGgRNQdZINkA6rXgg4cGunbOqAx69It8gNzJsRJO25A4ucLVHaSQWUNE2KHcgHWVnSCDeR2wWh4Q2yoApBX/wCSI6v6SDyCZMNINoxW52grO1Kk56YhCGAknSx1MCWA3N/QbHBi0RzU0uF6SbB5RgsfmgwGMHYMZDSFOJtVYrLPJBDMVZ4G4PSpAVrrYCb77YllK9TQ+vL+XoVmX8RHDFLaQIKiSd1FiQQAJOBUMqKzrrpslZlJoyfMUj/UWtYyAdturbCtbfxC6j5gVJk6Q14EaNINQyY0q0EiJJBgP/UCy6YUgEnTqus9Sw6gOFPZjqgSe+LHOZDTV0u5DHSA7eSVLWEnqlVmCREkhomMKNmCZZXWFYnTcGJvIEqOoHpYjb1wNaQrayQVarpBLnS0qCBJJVSDYH5p59hig+JfCkKKyISxUkEFwzROouzIFLQAWJ087HHRrVcmA01CNWkUyoWCR/8AI0f1RGpd+bRTeP8AxdVovUo6OsSpOrUt7qyxIIIaCD3g4hrgfiDIeVUVeSik3m95j7H74rBtjoviamrU6VZJKmUkqR2YAEzJB1c7Fd8c6MdJ4xTlBJIG0wPvb+Rj2z4K+GaWWRmQsxcKKjORxHyQQNOonubgyRjxTLVSpDCxGxx0/wAL/ElZa8satZYlhqchbiXKrueP/LBVHtJom22mbWaSbFbC53v7juThPxHK6WEuIOonoF4khQH1RFtiOTbYi8Pp61plGZOgfhEAQIGkEQTAEROkjjfDucoF6PQCSBKgMADNypvab3vBgnERsqFXoDX4YBtI5vNhzaZP3wz5DAjSwCm9zN9zHAHrc4QytYAnqMEWGokb33Fpnvczg9SoYjUQTtZh92iLn2nad8QEqZOG8x3csJsH6Yjby4jubyZ5xKnmZJEGALFh1Hk7jiV/W1hMlYsJm0jckgwQIHM/zbA2a8E34ME29T35j/bEkM25VX/EhWBmQCIiSSI7T9rRidHNAgGZkarLAiAQQCCRINp4xgpXJUWI+swLwefTAYKsdysXNpEzEib3kz7jCh10mOmINoMfcD9LY1jSUzIupUkcEGdxbcd+4g98bxJymZV1qENqDFiKY0uwZSxKvA6yItvYj1MVxz1OFcFGcarhVPQpIPzrLsSSQJXeCNsWOZ8PQF1FtLEKrs0aQZKEG8XNjvxFjgGfzppxNUU2PNVhBaDBBe41qYvBENB75hCBCkRqgi86YKSCQdIkfmsJ+Zdo6ls5kjVKq4VtDQwK25NtHUDwCZ2Py7YLTekASKAquAC2iBsBq1EgK5IGrSRdWgbgYHl2SqhFKsjF4KqVQfijdFZoIJH5WABE3wo5/m3pl0jUIC6fw0vELM7yTyACVJtsCpXdyJTWyG4tLDZi5MK1gsECxFom4cl4k6Kn4pUORqViaZuLgnpYjTbp3McGQ74jWIGk1CZbXTLyncwrKSpmWGiQSCJMxGVC2ZyrKyk6twdEBSSZIZVKiA1iQwWCBvON18rpUnylRg0aGLVCwHzaxEDTAaUBHB3EJpmFZYeq6VVJCa/MAaJDIlYagF4tOwsCIJKwh0OmDNtbhlfT/TyCn9QMwTJuMJxOplWBXSoQ6hK6QoUWh1OlpESOPl5kzGrSJvLqHK6LwpdSL6SAdgCQZgg98MqdUoHR4LwPMSVabrp6y8AQJ1cbdQKWap0x1pVKGTpbyToDSCQkQqsRM3m5EDGUYy2cRU1srV2HzwwRVGwCjSXEXaeNpEwfO/ijMpWrh6NNqSOAIZ/M5YSDAbTE/Nq2tvGOi8W8XoSkMKtcSHYKywSACQ6tBvtIMSRbjjPE6qrVU0xCx8t7EEiNRuRffGoE8suqjWpSIgsPdJIIHO0f+WOdnFtkKmluo2IK/URH9sVBxriqbQ2GOw+CfhTz211GKoIKlWAlhJ6iAWXcAEDn3xxlM2Htj0b4GrlsuflCrfoZizVCYGumLfJqgmBB5tgojufC8yKQDMwZQQCSC0NJHzap5FjEb+mLWmwY9LqSBaIPfmTx/vbnn6ecdqQWoC4nUDrpzEx06h5xMR1BrTF4GHspWkmKrhzGo6hJAkCaZ0geqkBoN+MGtYtq2UU3I6IFjcST9t5j9JNsaCnglexiSLCDLbGOQpxumqa4cBnUEAsDaReF2IbTPIBmIm4lYyTuZKlYENAgTPV9LbYWRaVQAXm22orM+sDTMX27jsMGq5kWADEkgLABvIuxMDSOR698DDdBkTMfU3EmBuL8Rgi5UAHpAA5EyZ+5M+598KZ/mFBO+3zCSC07bWixmfoMZAYQIg9xFthyb+sj98SSnp22gEzuSNpmRt/L4EaEXBKC/TZgSTaZnT/2qY9MSaXNQ8cTDRwZA+b7i4xmApUOqNUkEAgQI2i4J94M/vjMScnTqrVMpUDFj1VVaAz3+aahuRPy2IiDYYzM5pRSCVHDGVJ8waQWK/KlNyCFDWJOqRNxbEaOcamE8yilISya1e7AywVlqAsWDEqCdxMbyDZVXKy1MI630lqmogamIFOSzC4MSJgd8BGzTq6vVfyWcoEap+IWVOlSCPLErBExMSLG2K45ekFOYDgtYdCOwCwNIYEwFW0ksBZiN4xZJlCwZcuEqQhcySQvOgKzgJO9iI5Hfb5w+W60CtMN+HUOiNJA6izajI3S0bzfkWK+t4m9PSpajWVlhyryqMdyWZCRpA1EAmzT73let5OlW8o03XpKCpAgQQCFBAiDIBNzY4rPL1UaRaijFEFPp0L1wF0hbkrAEEmYF/mxuhlm8mVWqYqqyxUk3GhmS35ZixiRf0jrHyJqaCqidzqPzISGBOmFspgnVfVBXjEKmRWnUKMaVQNAULfy5uGJKzptBB2MQCII3mPE/Kr1BTCsGqBdcsygtE6luG9jcGY5OJ08syjVfXU6RpVTpKi7NSBBXpkG53uLDEmIyeSp0DLVGjXcAMm4uQxDgabCJB4tjn/HPFKUVKbo6k6XemGI1zpOouZamwiSGkMINtg34x4mEp1aQdalZ0+fTTFMpBMKSpckcdUgqRAtjhnrOCZkMVIMi8Ecg7iCP34xSDQKh6jHVpMkydMbgHmZkRbnCVJC0J/qkdux/t9jh2hkm0SAJIsN5GzfSL4W8PFyQdIUEkybiRaRi04aoUVNFwYUrB73Ab9LERwYnHOE/wA/n0xeZ3NsGYmboBBPeN535xSFcPEch1sBj0X4IyunLsaihFjWrGzMuoSFI1EiYtptEzaMc/8AA3hHm5kMQ2ikNTEU/MPZQF2knk2gHtj0BGFSUVjURetWVQATGm5YsEIDAQoJmeIiqgyspIE02BWQxuE3J1AqWmSPyzBPBw5lKisCGcTtqVQBKtGoIxnTaxInidsV1BlRXLFrPclgdRJHIbTIEQ1hNuwLNXKTpdaTtqILFtUNMzcGLgWsR0j0Iw2u0YFZEFlmYJBJvPTMf3vxzJc9D6SD5lgSF9AYJsBa/wBTiGSR1VSSCIEGZBWQAOoT+v1xLN5UNIJ0yPytq0naQYnsYO0bnGoweVpEgN1TAkSDyOmfTk++J0szewsDzf05G5sR74WyVF1qEtouIJQFZMxLK0hifQjY2w/IEmJ2IjYxtcRxa398aCNV+wmfS0Hgc/ztGMZNyd/SCJ2JP3PHbEqYBWNmi3H6fYYlUYRPI52Ez2MHc/ycSDekQRFjJtfeBO3re398ZjWu43I2NtiP+PW2MxJyRyOZFQqyaxIYisA6FAWhyWqKpKiJgnfjcwoZXXVZNSrTEt5qujGGhtMBXEKRaSBCg3tgj+DOdJFaotKAxikFRW1fmp6wxLNMCJAABB2wTw7xfM0gdVBapMDUrKq6dO2tmXqJ/wC7mPWQNVnZXXy2trdXB0+aSzLOokB0EB208NeYOJ0aP+XZW0BFZ1KQhYl2VQ0NMoQ3AgEmZGAZUr/lyKmhnUtFRamplm3QQVEwJKkDVEEThvKZT8JS+Yo0iLAMdWvgqxBEBrW0tEbnAgqruGqt5qIpYKUCMtQE2BcP0zqIMzaZtbDfm1GikyoHXXSAIFJybEgNTlZjmIbiZIIh4nUOqKRorEOsqVqDpUuWDadYOmFMAgkkiIwPLUDGqpUWB0qVjUpkGSzTrSWnpYNJ3EwAiZ+i9F4JI1IPxEerqDf1lTMkTHEDgcLZXxygupapp16rGC9bSz+xqKApi+1xsTbDdDMK6hHAq1SrXJUkW1DVpGmZjv39Mcd8UFHZiqFKlJQwYgHz1lVJI7iLGBMX2Aw6cUvi2Z8yoTE6Waal9uNVzLSIsbzMWOEDWaovUZZBbuRYaZ5jFrmPEV8vUpAqspZgVC2JK6I3bSbaje+KannPLg2hlG14PB4AabdoJxi05CtTMuHEEjZReIFjE9onDWTyqaZDEmF4FwQVcRHG89sFaqrE2WVgSQfpYn5otJ4wpmCyyRICng8NewB2JEx64vT4W8WYdPfSCd+BEX398L+FeHPmKy0qca2MC/1/YY1nsxrYsdz/ALAY6D4AyaeY1Zn0shATqCQW3bUSLxIAgiTeOdzqOd9eo+Asch+HRTzoRUBU6GCiZXSYJl5JKgi8kica8aRqlciowVmT5UNFlVTMkhiNZtLAb3PGE/FfMpkltVZFYQXqFmBJvoI6brIkAAQbwCcEGaNSmyFDTpLLUw1SiS7X0gVS9gu8AyAflIJxhqI5hqoVQq0VpoSNYR+OkgM1KGW3ErA4AGNCsQFXzCdKkpqYgp2UoWZVmIEAbTtJOBHYMWy5XUPwwjg6tJYCSEhmNjYA3vK3wz4pTenFR20SBBCz0k3BBZaZ6Y1SBNrbTNC5HNRT1NURADEfPLmxgQXp3seLRi3oZpGQTCgTPSLEbwSB0/7b2xQLlQhFWFB0wAIJhmBECCzKIETFpuMNeH+KrUYBGR22YqpRkgGIRmaQDaJ5tO+GCuhydQVElYebjTpNogbGDaYnfYGcMI7gQwU9mBIJtdisRadwe+KbL+GaXRx5czBKIFJE8EQAQIlSCJPEg4Nl1IgsBIFiWZt91BPBj5vpbfG2Txq6WkRG1uJ/0j/2I9RiUEkNCkWMQZvbffY/SIO1l6NcArxIFiDIPMRI7mQTt9DKmkkkMJHa+0zPI232kbcYgOisSQ3BGxJG/I9ot6Y1gdwy6YIJFj2EHSY7SDMY3iCipM61lXzcxNAFSr+XqMdQIanq1FrCNuPTFNk6ZAeqalWKbs56VIViXg1ECgpCyJ4mQDOGKmVzDV6sEoCz3pL8psVDEhiSRaFJO9hGF6+QFOnoqs4qaQqiWYP6MahBcGTbSATYxgvR1ZeG5dGcvST8RmDMQyPqYaGYFSFMH0YQRscZ41lwWOmqATatoVvNJLbPTLdSwdEwwhrxjnaFLMoR5Y0kSwp6SulCwUMuknWC0j5YTTf1s/huiuYckqRWLHU4Ygm5ADs1vymVSDwLYNINDKtTrA1K1SrpZXHmkBxB2ALQwOpbTcSNwZ6GpUynlsE1gjVqTqDBjDTDkgN0iQRBgA7SKnJZRlJpVSysrDzEpqUYM2kap1mzWJWeZ0mxxLKUMvUr1HLagxIdSo6JUbkN80QSd9ySTcsAGSzDig5CecGYKLioZYSoanLCTJGoR79uRznihq0mpilTQKVIXSTpLWMNuAFJbY3vN5x3VDLuGfRV8oqILMjqFBlQCoHVdQC43g+2OD8boNRzGp3FUVHamdFgRdgCp2YMSY2Fr74KYps5SVKrJIAYASuw7T22wPxJemdMQAI9DcHvfb1xDOVtVQuNJDyY7GBOod5v9T2xjVLlGksBA5GoXH0g7YzlJSg5LbAyADsLT+52nDPia6AVkRCkWuREiPSBvzbCNN4n9Nu+GM1ni1NVa5mZ/wBNzf1m+NX1S9A+FeFnM5hKIZU1T1NMCASbC54t649d8F/w9y2XoEBsvWqnerUFUEEGRpUkqLd94nHi5cqwZZBFwRwceveDDLihTqLWqOzgCamsU9ZH+lCoKtEBibQY3GG9DjlXeUYoWqGtTokrFSm1LVTGn5uW0gqDJEiWmTyvSTzmNOnSo5gEBjqJYAzHVUA1oxm0NpMb4LTrk0kekQtFg9Ni6sBT1gHQ0apm4AHJ3HABmaqtUQMGI0o5MqzAyEZNywAK/mBP0OM+tUXxIFwJFOl0rpYVK1U05JUE0tUBSQVkzJEeydfJedNIVqjWIJU6Q5F2iRGlpCi82O5nB8tnlYsai0yqyC9ZmUteG0BSOmY3A3MixGAPUVh1Q6/lZqbKABKg9ViQtirnqMtG0ggFbJ+UoW/SQS0D5gdMmB1L1AaT1DcNvizyFHWGemwTZpWnTAuOprgl5seRO3OIUMxTsBpR7EflftaDZoHBIuPXD65hlUDRpiSQXAqbgtC2Juw6pvP5tsMWm9LQqBrCFnRtF7teb9N9thvGGVzIItEAXtuYHO0De394CS1NJGgqVa0grpPoWNoneCTfnBmq+WwU9MkDpsWIkg73m/b1xoDNUldUyGMzeDHp3H9sYgWwBvcNInaPzAd+98CeoD80gngyLCJMTO95ExbANYUkERHzT0W7E8teO5vxhCyoZklgG23AEg8A32NwDYD/AG1hNKg1q4JAkAHaTYHVBB5sYJsdovvEi1LxtqeX1gQBOojpQOTG5MhQxFosInCuf8SOZqFer8BoVSurU5WNLXHA9r+k4H4hmKauTRai3Xqd6cs7N0nTTveCNQUEQBYHlesrgtXVtRX5lqVVbWIPVfpLAsebA2EYN/WsPVvAaug/ha4LsNJUFUbq0hZ1rcQArGwPfC9LLU2UE3qFogMxIc3DLUUAKpIHTBsN8ZQz9SkzGnFUeWzPMu9OdtSjkyPS30wvSFDoB8ymqagV1CQ4m4SCpJmYgkxBJxntZq2fIVdAJ0i+sSgtpjSvmghpEwd5E3BMGmNJ6IY66RooxZtWplVg0Hyzo6mF+ifyzImMTyvhperUpmsVabUy6q5VgHABURJJgAGwnCy+J0xlGo1ZiTIZFXTBGgKCI1BiOqP0MmWYo/iHxSk6qyvNRJDkAgOsypUwAdMSCQDBANxjnfGMuVy6MWB1NqUjiIABO2zSPrhjxmiVzVRaoggm4XSrE9UhLaDoIlY3nfGsy5OXLHae1tJtvwIBi4274uSndJ1cirAGSJImYhbcQe9p5kYqErRBG5/vvi2bL/hiTKXUTaAQsE/WY9jim0wSDYgx/P0xcVyFrASCNyJPoZg/7/XAqpEiJsLz32tgz0yAs8rb7mcLPv8Azuf9sajAbNf+d8ep/BHiL06aKWamgWIBBMMCQSpOk6mkX7H0x5v4NBzCggMTsDsWtFufrbHaeGZuolfQF1EHqhdZ3ElRFpJnbcDtiqjpV8T8xQv4v4TAMp1IXeRAYK0hiosFkyRM74L40hQDM0UZlVPmLMQDNwAdRA7SbScC8Vys5h8zTdjWBYujsFYOoAD6REQh3b+q0zglJ8pmKQFTTTzTNqZxY1CZ6XcEEyAYJ+Uj3kjSdL4hFbLav8u5qrJD0kGl4u2sAaHBvfvcXthvxGtURB5au1KqF0gqFK7dJqzDWuuzEjTexwIeYmXguUVG/wDierpq1TeAWIsW6QJgtYWEEnYqKfmko2twxRq5CAMwIDKrAsU6QtjEnffFVAc2mWFVKqZsGoBBV6YOr0sl73nqi5gTh3wSpqTX5TBgeoSp3EsNKjUmwsQO4wrnVsxVUpupJNJqbspSCGZTMuGsTupIG5ibLIVCpJViVaCB0iWFiVBuVAg7m94ENgjWNPm1qiQDYfW1ixmCoA3McAb4j/nQ6chZ07mRe8RZl+X1HBIJwxVoh1NVHZiTqSSpVSBp6YXpnuCIO8YXyLwWS2k2IJAg8kDiAdhvfeLaZFq1gFgSb2MMxM/ZiNxB2n7zzVfp00z2JGrV0wSRJ2EWBBxAjT0nUFBkG4JEf0xwDMAdsRWjNyzEXjSdQUzsGmR2j2sJOJCZeoSnXoAMXJPSQbkkwGsQIkbGSOcxDJjqGoHqsQD+UGNRAsVJMTxIFsZhSryeQKZhndquULgjXpCu1zK2UqsQCCATvYThdsnSpGuyaswCqhWLBIedMBaUNzqLFdlI995fIlKlY1wr0NZCoamss3AaoQsXLCLHcEjljxrMo+k0aBQsppt0kjSUBBYAgEiVXUzTBPMHBRFRR8RYB6RFQnTLRqKMGUC+sbiLEx24xYVPKNTTSBZIuX0kjUT1UwehFJazEhrCPVLI6pFM1VUMZaakwRIYwsKhFvwzMekk4ezPhaBmIqqVUKwqU1KksSArzcIQzKbmAQYkG2dJKllSDoBYit1q9SVUupsVIudRI1dySbgRh6q1eiVcdMdLBGJ0pxYgSisSSo2k97nzvgxVjoDkx+InzVKdSSZEiArRwbETcGQoMvnKtONC1KZuxaafQCCUJUk6oAJI2G18WLfpy/x74Y1JgQtLRpZm8uRq6gGgEkqV8wACBbiMArlWKaI0lJB4ja+3NiPWMXfxfl1NCoy1fMC07A/Mp0qHkbqD84t+Y9scXks+y0xNtOpQNuzj+/29cY58ddOGRYNkvwzTMwwPP29zxbtiiZ01kWMiQduoGLmdiMW2YzWspspgBt103kMI7zHtc3xQ5ikCga4JMiZ2MT+uLhP1c7GZlxoWDeWt2sv8+2EKj3+h/vgpG2AVt5+mOsjiygbzju/hTJZohXpU301AQajK/lheWZxYhbnc7DFD8KZlaTFgimoIgsNRA50rOmTsWaY4E49G8M8VLyKRWoAg1hqnljVqPVoaUQQQDpnawN8NUX4p5elRDKfO2U1TqmbLIZTYDVaNvriv8Yzhq0NNCkKpv1J0wZDxsobqOrSTvLL8rAqHwzMdXmpIDAIoYqyoY66bzBiDdi0zMYJlPDTTZ8u6V0CFmOl0hkMlWDGLi/ESLC0AaD8OyFSpRPnsVQBqZQjqphgJOowCBOrTMX5E4saNA05VHVyxlCrSAARBuAQdPUVJJBYwYIwDK0yoOYq1VdHC010Agoo1KCY6S5DbCdo32DlPFlfylqKlLS4C1HRm1aiQNOyklVggkkSbWwVafzeXpF1C0SXRp83zBqAnVo1BgCGmAix9OQZSho8yqiPTTXMLDIHU6etHOsG3YwfTaw+IqpRqdJDTZnDQiSodBpDF4NtIkqQDfcGcUuUzPQq6KRqNE1AzAEmNPGgbcgibWIxk6vUzPVdgTqEdKhwIm5mI49PtgNY/iLI5lRPqSI2IHNo+u+AVGBDHWVIZQyroZgQfmJZuT3Iv6GxquQhSWLEkSuwubzpXUrStrWN/XCha7kuzsF0MREBlZTH5wYFiLED74KldWgFgsAQGADMAdgPzExA5tFuFKVRyuiZDRpBEkRYQ4PyngSY24xpaLGQbEWDaQCD3jbbtv6ThgM1qYmCwSII1EG8rLXUhTEyIPAxmAnMdQ6VdVtKh2I23OpbSeEMd5OMwoPxXxJWZ9DPTHmsPN0hKtNVI1TYMZ/pPzAg+6QR6pRF/GADFVUB9TktqJWdCMQxOqFAi3zEYq854s7u1Ro1sgLMBBYFCwVo3ANhz6k3xYeHZ16NXLsjQavmq1hsr9IAAgAEk/X2wboDzOXdXp03o+WQYCFUkqSdQsJExIZZkX+ZSTbeG5Wmj1USlSq1QOpyugOCB0S0qDEgjY3vc4s8/Xamyspg+SjRwGZqwYj/u0rPfSMc5mahas1QEo8ltSswMlSN5mIm3qcOfaWeUz9TL1qj6iqFmBpoFI1hdQa8wgAIJvEC5EHFdnc+aKhnAhupkdpDN1AhKTAxEm9wO5MYB4PnDWpksApJ6ipYagRcFSxUiGjbYAYD4zkEdisaRLJ07wvl3kzJOozPpgreOZ8T8SSs+mBp0MAAI3GkEx8x5vvBMXxQ+F1z5ZbcqNt5MCLbG4/k46PLQcqelZGzRfqW4nscc14AvQ3pf7Aj9iRjNp+OULMMxeTPUsenFp9FgHvtharXkR/qJHsePbn74vfE6ILU5vOr9O3vAn2xz1UyQYAtNsPGs8ojWMAYXqm+D1jZfcfthYjqxtxP+Gt+JHBBn6f8AOPUfBRQq5UIoKZsqB5gChassCEqhhoOwiYNvXHmHg7XIteP3x6J4flE/6craRqZ0My3LkMAJgAhRNv1xmtxYDNDLadaFYnXrViSVN9AkKSCrHpEbCRqBw7S8RSNQd6DsoA1jWGj5mXXsGDRbbtfFd4DUNZ6iuTpUeYiqdK03an5koFjTBtG0Ei84KueaowqsF1IAygABQyFgDp25uNrDDO2qbp5KNX+XKrlWUVAHKjUSIbSZlhqCzKi+nYxOspWpU6h/Ap1Kbga6WlH0d4pEQJJIOkDVAI4GKfJVfNWo7KoKKzDSALqoPvf/ANRjQ8SdcqrzJAZQDtAaAIETtz39sYMdF46ctUQGmDR8t4NtABIghVMkMVjTpIBMTIEYRrZOkHUUVNNGMPmPN16xvpKk7hgJgiDeL4l4fXLNY6LwdP8A3BJvMHT2gemLvwn4ep1TWDs/5RYhQQ6o7SqgLdoO0W95ipc6PJZRTcAqpKsq6XqzqDalTpcgQ2xN7YzJ16nmCDKv8zg6T3GnRCzseNjPbDb+FilVpKrPHmVF3jYBgekC/UR6g3nD3g2XGqP6g0/zvbfe+JVX0KzFgabHUCFI26m6Rb8tz6A374zM5sBgGBhjJDaDBkm4J3mfecTzKRWI3uACdxY7dvbbEc9KEAEwxYEWiwsdpm+GRkbJOVKsRA4Nwfyi5BgKJ+5xmJ0KXWsMygvBANiN9uLjiMZhxbH/2Q=="/>
          <p:cNvSpPr>
            <a:spLocks noChangeAspect="1" noChangeArrowheads="1"/>
          </p:cNvSpPr>
          <p:nvPr/>
        </p:nvSpPr>
        <p:spPr bwMode="auto">
          <a:xfrm>
            <a:off x="155575" y="-928688"/>
            <a:ext cx="190500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18" name="AutoShape 6" descr="data:image/jpeg;base64,/9j/4AAQSkZJRgABAQAAAQABAAD/2wCEAAkGBhQSEBUTExQWFBUWGR4YGBgYGRkaHxsYHR4aGhwbGxcdHSYeGx0jGhkaHy8gIycpLiwsHCExNTAqNSYrLCkBCQoKDgwOFA8PFCkYFBgpKSkpKSkpKSkpKSkpKSkpKSkpKSkpKSkpKSkpKSkpKSkpKSkpKSkpKSkpKSkpKSkpKf/AABEIAMwAyAMBIgACEQEDEQH/xAAbAAACAgMBAAAAAAAAAAAAAAADBAIFAAEGB//EADwQAAIBAgUCBAQFAgUEAgMAAAECEQMhAAQSMUEiUQUTYXEGMoGRI0KhsfBSwQcUYtHhFXKC8TOSQ3Oy/8QAGAEBAQEBAQAAAAAAAAAAAAAAAQACAwT/xAAdEQEBAQADAAMBAAAAAAAAAAAAARECITESQVED/9oADAMBAAIRAxEAPwAVastQMw2OqXA+RhMkg7iSJ3j6YRoZJmQ03YVAQxk38zTcdEb8RGNKzIKi6wWRpJUcydJIJ1SYsIHrbE6VZg0U2aZkSAWMSsadNzeOYAJtYY838/55O4idGmgYsqKjr1G4Voi8FZIBBPoNOH0EqH1E6g15KwSx6G1CGIAEgwCewwepqqAMxCjVGqI1AGxFmXYyGTv7RhoSrQO8FhAMXAgdpjVc+nbrmFlHMEFTvqBGluZHVczMzO8nfmcFRzJMTq2HTf8A8SYIG1yY43xpadhxYCwYbksJuQB9DJ7Yg+fpKeqoFkXAuSR3I5+nAxNG6Y6yNJBk2tsARuPlHEf2w1Qyhc7WmeY7/W/tiopfElOfw6DueAIA/SSftg3/AFvONAp5cL/4Mf8A+iB+mBOoy2XCi527Ayf52wWo8DYx2HPvjl1yPiFTdxTH/iI+igxh9fhlTHmvVqt/qqGJ4hVAwHKn4n4wi2qVaagnbUZNuQOB++OO8bapms7QagjMiroqM1NwujXqKtO6kfvbHeZbwynS+RQk/wBIA/8AsYk/zfEqkTG57eh+ov8AX6YdxYYyGkEypne+/wBfvht6qMpUqrqfykIQfSG/4wpkyB/VFj37xPO0c45T/EapopSubek4ErSAjWp+Ya16zuN/0GKeiqL4o8XzFPOIhZvDqIXpCNAIm5iiSpJPEWx6H8PZum6Apmaten/+1h72Gk/tjyv/AA/zmYGYU08utUE9dRlbpF//AMpkLfsL49sp6WAJP3j/ANRjVohyh4DlHUlKNIsYMui1GBEwSXBMjDFDw1VZtOhSxvCBCzdyVjUfU4SpVwhsTP3/AExY080rfMBPt+u+GVnEstl2BmRPN2ifbVH6YaqVKgEwr+gke/e/0xJLi0Ed8TXf+f7YUpsx4nmAejLqvq2sA+nQpM+4xQ+N/DOYz2Zy1SslJKdAsSklw7MAoLAhSYAFsdzqvv8A+sSD4U8/8I/whyyUdNVmqvqJ1rNOBtGmSON8Az3+DNJp8uqydtShv1BBx6Mag2B5/l8AcuDYgjuZBHtEze0fWeMSeOZv/B/Oo34VVKijbrMiOyuoUf8A2xmPYX8QRSod1DEwASBf0BvjMGRPHFgvUgMZlCQIgtJczpsJk6pUjG2YM2ohZjTFja0KGeWBt3I4Mk2lWpjXtqg6RABFiYMyAN5BF7743Sy79JYiYIMLFuTAPbiYtjnrfxSprwqgX4uQDxHAmTB7+mJDKgke5tfaee4w1RynYeg2/f8AtxhyjRA7n+e2DThH/o4YabqD/SQJubEx3OCZX4YoUwIpqTa7dX74sDXgH0vtPrxP/OJh/p72+44tg042qRYQP52GN0mFxItv/I/af0xp6p4A0wSTO20CPWZniPXE6YMwZvcAzAiBHp7e5waRkie3v/bv/bGyFgjkenGAiI3j/UDzO4vPHrf0wtXzJUCekXGg8sdrrJubzB5kHhR45gCTGoTvt+thFtxhVs2CJAYSexncgEFrn9biMKZvM3XzJB52bexF2BjaSQBHacK5isy/KjNv1HphjMCSDNt7ECNsQC8e+JsvSpuj1alJio6aaxUCkbyV6R732vfHlOaRtRjXU8xuidRYg/eWIgd7Y7+v/h7TqhmNaoHaYnSRJE3hQYFiOLY4zPF8jm5QoWUggiGElSDe9+Y3HMHG5jNejfBWRziUQMw4CaQKdMroanBiIAAFuLmb46vwqmxtCxH9R7niORHOPOvBv8VjqjNKAsQGohpB9U1wfcXnHY+F+MpVXzKAlTDAtK2O/wCU3A457jfBRHULlfzWkSCL7++GVyLzOqBa385wpRzpP64Ic4wgDT3v679+2NJZZdCN/wBRH7YdUn0xRDxMi5t35G+8R9z2w5kc8CJEWjVNonYk7fbGoyeGraIEbzP0j/bGqYIGwHsTiVLMyAe59Pfve15GGCo/nbCgaYMCd4uPXBIgd/fGq3H9r7/2wOSBa/1P7xiTFMmCsQbf7jGYzXMcT/bGsSeWlBJAWBJ9TvglOiPfBqlMFmtyfrvjCp2jn09O1zji6pADt+v/ABjBVuJNvYn17e2Np/t/IxKe306Sb/f2wFkzGmDPIM/Yc/2xgczz7Ai3Eg+uMKi/I+ptxY/sP3kYKpG3/r1tgTEcCJgE7AyDbf8AgxgWfYW5n7/SMTUm8iO8En+1x6cYGhGo2P8AVyZvH7xb0xJGtnVRqatbzJC2PFwLC2/MfXA/PIaHnckMgMRsJJJhgNyFAM8RhjqF1EntYbXvPf8AsZnAtDMq6tIbeLgD22n0JF8KCqOGgFGcTIezAEbEgwZN9pwvnEAVn0OLli4aD+UTHUZtIHpbfDNes6EaV1GLjaY2vG4B2JjFP8Q5rM+Sr5UkkMS60wC4UiLBp6gekjfsOTCuP8d+PqlSadJURJI+UEsI5NtNuBb1xyj1emOIFiJi8iDwd5jgYd8VpeXmXUjYqdosAJBEWIiPvhZMv5lcUywUOQCzQABaJNvQY3GLHSfC/wAEValam9RENH5j1gyPRUMm8WmO/bHqWZUJAUQsGFCqBPra0AEQIHMYW8E8PahRSk9RqpURqPINxaT99yBhmpUWLtz+ottPp/JwVqRvwjxdKqSNV5X5SIYDa4v7j7YscvmFKmSVi172PrH798VKUCCbyGuOdt76YNvXFlQQEyWgx7/z+fWlFhxFUypiY9dvvtjdMFT0m4uBYbTsJO0ztgTsBFx2ixGocW5/l8arVDBjfn/i1jtv2xrWS/iOad1K1KIdI6fMAnUBsqA6pCkmLyO18W7eMPRXqXVTXTJ50mw0gDTAJCxv9sV9HPAEQuxG3T6bRAAEjtfbBqniOpCjagpEQGuLcEQQIw6sb8U+KdGgAFQWWNakBgPm0k9gedIkbi82Hh/jqVSIKkkmIZTOxkANNvl23xzn/SlMgVKwDDQ01NSsCIhlO4i32xZZLwbTPluVkdShaY4CkkIo6iABt+Xm2GVWLPxfzLaArrI1JIVgOCpJAsbQRxjMKUvDF0gVKanTtpDTE7G3/lF733Nswhy2Y+ZpAI1H159saCgbR9NURzMgR6YFnfEaaOdbhSzGCVPBubCAOMEquQA5dWVpiGBn25j+Wxwrs0QNPYR/OY2vfEiFgzBFt/0n98QokXj6gAbXgyDe84Y88QZE7yLcfz/nAmz9Z+v6zff74220c9u/fjGKyzMXO/8AN7E4j54MwATyIE/tP15xJBQSflKxv8pmexmd/QYPTQEWJiI/ebT3J2vgDFrxBI2kfodv3GCq9thzYA25uPXabbjEg61AaQOoRtfY79+0RfA6lYICZgDuJjmQsG8XtifnGLaeWji21zOw7i+FVaSDHB1EOwjuTEekH02wpJJIJFRjI+XpEG5mIEHfcxt6yj4n8QUaNqtZQyidBI1TGrT0yBJgbRPpfFlXpSW06oj59RUgiJgMrKIDCL8bcnzzxP4OqNUesNVWkTrqMpUlQSQ2srCwArEsIgexwwKPxbMrWqTSpGmukwu5CjYT7OZ9cVNerLzY7D6RFueMWeaqDS9+tDrBHIkDb63+mKzJUtdRV1KoJuWYKI/7jYHffG4xydf/AIc590rmmqM4YCQGKhb/ADEQRAE49VgcmD7x+mOc+GfD8vQQaFpklZZtSsWvb8RQAw9gIx0mWcNsQRMSrKw9bj9v0xmtTwELEz1zPSYgg2jaw/nNrGkq2BiNo9thHtEe2I1ct7jm4/b/AG3vgZQkQCRHAEcT22tgitWRQbSeeTtzBP8ALYHUysHcj1xulWECRf0MccHf+A41lqQCAQ9hF3LyPVieo+9xjbAOYy5GxnsfTtIGFoPB+08e59YjDlSluLERIt+hM33wFGI3Bi5mBE95nbFh1LLAHqAE79M+0+o9NxMYssnnCijkbCSOPQ3X2gYqTQM6pZWm8MYMj+kN+og35FsOf5gmYgjnuPe2ELxK8sp0j6AfuDjMV2Tdp0reCIm4idzpvNjv+4xmNB5znvh5Krl6ks2owSSSsG8QQIOJUPC0pA+XrBNpJLHuIBJj2Aw9m8x+Iek/MQIUmO0iSB7398EUtEkQbSJm59ZjHCusKUWUNcGf6yp2O8SoJ03HH2w8qSGJO/aZAtsIvz3me2BlAeZ9dz/In/nG/MGiZIED8pnfhWFz6Ec/UREFMETq9PlIjtA06trSBf8AXE0a4WQDEgWmPRTeME1qZABnmw1cnkkC+wnjGPc6dQE7qQbjvvqHvPGLEW/6pT16AwLCVJ3gixvv9p9JwYsdLMIjbUrSDyRq+UXAmSOJxj1GnqLAG66V32J64Kg8AHj2uhmaqlriJknptqUGHaV9CsHtYEbQPecwBJBaxYaeqTaVBE3NrE2t3wohZtPRVWYYqPLZu8MWkNJ7Ee+AVy4nQwQKIsovOxHUFC7gSOOcZWPmDQ7imHIFmO/zLpYQw2MTHad5kBk/CKtPU3mksxmHIaOdgBf3OxNjGN57ItXU0qrNTDBSATfja0HsQp2sZwy2bR0qIZaAF3czPSCI6iJE3N54xR/9XoZPTrGpmEhRSAYzKhjUBj5lvBJEQRN8Icb8UfDrZUxqDA6SG5K6SL/zj6Y52k8EYufivxirVqEVDMMSLqQAZgDTaI++KMPjpGK6Pwf4qrZbSEK6RwUUzzBJE/YjHquQ8Qd1VioOoBgRFpGw0ggnixPF+MeHhsdV8D+PVqdVaK6mpkmUCB4ABMrIJWSN9sZsUr2N65CD829j99iODb6j0wKlmDIIgzNhfbcR39MSZNSDSNf6SIF+2385wscswJYagI/MW3mYm4vYbbSMZaWOR8xC2olwWJBPCniwveNsWCVRza/8j9cV+XWG4JG8SLxb0G+Habd4kW5mDe442/vjbIsD/tE2m152PrJtgcrJUzbiIBtxqEEcHtgrKLjb6ix3BG8kR2GIVBI3H8+l/wD3hQNRI+WSRaLG3A7D7/fCj0hNzci6/KDts3Fre08xhhsvIF9JsBpkSOI9LX98AqMRz9J2gX3Pr+mJBU5TSdDMR2ckDjoJOkTtBIBF7HG8ESqZAMG83Hf15+o74zDqUVTMlXIBaTq4JAgkX6dPNrj98L5vOaKTsYhQSSd4sDAn0/Lf6ThLJ+I1vMq+dSpKhnTAdihJEhmTdwJiN57WwRvC0qjVWBdR0kFlXShBksqsF0g2Mtc98csbTynjtOszIjEkCZhYAJsB2vPF/XFnTrNPUFIE3A02HJkldjuCObDFZl8rTpF0omlQAXpBBRTIPUxgK52EahAuNziqyHiNerUZKkMjLAAUBCGgRNQdZINkA6rXgg4cGunbOqAx69It8gNzJsRJO25A4ucLVHaSQWUNE2KHcgHWVnSCDeR2wWh4Q2yoApBX/wCSI6v6SDyCZMNINoxW52grO1Kk56YhCGAknSx1MCWA3N/QbHBi0RzU0uF6SbB5RgsfmgwGMHYMZDSFOJtVYrLPJBDMVZ4G4PSpAVrrYCb77YllK9TQ+vL+XoVmX8RHDFLaQIKiSd1FiQQAJOBUMqKzrrpslZlJoyfMUj/UWtYyAdturbCtbfxC6j5gVJk6Q14EaNINQyY0q0EiJJBgP/UCy6YUgEnTqus9Sw6gOFPZjqgSe+LHOZDTV0u5DHSA7eSVLWEnqlVmCREkhomMKNmCZZXWFYnTcGJvIEqOoHpYjb1wNaQrayQVarpBLnS0qCBJJVSDYH5p59hig+JfCkKKyISxUkEFwzROouzIFLQAWJ087HHRrVcmA01CNWkUyoWCR/8AI0f1RGpd+bRTeP8AxdVovUo6OsSpOrUt7qyxIIIaCD3g4hrgfiDIeVUVeSik3m95j7H74rBtjoviamrU6VZJKmUkqR2YAEzJB1c7Fd8c6MdJ4xTlBJIG0wPvb+Rj2z4K+GaWWRmQsxcKKjORxHyQQNOonubgyRjxTLVSpDCxGxx0/wAL/ElZa8satZYlhqchbiXKrueP/LBVHtJom22mbWaSbFbC53v7juThPxHK6WEuIOonoF4khQH1RFtiOTbYi8Pp61plGZOgfhEAQIGkEQTAEROkjjfDucoF6PQCSBKgMADNypvab3vBgnERsqFXoDX4YBtI5vNhzaZP3wz5DAjSwCm9zN9zHAHrc4QytYAnqMEWGokb33Fpnvczg9SoYjUQTtZh92iLn2nad8QEqZOG8x3csJsH6Yjby4jubyZ5xKnmZJEGALFh1Hk7jiV/W1hMlYsJm0jckgwQIHM/zbA2a8E34ME29T35j/bEkM25VX/EhWBmQCIiSSI7T9rRidHNAgGZkarLAiAQQCCRINp4xgpXJUWI+swLwefTAYKsdysXNpEzEib3kz7jCh10mOmINoMfcD9LY1jSUzIupUkcEGdxbcd+4g98bxJymZV1qENqDFiKY0uwZSxKvA6yItvYj1MVxz1OFcFGcarhVPQpIPzrLsSSQJXeCNsWOZ8PQF1FtLEKrs0aQZKEG8XNjvxFjgGfzppxNUU2PNVhBaDBBe41qYvBENB75hCBCkRqgi86YKSCQdIkfmsJ+Zdo6ls5kjVKq4VtDQwK25NtHUDwCZ2Py7YLTekASKAquAC2iBsBq1EgK5IGrSRdWgbgYHl2SqhFKsjF4KqVQfijdFZoIJH5WABE3wo5/m3pl0jUIC6fw0vELM7yTyACVJtsCpXdyJTWyG4tLDZi5MK1gsECxFom4cl4k6Kn4pUORqViaZuLgnpYjTbp3McGQ74jWIGk1CZbXTLyncwrKSpmWGiQSCJMxGVC2ZyrKyk6twdEBSSZIZVKiA1iQwWCBvON18rpUnylRg0aGLVCwHzaxEDTAaUBHB3EJpmFZYeq6VVJCa/MAaJDIlYagF4tOwsCIJKwh0OmDNtbhlfT/TyCn9QMwTJuMJxOplWBXSoQ6hK6QoUWh1OlpESOPl5kzGrSJvLqHK6LwpdSL6SAdgCQZgg98MqdUoHR4LwPMSVabrp6y8AQJ1cbdQKWap0x1pVKGTpbyToDSCQkQqsRM3m5EDGUYy2cRU1srV2HzwwRVGwCjSXEXaeNpEwfO/ijMpWrh6NNqSOAIZ/M5YSDAbTE/Nq2tvGOi8W8XoSkMKtcSHYKywSACQ6tBvtIMSRbjjPE6qrVU0xCx8t7EEiNRuRffGoE8suqjWpSIgsPdJIIHO0f+WOdnFtkKmluo2IK/URH9sVBxriqbQ2GOw+CfhTz211GKoIKlWAlhJ6iAWXcAEDn3xxlM2Htj0b4GrlsuflCrfoZizVCYGumLfJqgmBB5tgojufC8yKQDMwZQQCSC0NJHzap5FjEb+mLWmwY9LqSBaIPfmTx/vbnn6ecdqQWoC4nUDrpzEx06h5xMR1BrTF4GHspWkmKrhzGo6hJAkCaZ0geqkBoN+MGtYtq2UU3I6IFjcST9t5j9JNsaCnglexiSLCDLbGOQpxumqa4cBnUEAsDaReF2IbTPIBmIm4lYyTuZKlYENAgTPV9LbYWRaVQAXm22orM+sDTMX27jsMGq5kWADEkgLABvIuxMDSOR698DDdBkTMfU3EmBuL8Rgi5UAHpAA5EyZ+5M+598KZ/mFBO+3zCSC07bWixmfoMZAYQIg9xFthyb+sj98SSnp22gEzuSNpmRt/L4EaEXBKC/TZgSTaZnT/2qY9MSaXNQ8cTDRwZA+b7i4xmApUOqNUkEAgQI2i4J94M/vjMScnTqrVMpUDFj1VVaAz3+aahuRPy2IiDYYzM5pRSCVHDGVJ8waQWK/KlNyCFDWJOqRNxbEaOcamE8yilISya1e7AywVlqAsWDEqCdxMbyDZVXKy1MI630lqmogamIFOSzC4MSJgd8BGzTq6vVfyWcoEap+IWVOlSCPLErBExMSLG2K45ekFOYDgtYdCOwCwNIYEwFW0ksBZiN4xZJlCwZcuEqQhcySQvOgKzgJO9iI5Hfb5w+W60CtMN+HUOiNJA6izajI3S0bzfkWK+t4m9PSpajWVlhyryqMdyWZCRpA1EAmzT73let5OlW8o03XpKCpAgQQCFBAiDIBNzY4rPL1UaRaijFEFPp0L1wF0hbkrAEEmYF/mxuhlm8mVWqYqqyxUk3GhmS35ZixiRf0jrHyJqaCqidzqPzISGBOmFspgnVfVBXjEKmRWnUKMaVQNAULfy5uGJKzptBB2MQCII3mPE/Kr1BTCsGqBdcsygtE6luG9jcGY5OJ08syjVfXU6RpVTpKi7NSBBXpkG53uLDEmIyeSp0DLVGjXcAMm4uQxDgabCJB4tjn/HPFKUVKbo6k6XemGI1zpOouZamwiSGkMINtg34x4mEp1aQdalZ0+fTTFMpBMKSpckcdUgqRAtjhnrOCZkMVIMi8Ecg7iCP34xSDQKh6jHVpMkydMbgHmZkRbnCVJC0J/qkdux/t9jh2hkm0SAJIsN5GzfSL4W8PFyQdIUEkybiRaRi04aoUVNFwYUrB73Ab9LERwYnHOE/wA/n0xeZ3NsGYmboBBPeN535xSFcPEch1sBj0X4IyunLsaihFjWrGzMuoSFI1EiYtptEzaMc/8AA3hHm5kMQ2ikNTEU/MPZQF2knk2gHtj0BGFSUVjURetWVQATGm5YsEIDAQoJmeIiqgyspIE02BWQxuE3J1AqWmSPyzBPBw5lKisCGcTtqVQBKtGoIxnTaxInidsV1BlRXLFrPclgdRJHIbTIEQ1hNuwLNXKTpdaTtqILFtUNMzcGLgWsR0j0Iw2u0YFZEFlmYJBJvPTMf3vxzJc9D6SD5lgSF9AYJsBa/wBTiGSR1VSSCIEGZBWQAOoT+v1xLN5UNIJ0yPytq0naQYnsYO0bnGoweVpEgN1TAkSDyOmfTk++J0szewsDzf05G5sR74WyVF1qEtouIJQFZMxLK0hifQjY2w/IEmJ2IjYxtcRxa398aCNV+wmfS0Hgc/ztGMZNyd/SCJ2JP3PHbEqYBWNmi3H6fYYlUYRPI52Ez2MHc/ycSDekQRFjJtfeBO3re398ZjWu43I2NtiP+PW2MxJyRyOZFQqyaxIYisA6FAWhyWqKpKiJgnfjcwoZXXVZNSrTEt5qujGGhtMBXEKRaSBCg3tgj+DOdJFaotKAxikFRW1fmp6wxLNMCJAABB2wTw7xfM0gdVBapMDUrKq6dO2tmXqJ/wC7mPWQNVnZXXy2trdXB0+aSzLOokB0EB208NeYOJ0aP+XZW0BFZ1KQhYl2VQ0NMoQ3AgEmZGAZUr/lyKmhnUtFRamplm3QQVEwJKkDVEEThvKZT8JS+Yo0iLAMdWvgqxBEBrW0tEbnAgqruGqt5qIpYKUCMtQE2BcP0zqIMzaZtbDfm1GikyoHXXSAIFJybEgNTlZjmIbiZIIh4nUOqKRorEOsqVqDpUuWDadYOmFMAgkkiIwPLUDGqpUWB0qVjUpkGSzTrSWnpYNJ3EwAiZ+i9F4JI1IPxEerqDf1lTMkTHEDgcLZXxygupapp16rGC9bSz+xqKApi+1xsTbDdDMK6hHAq1SrXJUkW1DVpGmZjv39Mcd8UFHZiqFKlJQwYgHz1lVJI7iLGBMX2Aw6cUvi2Z8yoTE6Waal9uNVzLSIsbzMWOEDWaovUZZBbuRYaZ5jFrmPEV8vUpAqspZgVC2JK6I3bSbaje+KannPLg2hlG14PB4AabdoJxi05CtTMuHEEjZReIFjE9onDWTyqaZDEmF4FwQVcRHG89sFaqrE2WVgSQfpYn5otJ4wpmCyyRICng8NewB2JEx64vT4W8WYdPfSCd+BEX398L+FeHPmKy0qca2MC/1/YY1nsxrYsdz/ALAY6D4AyaeY1Zn0shATqCQW3bUSLxIAgiTeOdzqOd9eo+Asch+HRTzoRUBU6GCiZXSYJl5JKgi8kica8aRqlciowVmT5UNFlVTMkhiNZtLAb3PGE/FfMpkltVZFYQXqFmBJvoI6brIkAAQbwCcEGaNSmyFDTpLLUw1SiS7X0gVS9gu8AyAflIJxhqI5hqoVQq0VpoSNYR+OkgM1KGW3ErA4AGNCsQFXzCdKkpqYgp2UoWZVmIEAbTtJOBHYMWy5XUPwwjg6tJYCSEhmNjYA3vK3wz4pTenFR20SBBCz0k3BBZaZ6Y1SBNrbTNC5HNRT1NURADEfPLmxgQXp3seLRi3oZpGQTCgTPSLEbwSB0/7b2xQLlQhFWFB0wAIJhmBECCzKIETFpuMNeH+KrUYBGR22YqpRkgGIRmaQDaJ5tO+GCuhydQVElYebjTpNogbGDaYnfYGcMI7gQwU9mBIJtdisRadwe+KbL+GaXRx5czBKIFJE8EQAQIlSCJPEg4Nl1IgsBIFiWZt91BPBj5vpbfG2Txq6WkRG1uJ/0j/2I9RiUEkNCkWMQZvbffY/SIO1l6NcArxIFiDIPMRI7mQTt9DKmkkkMJHa+0zPI232kbcYgOisSQ3BGxJG/I9ot6Y1gdwy6YIJFj2EHSY7SDMY3iCipM61lXzcxNAFSr+XqMdQIanq1FrCNuPTFNk6ZAeqalWKbs56VIViXg1ECgpCyJ4mQDOGKmVzDV6sEoCz3pL8psVDEhiSRaFJO9hGF6+QFOnoqs4qaQqiWYP6MahBcGTbSATYxgvR1ZeG5dGcvST8RmDMQyPqYaGYFSFMH0YQRscZ41lwWOmqATatoVvNJLbPTLdSwdEwwhrxjnaFLMoR5Y0kSwp6SulCwUMuknWC0j5YTTf1s/huiuYckqRWLHU4Ygm5ADs1vymVSDwLYNINDKtTrA1K1SrpZXHmkBxB2ALQwOpbTcSNwZ6GpUynlsE1gjVqTqDBjDTDkgN0iQRBgA7SKnJZRlJpVSysrDzEpqUYM2kap1mzWJWeZ0mxxLKUMvUr1HLagxIdSo6JUbkN80QSd9ySTcsAGSzDig5CecGYKLioZYSoanLCTJGoR79uRznihq0mpilTQKVIXSTpLWMNuAFJbY3vN5x3VDLuGfRV8oqILMjqFBlQCoHVdQC43g+2OD8boNRzGp3FUVHamdFgRdgCp2YMSY2Fr74KYps5SVKrJIAYASuw7T22wPxJemdMQAI9DcHvfb1xDOVtVQuNJDyY7GBOod5v9T2xjVLlGksBA5GoXH0g7YzlJSg5LbAyADsLT+52nDPia6AVkRCkWuREiPSBvzbCNN4n9Nu+GM1ni1NVa5mZ/wBNzf1m+NX1S9A+FeFnM5hKIZU1T1NMCASbC54t649d8F/w9y2XoEBsvWqnerUFUEEGRpUkqLd94nHi5cqwZZBFwRwceveDDLihTqLWqOzgCamsU9ZH+lCoKtEBibQY3GG9DjlXeUYoWqGtTokrFSm1LVTGn5uW0gqDJEiWmTyvSTzmNOnSo5gEBjqJYAzHVUA1oxm0NpMb4LTrk0kekQtFg9Ni6sBT1gHQ0apm4AHJ3HABmaqtUQMGI0o5MqzAyEZNywAK/mBP0OM+tUXxIFwJFOl0rpYVK1U05JUE0tUBSQVkzJEeydfJedNIVqjWIJU6Q5F2iRGlpCi82O5nB8tnlYsai0yqyC9ZmUteG0BSOmY3A3MixGAPUVh1Q6/lZqbKABKg9ViQtirnqMtG0ggFbJ+UoW/SQS0D5gdMmB1L1AaT1DcNvizyFHWGemwTZpWnTAuOprgl5seRO3OIUMxTsBpR7EflftaDZoHBIuPXD65hlUDRpiSQXAqbgtC2Juw6pvP5tsMWm9LQqBrCFnRtF7teb9N9thvGGVzIItEAXtuYHO0De394CS1NJGgqVa0grpPoWNoneCTfnBmq+WwU9MkDpsWIkg73m/b1xoDNUldUyGMzeDHp3H9sYgWwBvcNInaPzAd+98CeoD80gngyLCJMTO95ExbANYUkERHzT0W7E8teO5vxhCyoZklgG23AEg8A32NwDYD/AG1hNKg1q4JAkAHaTYHVBB5sYJsdovvEi1LxtqeX1gQBOojpQOTG5MhQxFosInCuf8SOZqFer8BoVSurU5WNLXHA9r+k4H4hmKauTRai3Xqd6cs7N0nTTveCNQUEQBYHlesrgtXVtRX5lqVVbWIPVfpLAsebA2EYN/WsPVvAaug/ha4LsNJUFUbq0hZ1rcQArGwPfC9LLU2UE3qFogMxIc3DLUUAKpIHTBsN8ZQz9SkzGnFUeWzPMu9OdtSjkyPS30wvSFDoB8ymqagV1CQ4m4SCpJmYgkxBJxntZq2fIVdAJ0i+sSgtpjSvmghpEwd5E3BMGmNJ6IY66RooxZtWplVg0Hyzo6mF+ifyzImMTyvhperUpmsVabUy6q5VgHABURJJgAGwnCy+J0xlGo1ZiTIZFXTBGgKCI1BiOqP0MmWYo/iHxSk6qyvNRJDkAgOsypUwAdMSCQDBANxjnfGMuVy6MWB1NqUjiIABO2zSPrhjxmiVzVRaoggm4XSrE9UhLaDoIlY3nfGsy5OXLHae1tJtvwIBi4274uSndJ1cirAGSJImYhbcQe9p5kYqErRBG5/vvi2bL/hiTKXUTaAQsE/WY9jim0wSDYgx/P0xcVyFrASCNyJPoZg/7/XAqpEiJsLz32tgz0yAs8rb7mcLPv8Azuf9sajAbNf+d8ep/BHiL06aKWamgWIBBMMCQSpOk6mkX7H0x5v4NBzCggMTsDsWtFufrbHaeGZuolfQF1EHqhdZ3ElRFpJnbcDtiqjpV8T8xQv4v4TAMp1IXeRAYK0hiosFkyRM74L40hQDM0UZlVPmLMQDNwAdRA7SbScC8Vys5h8zTdjWBYujsFYOoAD6REQh3b+q0zglJ8pmKQFTTTzTNqZxY1CZ6XcEEyAYJ+Uj3kjSdL4hFbLav8u5qrJD0kGl4u2sAaHBvfvcXthvxGtURB5au1KqF0gqFK7dJqzDWuuzEjTexwIeYmXguUVG/wDierpq1TeAWIsW6QJgtYWEEnYqKfmko2twxRq5CAMwIDKrAsU6QtjEnffFVAc2mWFVKqZsGoBBV6YOr0sl73nqi5gTh3wSpqTX5TBgeoSp3EsNKjUmwsQO4wrnVsxVUpupJNJqbspSCGZTMuGsTupIG5ibLIVCpJViVaCB0iWFiVBuVAg7m94ENgjWNPm1qiQDYfW1ixmCoA3McAb4j/nQ6chZ07mRe8RZl+X1HBIJwxVoh1NVHZiTqSSpVSBp6YXpnuCIO8YXyLwWS2k2IJAg8kDiAdhvfeLaZFq1gFgSb2MMxM/ZiNxB2n7zzVfp00z2JGrV0wSRJ2EWBBxAjT0nUFBkG4JEf0xwDMAdsRWjNyzEXjSdQUzsGmR2j2sJOJCZeoSnXoAMXJPSQbkkwGsQIkbGSOcxDJjqGoHqsQD+UGNRAsVJMTxIFsZhSryeQKZhndquULgjXpCu1zK2UqsQCCATvYThdsnSpGuyaswCqhWLBIedMBaUNzqLFdlI995fIlKlY1wr0NZCoamss3AaoQsXLCLHcEjljxrMo+k0aBQsppt0kjSUBBYAgEiVXUzTBPMHBRFRR8RYB6RFQnTLRqKMGUC+sbiLEx24xYVPKNTTSBZIuX0kjUT1UwehFJazEhrCPVLI6pFM1VUMZaakwRIYwsKhFvwzMekk4ezPhaBmIqqVUKwqU1KksSArzcIQzKbmAQYkG2dJKllSDoBYit1q9SVUupsVIudRI1dySbgRh6q1eiVcdMdLBGJ0pxYgSisSSo2k97nzvgxVjoDkx+InzVKdSSZEiArRwbETcGQoMvnKtONC1KZuxaafQCCUJUk6oAJI2G18WLfpy/x74Y1JgQtLRpZm8uRq6gGgEkqV8wACBbiMArlWKaI0lJB4ja+3NiPWMXfxfl1NCoy1fMC07A/Mp0qHkbqD84t+Y9scXks+y0xNtOpQNuzj+/29cY58ddOGRYNkvwzTMwwPP29zxbtiiZ01kWMiQduoGLmdiMW2YzWspspgBt103kMI7zHtc3xQ5ikCga4JMiZ2MT+uLhP1c7GZlxoWDeWt2sv8+2EKj3+h/vgpG2AVt5+mOsjiygbzju/hTJZohXpU301AQajK/lheWZxYhbnc7DFD8KZlaTFgimoIgsNRA50rOmTsWaY4E49G8M8VLyKRWoAg1hqnljVqPVoaUQQQDpnawN8NUX4p5elRDKfO2U1TqmbLIZTYDVaNvriv8Yzhq0NNCkKpv1J0wZDxsobqOrSTvLL8rAqHwzMdXmpIDAIoYqyoY66bzBiDdi0zMYJlPDTTZ8u6V0CFmOl0hkMlWDGLi/ESLC0AaD8OyFSpRPnsVQBqZQjqphgJOowCBOrTMX5E4saNA05VHVyxlCrSAARBuAQdPUVJJBYwYIwDK0yoOYq1VdHC010Agoo1KCY6S5DbCdo32DlPFlfylqKlLS4C1HRm1aiQNOyklVggkkSbWwVafzeXpF1C0SXRp83zBqAnVo1BgCGmAix9OQZSho8yqiPTTXMLDIHU6etHOsG3YwfTaw+IqpRqdJDTZnDQiSodBpDF4NtIkqQDfcGcUuUzPQq6KRqNE1AzAEmNPGgbcgibWIxk6vUzPVdgTqEdKhwIm5mI49PtgNY/iLI5lRPqSI2IHNo+u+AVGBDHWVIZQyroZgQfmJZuT3Iv6GxquQhSWLEkSuwubzpXUrStrWN/XCha7kuzsF0MREBlZTH5wYFiLED74KldWgFgsAQGADMAdgPzExA5tFuFKVRyuiZDRpBEkRYQ4PyngSY24xpaLGQbEWDaQCD3jbbtv6ThgM1qYmCwSII1EG8rLXUhTEyIPAxmAnMdQ6VdVtKh2I23OpbSeEMd5OMwoPxXxJWZ9DPTHmsPN0hKtNVI1TYMZ/pPzAg+6QR6pRF/GADFVUB9TktqJWdCMQxOqFAi3zEYq854s7u1Ro1sgLMBBYFCwVo3ANhz6k3xYeHZ16NXLsjQavmq1hsr9IAAgAEk/X2wboDzOXdXp03o+WQYCFUkqSdQsJExIZZkX+ZSTbeG5Wmj1USlSq1QOpyugOCB0S0qDEgjY3vc4s8/Xamyspg+SjRwGZqwYj/u0rPfSMc5mahas1QEo8ltSswMlSN5mIm3qcOfaWeUz9TL1qj6iqFmBpoFI1hdQa8wgAIJvEC5EHFdnc+aKhnAhupkdpDN1AhKTAxEm9wO5MYB4PnDWpksApJ6ipYagRcFSxUiGjbYAYD4zkEdisaRLJ07wvl3kzJOozPpgreOZ8T8SSs+mBp0MAAI3GkEx8x5vvBMXxQ+F1z5ZbcqNt5MCLbG4/k46PLQcqelZGzRfqW4nscc14AvQ3pf7Aj9iRjNp+OULMMxeTPUsenFp9FgHvtharXkR/qJHsePbn74vfE6ILU5vOr9O3vAn2xz1UyQYAtNsPGs8ojWMAYXqm+D1jZfcfthYjqxtxP+Gt+JHBBn6f8AOPUfBRQq5UIoKZsqB5gChassCEqhhoOwiYNvXHmHg7XIteP3x6J4flE/6craRqZ0My3LkMAJgAhRNv1xmtxYDNDLadaFYnXrViSVN9AkKSCrHpEbCRqBw7S8RSNQd6DsoA1jWGj5mXXsGDRbbtfFd4DUNZ6iuTpUeYiqdK03an5koFjTBtG0Ei84KueaowqsF1IAygABQyFgDp25uNrDDO2qbp5KNX+XKrlWUVAHKjUSIbSZlhqCzKi+nYxOspWpU6h/Ap1Kbga6WlH0d4pEQJJIOkDVAI4GKfJVfNWo7KoKKzDSALqoPvf/ANRjQ8SdcqrzJAZQDtAaAIETtz39sYMdF46ctUQGmDR8t4NtABIghVMkMVjTpIBMTIEYRrZOkHUUVNNGMPmPN16xvpKk7hgJgiDeL4l4fXLNY6LwdP8A3BJvMHT2gemLvwn4ep1TWDs/5RYhQQ6o7SqgLdoO0W95ipc6PJZRTcAqpKsq6XqzqDalTpcgQ2xN7YzJ16nmCDKv8zg6T3GnRCzseNjPbDb+FilVpKrPHmVF3jYBgekC/UR6g3nD3g2XGqP6g0/zvbfe+JVX0KzFgabHUCFI26m6Rb8tz6A374zM5sBgGBhjJDaDBkm4J3mfecTzKRWI3uACdxY7dvbbEc9KEAEwxYEWiwsdpm+GRkbJOVKsRA4Nwfyi5BgKJ+5xmJ0KXWsMygvBANiN9uLjiMZhxbH/2Q=="/>
          <p:cNvSpPr>
            <a:spLocks noChangeAspect="1" noChangeArrowheads="1"/>
          </p:cNvSpPr>
          <p:nvPr/>
        </p:nvSpPr>
        <p:spPr bwMode="auto">
          <a:xfrm>
            <a:off x="155575" y="-928688"/>
            <a:ext cx="190500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20" name="AutoShape 8" descr="data:image/jpeg;base64,/9j/4AAQSkZJRgABAQAAAQABAAD/2wCEAAkGBhQSEBUTExQWFBUWGR4YGBgYGRkaHxsYHR4aGhwbGxcdHSYeGx0jGhkaHy8gIycpLiwsHCExNTAqNSYrLCkBCQoKDgwOFA8PFCkYFBgpKSkpKSkpKSkpKSkpKSkpKSkpKSkpKSkpKSkpKSkpKSkpKSkpKSkpKSkpKSkpKSkpKf/AABEIAMwAyAMBIgACEQEDEQH/xAAbAAACAgMBAAAAAAAAAAAAAAADBAIFAAEGB//EADwQAAIBAgUCBAQFAgUEAgMAAAECEQMhAAQSMUEiUQUTYXEGMoGRI0KhsfBSwQcUYtHhFXKC8TOSQ3Oy/8QAGAEBAQEBAQAAAAAAAAAAAAAAAQACAwT/xAAdEQEBAQADAAMBAAAAAAAAAAAAARECITESQVED/9oADAMBAAIRAxEAPwAVastQMw2OqXA+RhMkg7iSJ3j6YRoZJmQ03YVAQxk38zTcdEb8RGNKzIKi6wWRpJUcydJIJ1SYsIHrbE6VZg0U2aZkSAWMSsadNzeOYAJtYY838/55O4idGmgYsqKjr1G4Voi8FZIBBPoNOH0EqH1E6g15KwSx6G1CGIAEgwCewwepqqAMxCjVGqI1AGxFmXYyGTv7RhoSrQO8FhAMXAgdpjVc+nbrmFlHMEFTvqBGluZHVczMzO8nfmcFRzJMTq2HTf8A8SYIG1yY43xpadhxYCwYbksJuQB9DJ7Yg+fpKeqoFkXAuSR3I5+nAxNG6Y6yNJBk2tsARuPlHEf2w1Qyhc7WmeY7/W/tiopfElOfw6DueAIA/SSftg3/AFvONAp5cL/4Mf8A+iB+mBOoy2XCi527Ayf52wWo8DYx2HPvjl1yPiFTdxTH/iI+igxh9fhlTHmvVqt/qqGJ4hVAwHKn4n4wi2qVaagnbUZNuQOB++OO8bapms7QagjMiroqM1NwujXqKtO6kfvbHeZbwynS+RQk/wBIA/8AsYk/zfEqkTG57eh+ov8AX6YdxYYyGkEypne+/wBfvht6qMpUqrqfykIQfSG/4wpkyB/VFj37xPO0c45T/EapopSubek4ErSAjWp+Ya16zuN/0GKeiqL4o8XzFPOIhZvDqIXpCNAIm5iiSpJPEWx6H8PZum6Apmaten/+1h72Gk/tjyv/AA/zmYGYU08utUE9dRlbpF//AMpkLfsL49sp6WAJP3j/ANRjVohyh4DlHUlKNIsYMui1GBEwSXBMjDFDw1VZtOhSxvCBCzdyVjUfU4SpVwhsTP3/AExY080rfMBPt+u+GVnEstl2BmRPN2ifbVH6YaqVKgEwr+gke/e/0xJLi0Ed8TXf+f7YUpsx4nmAejLqvq2sA+nQpM+4xQ+N/DOYz2Zy1SslJKdAsSklw7MAoLAhSYAFsdzqvv8A+sSD4U8/8I/whyyUdNVmqvqJ1rNOBtGmSON8Az3+DNJp8uqydtShv1BBx6Mag2B5/l8AcuDYgjuZBHtEze0fWeMSeOZv/B/Oo34VVKijbrMiOyuoUf8A2xmPYX8QRSod1DEwASBf0BvjMGRPHFgvUgMZlCQIgtJczpsJk6pUjG2YM2ohZjTFja0KGeWBt3I4Mk2lWpjXtqg6RABFiYMyAN5BF7743Sy79JYiYIMLFuTAPbiYtjnrfxSprwqgX4uQDxHAmTB7+mJDKgke5tfaee4w1RynYeg2/f8AtxhyjRA7n+e2DThH/o4YabqD/SQJubEx3OCZX4YoUwIpqTa7dX74sDXgH0vtPrxP/OJh/p72+44tg042qRYQP52GN0mFxItv/I/af0xp6p4A0wSTO20CPWZniPXE6YMwZvcAzAiBHp7e5waRkie3v/bv/bGyFgjkenGAiI3j/UDzO4vPHrf0wtXzJUCekXGg8sdrrJubzB5kHhR45gCTGoTvt+thFtxhVs2CJAYSexncgEFrn9biMKZvM3XzJB52bexF2BjaSQBHacK5isy/KjNv1HphjMCSDNt7ECNsQC8e+JsvSpuj1alJio6aaxUCkbyV6R732vfHlOaRtRjXU8xuidRYg/eWIgd7Y7+v/h7TqhmNaoHaYnSRJE3hQYFiOLY4zPF8jm5QoWUggiGElSDe9+Y3HMHG5jNejfBWRziUQMw4CaQKdMroanBiIAAFuLmb46vwqmxtCxH9R7niORHOPOvBv8VjqjNKAsQGohpB9U1wfcXnHY+F+MpVXzKAlTDAtK2O/wCU3A457jfBRHULlfzWkSCL7++GVyLzOqBa385wpRzpP64Ic4wgDT3v679+2NJZZdCN/wBRH7YdUn0xRDxMi5t35G+8R9z2w5kc8CJEWjVNonYk7fbGoyeGraIEbzP0j/bGqYIGwHsTiVLMyAe59Pfve15GGCo/nbCgaYMCd4uPXBIgd/fGq3H9r7/2wOSBa/1P7xiTFMmCsQbf7jGYzXMcT/bGsSeWlBJAWBJ9TvglOiPfBqlMFmtyfrvjCp2jn09O1zji6pADt+v/ABjBVuJNvYn17e2Np/t/IxKe306Sb/f2wFkzGmDPIM/Yc/2xgczz7Ai3Eg+uMKi/I+ptxY/sP3kYKpG3/r1tgTEcCJgE7AyDbf8AgxgWfYW5n7/SMTUm8iO8En+1x6cYGhGo2P8AVyZvH7xb0xJGtnVRqatbzJC2PFwLC2/MfXA/PIaHnckMgMRsJJJhgNyFAM8RhjqF1EntYbXvPf8AsZnAtDMq6tIbeLgD22n0JF8KCqOGgFGcTIezAEbEgwZN9pwvnEAVn0OLli4aD+UTHUZtIHpbfDNes6EaV1GLjaY2vG4B2JjFP8Q5rM+Sr5UkkMS60wC4UiLBp6gekjfsOTCuP8d+PqlSadJURJI+UEsI5NtNuBb1xyj1emOIFiJi8iDwd5jgYd8VpeXmXUjYqdosAJBEWIiPvhZMv5lcUywUOQCzQABaJNvQY3GLHSfC/wAEValam9RENH5j1gyPRUMm8WmO/bHqWZUJAUQsGFCqBPra0AEQIHMYW8E8PahRSk9RqpURqPINxaT99yBhmpUWLtz+ottPp/JwVqRvwjxdKqSNV5X5SIYDa4v7j7YscvmFKmSVi172PrH798VKUCCbyGuOdt76YNvXFlQQEyWgx7/z+fWlFhxFUypiY9dvvtjdMFT0m4uBYbTsJO0ztgTsBFx2ixGocW5/l8arVDBjfn/i1jtv2xrWS/iOad1K1KIdI6fMAnUBsqA6pCkmLyO18W7eMPRXqXVTXTJ50mw0gDTAJCxv9sV9HPAEQuxG3T6bRAAEjtfbBqniOpCjagpEQGuLcEQQIw6sb8U+KdGgAFQWWNakBgPm0k9gedIkbi82Hh/jqVSIKkkmIZTOxkANNvl23xzn/SlMgVKwDDQ01NSsCIhlO4i32xZZLwbTPluVkdShaY4CkkIo6iABt+Xm2GVWLPxfzLaArrI1JIVgOCpJAsbQRxjMKUvDF0gVKanTtpDTE7G3/lF733Nswhy2Y+ZpAI1H159saCgbR9NURzMgR6YFnfEaaOdbhSzGCVPBubCAOMEquQA5dWVpiGBn25j+Wxwrs0QNPYR/OY2vfEiFgzBFt/0n98QokXj6gAbXgyDe84Y88QZE7yLcfz/nAmz9Z+v6zff74220c9u/fjGKyzMXO/8AN7E4j54MwATyIE/tP15xJBQSflKxv8pmexmd/QYPTQEWJiI/ebT3J2vgDFrxBI2kfodv3GCq9thzYA25uPXabbjEg61AaQOoRtfY79+0RfA6lYICZgDuJjmQsG8XtifnGLaeWji21zOw7i+FVaSDHB1EOwjuTEekH02wpJJIJFRjI+XpEG5mIEHfcxt6yj4n8QUaNqtZQyidBI1TGrT0yBJgbRPpfFlXpSW06oj59RUgiJgMrKIDCL8bcnzzxP4OqNUesNVWkTrqMpUlQSQ2srCwArEsIgexwwKPxbMrWqTSpGmukwu5CjYT7OZ9cVNerLzY7D6RFueMWeaqDS9+tDrBHIkDb63+mKzJUtdRV1KoJuWYKI/7jYHffG4xydf/AIc590rmmqM4YCQGKhb/ADEQRAE49VgcmD7x+mOc+GfD8vQQaFpklZZtSsWvb8RQAw9gIx0mWcNsQRMSrKw9bj9v0xmtTwELEz1zPSYgg2jaw/nNrGkq2BiNo9thHtEe2I1ct7jm4/b/AG3vgZQkQCRHAEcT22tgitWRQbSeeTtzBP8ALYHUysHcj1xulWECRf0MccHf+A41lqQCAQ9hF3LyPVieo+9xjbAOYy5GxnsfTtIGFoPB+08e59YjDlSluLERIt+hM33wFGI3Bi5mBE95nbFh1LLAHqAE79M+0+o9NxMYssnnCijkbCSOPQ3X2gYqTQM6pZWm8MYMj+kN+og35FsOf5gmYgjnuPe2ELxK8sp0j6AfuDjMV2Tdp0reCIm4idzpvNjv+4xmNB5znvh5Krl6ks2owSSSsG8QQIOJUPC0pA+XrBNpJLHuIBJj2Aw9m8x+Iek/MQIUmO0iSB7398EUtEkQbSJm59ZjHCusKUWUNcGf6yp2O8SoJ03HH2w8qSGJO/aZAtsIvz3me2BlAeZ9dz/In/nG/MGiZIED8pnfhWFz6Ec/UREFMETq9PlIjtA06trSBf8AXE0a4WQDEgWmPRTeME1qZABnmw1cnkkC+wnjGPc6dQE7qQbjvvqHvPGLEW/6pT16AwLCVJ3gixvv9p9JwYsdLMIjbUrSDyRq+UXAmSOJxj1GnqLAG66V32J64Kg8AHj2uhmaqlriJknptqUGHaV9CsHtYEbQPecwBJBaxYaeqTaVBE3NrE2t3wohZtPRVWYYqPLZu8MWkNJ7Ee+AVy4nQwQKIsovOxHUFC7gSOOcZWPmDQ7imHIFmO/zLpYQw2MTHad5kBk/CKtPU3mksxmHIaOdgBf3OxNjGN57ItXU0qrNTDBSATfja0HsQp2sZwy2bR0qIZaAF3czPSCI6iJE3N54xR/9XoZPTrGpmEhRSAYzKhjUBj5lvBJEQRN8Icb8UfDrZUxqDA6SG5K6SL/zj6Y52k8EYufivxirVqEVDMMSLqQAZgDTaI++KMPjpGK6Pwf4qrZbSEK6RwUUzzBJE/YjHquQ8Qd1VioOoBgRFpGw0ggnixPF+MeHhsdV8D+PVqdVaK6mpkmUCB4ABMrIJWSN9sZsUr2N65CD829j99iODb6j0wKlmDIIgzNhfbcR39MSZNSDSNf6SIF+2385wscswJYagI/MW3mYm4vYbbSMZaWOR8xC2olwWJBPCniwveNsWCVRza/8j9cV+XWG4JG8SLxb0G+Habd4kW5mDe442/vjbIsD/tE2m152PrJtgcrJUzbiIBtxqEEcHtgrKLjb6ix3BG8kR2GIVBI3H8+l/wD3hQNRI+WSRaLG3A7D7/fCj0hNzci6/KDts3Fre08xhhsvIF9JsBpkSOI9LX98AqMRz9J2gX3Pr+mJBU5TSdDMR2ckDjoJOkTtBIBF7HG8ESqZAMG83Hf15+o74zDqUVTMlXIBaTq4JAgkX6dPNrj98L5vOaKTsYhQSSd4sDAn0/Lf6ThLJ+I1vMq+dSpKhnTAdihJEhmTdwJiN57WwRvC0qjVWBdR0kFlXShBksqsF0g2Mtc98csbTynjtOszIjEkCZhYAJsB2vPF/XFnTrNPUFIE3A02HJkldjuCObDFZl8rTpF0omlQAXpBBRTIPUxgK52EahAuNziqyHiNerUZKkMjLAAUBCGgRNQdZINkA6rXgg4cGunbOqAx69It8gNzJsRJO25A4ucLVHaSQWUNE2KHcgHWVnSCDeR2wWh4Q2yoApBX/wCSI6v6SDyCZMNINoxW52grO1Kk56YhCGAknSx1MCWA3N/QbHBi0RzU0uF6SbB5RgsfmgwGMHYMZDSFOJtVYrLPJBDMVZ4G4PSpAVrrYCb77YllK9TQ+vL+XoVmX8RHDFLaQIKiSd1FiQQAJOBUMqKzrrpslZlJoyfMUj/UWtYyAdturbCtbfxC6j5gVJk6Q14EaNINQyY0q0EiJJBgP/UCy6YUgEnTqus9Sw6gOFPZjqgSe+LHOZDTV0u5DHSA7eSVLWEnqlVmCREkhomMKNmCZZXWFYnTcGJvIEqOoHpYjb1wNaQrayQVarpBLnS0qCBJJVSDYH5p59hig+JfCkKKyISxUkEFwzROouzIFLQAWJ087HHRrVcmA01CNWkUyoWCR/8AI0f1RGpd+bRTeP8AxdVovUo6OsSpOrUt7qyxIIIaCD3g4hrgfiDIeVUVeSik3m95j7H74rBtjoviamrU6VZJKmUkqR2YAEzJB1c7Fd8c6MdJ4xTlBJIG0wPvb+Rj2z4K+GaWWRmQsxcKKjORxHyQQNOonubgyRjxTLVSpDCxGxx0/wAL/ElZa8satZYlhqchbiXKrueP/LBVHtJom22mbWaSbFbC53v7juThPxHK6WEuIOonoF4khQH1RFtiOTbYi8Pp61plGZOgfhEAQIGkEQTAEROkjjfDucoF6PQCSBKgMADNypvab3vBgnERsqFXoDX4YBtI5vNhzaZP3wz5DAjSwCm9zN9zHAHrc4QytYAnqMEWGokb33Fpnvczg9SoYjUQTtZh92iLn2nad8QEqZOG8x3csJsH6Yjby4jubyZ5xKnmZJEGALFh1Hk7jiV/W1hMlYsJm0jckgwQIHM/zbA2a8E34ME29T35j/bEkM25VX/EhWBmQCIiSSI7T9rRidHNAgGZkarLAiAQQCCRINp4xgpXJUWI+swLwefTAYKsdysXNpEzEib3kz7jCh10mOmINoMfcD9LY1jSUzIupUkcEGdxbcd+4g98bxJymZV1qENqDFiKY0uwZSxKvA6yItvYj1MVxz1OFcFGcarhVPQpIPzrLsSSQJXeCNsWOZ8PQF1FtLEKrs0aQZKEG8XNjvxFjgGfzppxNUU2PNVhBaDBBe41qYvBENB75hCBCkRqgi86YKSCQdIkfmsJ+Zdo6ls5kjVKq4VtDQwK25NtHUDwCZ2Py7YLTekASKAquAC2iBsBq1EgK5IGrSRdWgbgYHl2SqhFKsjF4KqVQfijdFZoIJH5WABE3wo5/m3pl0jUIC6fw0vELM7yTyACVJtsCpXdyJTWyG4tLDZi5MK1gsECxFom4cl4k6Kn4pUORqViaZuLgnpYjTbp3McGQ74jWIGk1CZbXTLyncwrKSpmWGiQSCJMxGVC2ZyrKyk6twdEBSSZIZVKiA1iQwWCBvON18rpUnylRg0aGLVCwHzaxEDTAaUBHB3EJpmFZYeq6VVJCa/MAaJDIlYagF4tOwsCIJKwh0OmDNtbhlfT/TyCn9QMwTJuMJxOplWBXSoQ6hK6QoUWh1OlpESOPl5kzGrSJvLqHK6LwpdSL6SAdgCQZgg98MqdUoHR4LwPMSVabrp6y8AQJ1cbdQKWap0x1pVKGTpbyToDSCQkQqsRM3m5EDGUYy2cRU1srV2HzwwRVGwCjSXEXaeNpEwfO/ijMpWrh6NNqSOAIZ/M5YSDAbTE/Nq2tvGOi8W8XoSkMKtcSHYKywSACQ6tBvtIMSRbjjPE6qrVU0xCx8t7EEiNRuRffGoE8suqjWpSIgsPdJIIHO0f+WOdnFtkKmluo2IK/URH9sVBxriqbQ2GOw+CfhTz211GKoIKlWAlhJ6iAWXcAEDn3xxlM2Htj0b4GrlsuflCrfoZizVCYGumLfJqgmBB5tgojufC8yKQDMwZQQCSC0NJHzap5FjEb+mLWmwY9LqSBaIPfmTx/vbnn6ecdqQWoC4nUDrpzEx06h5xMR1BrTF4GHspWkmKrhzGo6hJAkCaZ0geqkBoN+MGtYtq2UU3I6IFjcST9t5j9JNsaCnglexiSLCDLbGOQpxumqa4cBnUEAsDaReF2IbTPIBmIm4lYyTuZKlYENAgTPV9LbYWRaVQAXm22orM+sDTMX27jsMGq5kWADEkgLABvIuxMDSOR698DDdBkTMfU3EmBuL8Rgi5UAHpAA5EyZ+5M+598KZ/mFBO+3zCSC07bWixmfoMZAYQIg9xFthyb+sj98SSnp22gEzuSNpmRt/L4EaEXBKC/TZgSTaZnT/2qY9MSaXNQ8cTDRwZA+b7i4xmApUOqNUkEAgQI2i4J94M/vjMScnTqrVMpUDFj1VVaAz3+aahuRPy2IiDYYzM5pRSCVHDGVJ8waQWK/KlNyCFDWJOqRNxbEaOcamE8yilISya1e7AywVlqAsWDEqCdxMbyDZVXKy1MI630lqmogamIFOSzC4MSJgd8BGzTq6vVfyWcoEap+IWVOlSCPLErBExMSLG2K45ekFOYDgtYdCOwCwNIYEwFW0ksBZiN4xZJlCwZcuEqQhcySQvOgKzgJO9iI5Hfb5w+W60CtMN+HUOiNJA6izajI3S0bzfkWK+t4m9PSpajWVlhyryqMdyWZCRpA1EAmzT73let5OlW8o03XpKCpAgQQCFBAiDIBNzY4rPL1UaRaijFEFPp0L1wF0hbkrAEEmYF/mxuhlm8mVWqYqqyxUk3GhmS35ZixiRf0jrHyJqaCqidzqPzISGBOmFspgnVfVBXjEKmRWnUKMaVQNAULfy5uGJKzptBB2MQCII3mPE/Kr1BTCsGqBdcsygtE6luG9jcGY5OJ08syjVfXU6RpVTpKi7NSBBXpkG53uLDEmIyeSp0DLVGjXcAMm4uQxDgabCJB4tjn/HPFKUVKbo6k6XemGI1zpOouZamwiSGkMINtg34x4mEp1aQdalZ0+fTTFMpBMKSpckcdUgqRAtjhnrOCZkMVIMi8Ecg7iCP34xSDQKh6jHVpMkydMbgHmZkRbnCVJC0J/qkdux/t9jh2hkm0SAJIsN5GzfSL4W8PFyQdIUEkybiRaRi04aoUVNFwYUrB73Ab9LERwYnHOE/wA/n0xeZ3NsGYmboBBPeN535xSFcPEch1sBj0X4IyunLsaihFjWrGzMuoSFI1EiYtptEzaMc/8AA3hHm5kMQ2ikNTEU/MPZQF2knk2gHtj0BGFSUVjURetWVQATGm5YsEIDAQoJmeIiqgyspIE02BWQxuE3J1AqWmSPyzBPBw5lKisCGcTtqVQBKtGoIxnTaxInidsV1BlRXLFrPclgdRJHIbTIEQ1hNuwLNXKTpdaTtqILFtUNMzcGLgWsR0j0Iw2u0YFZEFlmYJBJvPTMf3vxzJc9D6SD5lgSF9AYJsBa/wBTiGSR1VSSCIEGZBWQAOoT+v1xLN5UNIJ0yPytq0naQYnsYO0bnGoweVpEgN1TAkSDyOmfTk++J0szewsDzf05G5sR74WyVF1qEtouIJQFZMxLK0hifQjY2w/IEmJ2IjYxtcRxa398aCNV+wmfS0Hgc/ztGMZNyd/SCJ2JP3PHbEqYBWNmi3H6fYYlUYRPI52Ez2MHc/ycSDekQRFjJtfeBO3re398ZjWu43I2NtiP+PW2MxJyRyOZFQqyaxIYisA6FAWhyWqKpKiJgnfjcwoZXXVZNSrTEt5qujGGhtMBXEKRaSBCg3tgj+DOdJFaotKAxikFRW1fmp6wxLNMCJAABB2wTw7xfM0gdVBapMDUrKq6dO2tmXqJ/wC7mPWQNVnZXXy2trdXB0+aSzLOokB0EB208NeYOJ0aP+XZW0BFZ1KQhYl2VQ0NMoQ3AgEmZGAZUr/lyKmhnUtFRamplm3QQVEwJKkDVEEThvKZT8JS+Yo0iLAMdWvgqxBEBrW0tEbnAgqruGqt5qIpYKUCMtQE2BcP0zqIMzaZtbDfm1GikyoHXXSAIFJybEgNTlZjmIbiZIIh4nUOqKRorEOsqVqDpUuWDadYOmFMAgkkiIwPLUDGqpUWB0qVjUpkGSzTrSWnpYNJ3EwAiZ+i9F4JI1IPxEerqDf1lTMkTHEDgcLZXxygupapp16rGC9bSz+xqKApi+1xsTbDdDMK6hHAq1SrXJUkW1DVpGmZjv39Mcd8UFHZiqFKlJQwYgHz1lVJI7iLGBMX2Aw6cUvi2Z8yoTE6Waal9uNVzLSIsbzMWOEDWaovUZZBbuRYaZ5jFrmPEV8vUpAqspZgVC2JK6I3bSbaje+KannPLg2hlG14PB4AabdoJxi05CtTMuHEEjZReIFjE9onDWTyqaZDEmF4FwQVcRHG89sFaqrE2WVgSQfpYn5otJ4wpmCyyRICng8NewB2JEx64vT4W8WYdPfSCd+BEX398L+FeHPmKy0qca2MC/1/YY1nsxrYsdz/ALAY6D4AyaeY1Zn0shATqCQW3bUSLxIAgiTeOdzqOd9eo+Asch+HRTzoRUBU6GCiZXSYJl5JKgi8kica8aRqlciowVmT5UNFlVTMkhiNZtLAb3PGE/FfMpkltVZFYQXqFmBJvoI6brIkAAQbwCcEGaNSmyFDTpLLUw1SiS7X0gVS9gu8AyAflIJxhqI5hqoVQq0VpoSNYR+OkgM1KGW3ErA4AGNCsQFXzCdKkpqYgp2UoWZVmIEAbTtJOBHYMWy5XUPwwjg6tJYCSEhmNjYA3vK3wz4pTenFR20SBBCz0k3BBZaZ6Y1SBNrbTNC5HNRT1NURADEfPLmxgQXp3seLRi3oZpGQTCgTPSLEbwSB0/7b2xQLlQhFWFB0wAIJhmBECCzKIETFpuMNeH+KrUYBGR22YqpRkgGIRmaQDaJ5tO+GCuhydQVElYebjTpNogbGDaYnfYGcMI7gQwU9mBIJtdisRadwe+KbL+GaXRx5czBKIFJE8EQAQIlSCJPEg4Nl1IgsBIFiWZt91BPBj5vpbfG2Txq6WkRG1uJ/0j/2I9RiUEkNCkWMQZvbffY/SIO1l6NcArxIFiDIPMRI7mQTt9DKmkkkMJHa+0zPI232kbcYgOisSQ3BGxJG/I9ot6Y1gdwy6YIJFj2EHSY7SDMY3iCipM61lXzcxNAFSr+XqMdQIanq1FrCNuPTFNk6ZAeqalWKbs56VIViXg1ECgpCyJ4mQDOGKmVzDV6sEoCz3pL8psVDEhiSRaFJO9hGF6+QFOnoqs4qaQqiWYP6MahBcGTbSATYxgvR1ZeG5dGcvST8RmDMQyPqYaGYFSFMH0YQRscZ41lwWOmqATatoVvNJLbPTLdSwdEwwhrxjnaFLMoR5Y0kSwp6SulCwUMuknWC0j5YTTf1s/huiuYckqRWLHU4Ygm5ADs1vymVSDwLYNINDKtTrA1K1SrpZXHmkBxB2ALQwOpbTcSNwZ6GpUynlsE1gjVqTqDBjDTDkgN0iQRBgA7SKnJZRlJpVSysrDzEpqUYM2kap1mzWJWeZ0mxxLKUMvUr1HLagxIdSo6JUbkN80QSd9ySTcsAGSzDig5CecGYKLioZYSoanLCTJGoR79uRznihq0mpilTQKVIXSTpLWMNuAFJbY3vN5x3VDLuGfRV8oqILMjqFBlQCoHVdQC43g+2OD8boNRzGp3FUVHamdFgRdgCp2YMSY2Fr74KYps5SVKrJIAYASuw7T22wPxJemdMQAI9DcHvfb1xDOVtVQuNJDyY7GBOod5v9T2xjVLlGksBA5GoXH0g7YzlJSg5LbAyADsLT+52nDPia6AVkRCkWuREiPSBvzbCNN4n9Nu+GM1ni1NVa5mZ/wBNzf1m+NX1S9A+FeFnM5hKIZU1T1NMCASbC54t649d8F/w9y2XoEBsvWqnerUFUEEGRpUkqLd94nHi5cqwZZBFwRwceveDDLihTqLWqOzgCamsU9ZH+lCoKtEBibQY3GG9DjlXeUYoWqGtTokrFSm1LVTGn5uW0gqDJEiWmTyvSTzmNOnSo5gEBjqJYAzHVUA1oxm0NpMb4LTrk0kekQtFg9Ni6sBT1gHQ0apm4AHJ3HABmaqtUQMGI0o5MqzAyEZNywAK/mBP0OM+tUXxIFwJFOl0rpYVK1U05JUE0tUBSQVkzJEeydfJedNIVqjWIJU6Q5F2iRGlpCi82O5nB8tnlYsai0yqyC9ZmUteG0BSOmY3A3MixGAPUVh1Q6/lZqbKABKg9ViQtirnqMtG0ggFbJ+UoW/SQS0D5gdMmB1L1AaT1DcNvizyFHWGemwTZpWnTAuOprgl5seRO3OIUMxTsBpR7EflftaDZoHBIuPXD65hlUDRpiSQXAqbgtC2Juw6pvP5tsMWm9LQqBrCFnRtF7teb9N9thvGGVzIItEAXtuYHO0De394CS1NJGgqVa0grpPoWNoneCTfnBmq+WwU9MkDpsWIkg73m/b1xoDNUldUyGMzeDHp3H9sYgWwBvcNInaPzAd+98CeoD80gngyLCJMTO95ExbANYUkERHzT0W7E8teO5vxhCyoZklgG23AEg8A32NwDYD/AG1hNKg1q4JAkAHaTYHVBB5sYJsdovvEi1LxtqeX1gQBOojpQOTG5MhQxFosInCuf8SOZqFer8BoVSurU5WNLXHA9r+k4H4hmKauTRai3Xqd6cs7N0nTTveCNQUEQBYHlesrgtXVtRX5lqVVbWIPVfpLAsebA2EYN/WsPVvAaug/ha4LsNJUFUbq0hZ1rcQArGwPfC9LLU2UE3qFogMxIc3DLUUAKpIHTBsN8ZQz9SkzGnFUeWzPMu9OdtSjkyPS30wvSFDoB8ymqagV1CQ4m4SCpJmYgkxBJxntZq2fIVdAJ0i+sSgtpjSvmghpEwd5E3BMGmNJ6IY66RooxZtWplVg0Hyzo6mF+ifyzImMTyvhperUpmsVabUy6q5VgHABURJJgAGwnCy+J0xlGo1ZiTIZFXTBGgKCI1BiOqP0MmWYo/iHxSk6qyvNRJDkAgOsypUwAdMSCQDBANxjnfGMuVy6MWB1NqUjiIABO2zSPrhjxmiVzVRaoggm4XSrE9UhLaDoIlY3nfGsy5OXLHae1tJtvwIBi4274uSndJ1cirAGSJImYhbcQe9p5kYqErRBG5/vvi2bL/hiTKXUTaAQsE/WY9jim0wSDYgx/P0xcVyFrASCNyJPoZg/7/XAqpEiJsLz32tgz0yAs8rb7mcLPv8Azuf9sajAbNf+d8ep/BHiL06aKWamgWIBBMMCQSpOk6mkX7H0x5v4NBzCggMTsDsWtFufrbHaeGZuolfQF1EHqhdZ3ElRFpJnbcDtiqjpV8T8xQv4v4TAMp1IXeRAYK0hiosFkyRM74L40hQDM0UZlVPmLMQDNwAdRA7SbScC8Vys5h8zTdjWBYujsFYOoAD6REQh3b+q0zglJ8pmKQFTTTzTNqZxY1CZ6XcEEyAYJ+Uj3kjSdL4hFbLav8u5qrJD0kGl4u2sAaHBvfvcXthvxGtURB5au1KqF0gqFK7dJqzDWuuzEjTexwIeYmXguUVG/wDierpq1TeAWIsW6QJgtYWEEnYqKfmko2twxRq5CAMwIDKrAsU6QtjEnffFVAc2mWFVKqZsGoBBV6YOr0sl73nqi5gTh3wSpqTX5TBgeoSp3EsNKjUmwsQO4wrnVsxVUpupJNJqbspSCGZTMuGsTupIG5ibLIVCpJViVaCB0iWFiVBuVAg7m94ENgjWNPm1qiQDYfW1ixmCoA3McAb4j/nQ6chZ07mRe8RZl+X1HBIJwxVoh1NVHZiTqSSpVSBp6YXpnuCIO8YXyLwWS2k2IJAg8kDiAdhvfeLaZFq1gFgSb2MMxM/ZiNxB2n7zzVfp00z2JGrV0wSRJ2EWBBxAjT0nUFBkG4JEf0xwDMAdsRWjNyzEXjSdQUzsGmR2j2sJOJCZeoSnXoAMXJPSQbkkwGsQIkbGSOcxDJjqGoHqsQD+UGNRAsVJMTxIFsZhSryeQKZhndquULgjXpCu1zK2UqsQCCATvYThdsnSpGuyaswCqhWLBIedMBaUNzqLFdlI995fIlKlY1wr0NZCoamss3AaoQsXLCLHcEjljxrMo+k0aBQsppt0kjSUBBYAgEiVXUzTBPMHBRFRR8RYB6RFQnTLRqKMGUC+sbiLEx24xYVPKNTTSBZIuX0kjUT1UwehFJazEhrCPVLI6pFM1VUMZaakwRIYwsKhFvwzMekk4ezPhaBmIqqVUKwqU1KksSArzcIQzKbmAQYkG2dJKllSDoBYit1q9SVUupsVIudRI1dySbgRh6q1eiVcdMdLBGJ0pxYgSisSSo2k97nzvgxVjoDkx+InzVKdSSZEiArRwbETcGQoMvnKtONC1KZuxaafQCCUJUk6oAJI2G18WLfpy/x74Y1JgQtLRpZm8uRq6gGgEkqV8wACBbiMArlWKaI0lJB4ja+3NiPWMXfxfl1NCoy1fMC07A/Mp0qHkbqD84t+Y9scXks+y0xNtOpQNuzj+/29cY58ddOGRYNkvwzTMwwPP29zxbtiiZ01kWMiQduoGLmdiMW2YzWspspgBt103kMI7zHtc3xQ5ikCga4JMiZ2MT+uLhP1c7GZlxoWDeWt2sv8+2EKj3+h/vgpG2AVt5+mOsjiygbzju/hTJZohXpU301AQajK/lheWZxYhbnc7DFD8KZlaTFgimoIgsNRA50rOmTsWaY4E49G8M8VLyKRWoAg1hqnljVqPVoaUQQQDpnawN8NUX4p5elRDKfO2U1TqmbLIZTYDVaNvriv8Yzhq0NNCkKpv1J0wZDxsobqOrSTvLL8rAqHwzMdXmpIDAIoYqyoY66bzBiDdi0zMYJlPDTTZ8u6V0CFmOl0hkMlWDGLi/ESLC0AaD8OyFSpRPnsVQBqZQjqphgJOowCBOrTMX5E4saNA05VHVyxlCrSAARBuAQdPUVJJBYwYIwDK0yoOYq1VdHC010Agoo1KCY6S5DbCdo32DlPFlfylqKlLS4C1HRm1aiQNOyklVggkkSbWwVafzeXpF1C0SXRp83zBqAnVo1BgCGmAix9OQZSho8yqiPTTXMLDIHU6etHOsG3YwfTaw+IqpRqdJDTZnDQiSodBpDF4NtIkqQDfcGcUuUzPQq6KRqNE1AzAEmNPGgbcgibWIxk6vUzPVdgTqEdKhwIm5mI49PtgNY/iLI5lRPqSI2IHNo+u+AVGBDHWVIZQyroZgQfmJZuT3Iv6GxquQhSWLEkSuwubzpXUrStrWN/XCha7kuzsF0MREBlZTH5wYFiLED74KldWgFgsAQGADMAdgPzExA5tFuFKVRyuiZDRpBEkRYQ4PyngSY24xpaLGQbEWDaQCD3jbbtv6ThgM1qYmCwSII1EG8rLXUhTEyIPAxmAnMdQ6VdVtKh2I23OpbSeEMd5OMwoPxXxJWZ9DPTHmsPN0hKtNVI1TYMZ/pPzAg+6QR6pRF/GADFVUB9TktqJWdCMQxOqFAi3zEYq854s7u1Ro1sgLMBBYFCwVo3ANhz6k3xYeHZ16NXLsjQavmq1hsr9IAAgAEk/X2wboDzOXdXp03o+WQYCFUkqSdQsJExIZZkX+ZSTbeG5Wmj1USlSq1QOpyugOCB0S0qDEgjY3vc4s8/Xamyspg+SjRwGZqwYj/u0rPfSMc5mahas1QEo8ltSswMlSN5mIm3qcOfaWeUz9TL1qj6iqFmBpoFI1hdQa8wgAIJvEC5EHFdnc+aKhnAhupkdpDN1AhKTAxEm9wO5MYB4PnDWpksApJ6ipYagRcFSxUiGjbYAYD4zkEdisaRLJ07wvl3kzJOozPpgreOZ8T8SSs+mBp0MAAI3GkEx8x5vvBMXxQ+F1z5ZbcqNt5MCLbG4/k46PLQcqelZGzRfqW4nscc14AvQ3pf7Aj9iRjNp+OULMMxeTPUsenFp9FgHvtharXkR/qJHsePbn74vfE6ILU5vOr9O3vAn2xz1UyQYAtNsPGs8ojWMAYXqm+D1jZfcfthYjqxtxP+Gt+JHBBn6f8AOPUfBRQq5UIoKZsqB5gChassCEqhhoOwiYNvXHmHg7XIteP3x6J4flE/6craRqZ0My3LkMAJgAhRNv1xmtxYDNDLadaFYnXrViSVN9AkKSCrHpEbCRqBw7S8RSNQd6DsoA1jWGj5mXXsGDRbbtfFd4DUNZ6iuTpUeYiqdK03an5koFjTBtG0Ei84KueaowqsF1IAygABQyFgDp25uNrDDO2qbp5KNX+XKrlWUVAHKjUSIbSZlhqCzKi+nYxOspWpU6h/Ap1Kbga6WlH0d4pEQJJIOkDVAI4GKfJVfNWo7KoKKzDSALqoPvf/ANRjQ8SdcqrzJAZQDtAaAIETtz39sYMdF46ctUQGmDR8t4NtABIghVMkMVjTpIBMTIEYRrZOkHUUVNNGMPmPN16xvpKk7hgJgiDeL4l4fXLNY6LwdP8A3BJvMHT2gemLvwn4ep1TWDs/5RYhQQ6o7SqgLdoO0W95ipc6PJZRTcAqpKsq6XqzqDalTpcgQ2xN7YzJ16nmCDKv8zg6T3GnRCzseNjPbDb+FilVpKrPHmVF3jYBgekC/UR6g3nD3g2XGqP6g0/zvbfe+JVX0KzFgabHUCFI26m6Rb8tz6A374zM5sBgGBhjJDaDBkm4J3mfecTzKRWI3uACdxY7dvbbEc9KEAEwxYEWiwsdpm+GRkbJOVKsRA4Nwfyi5BgKJ+5xmJ0KXWsMygvBANiN9uLjiMZhxbH/2Q=="/>
          <p:cNvSpPr>
            <a:spLocks noChangeAspect="1" noChangeArrowheads="1"/>
          </p:cNvSpPr>
          <p:nvPr/>
        </p:nvSpPr>
        <p:spPr bwMode="auto">
          <a:xfrm>
            <a:off x="155575" y="-928688"/>
            <a:ext cx="190500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4522" name="Picture 10" descr="http://ilquotidianoinclasse.quotidiano.net/wp-content/uploads/2012/11/6f4bfca382b59b36dbdf8cbafdec79c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290730" cy="3369707"/>
          </a:xfrm>
          <a:prstGeom prst="rect">
            <a:avLst/>
          </a:prstGeom>
          <a:noFill/>
        </p:spPr>
      </p:pic>
      <p:pic>
        <p:nvPicPr>
          <p:cNvPr id="64524" name="Picture 12" descr="http://upload.wikimedia.org/wikipedia/commons/thumb/c/c7/L%27Aquila_eathquake_prefettura.jpg/500px-L%27Aquila_eathquake_prefett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34888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 advAuto="0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3430"/>
            <a:ext cx="9144000" cy="177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64088" y="2017713"/>
            <a:ext cx="3591000" cy="133927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Raffaele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Bendanti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6868" name="AutoShape 4" descr="http://startbyzero.com/misteri/files/2011/05/bendandi-raffaele.jpg"/>
          <p:cNvSpPr>
            <a:spLocks noChangeAspect="1" noChangeArrowheads="1"/>
          </p:cNvSpPr>
          <p:nvPr/>
        </p:nvSpPr>
        <p:spPr bwMode="auto">
          <a:xfrm>
            <a:off x="155575" y="-1957388"/>
            <a:ext cx="3190875" cy="4086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6870" name="Picture 6" descr="http://startbyzero.com/misteri/files/2011/05/bendandi-raffa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190875" cy="4086226"/>
          </a:xfrm>
          <a:prstGeom prst="rect">
            <a:avLst/>
          </a:prstGeom>
          <a:noFill/>
        </p:spPr>
      </p:pic>
      <p:sp>
        <p:nvSpPr>
          <p:cNvPr id="36872" name="AutoShape 8" descr="https://encrypted-tbn2.gstatic.com/images?q=tbn:ANd9GcS4_Lo8zl-zlvX9iJ560EPxDJjobYISA_9HzZH26bMAtL8mrVZZ"/>
          <p:cNvSpPr>
            <a:spLocks noChangeAspect="1" noChangeArrowheads="1"/>
          </p:cNvSpPr>
          <p:nvPr/>
        </p:nvSpPr>
        <p:spPr bwMode="auto">
          <a:xfrm>
            <a:off x="63500" y="-136525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6874" name="Picture 10" descr="http://www.ultimenotizieflash.com/wp-content/uploads/2011/03/roma-terremoto-11-maggio-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45024"/>
            <a:ext cx="5940152" cy="2970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USGS: statistica storica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4008" y="1772816"/>
            <a:ext cx="4311080" cy="50851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Probabilities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Most earthquake probabilities are determined from the </a:t>
            </a:r>
            <a:r>
              <a:rPr lang="en-US" sz="2000" dirty="0" smtClean="0">
                <a:solidFill>
                  <a:srgbClr val="FF0000"/>
                </a:solidFill>
              </a:rPr>
              <a:t>average rate of historical events</a:t>
            </a:r>
            <a:r>
              <a:rPr lang="en-US" sz="2000" dirty="0" smtClean="0"/>
              <a:t>. Assuming the annual rate is constant, one can make a probability statement about the likelihood of such an event in the next so-many years. These probabilities might range from one in thirty to one in three hundred.</a:t>
            </a:r>
          </a:p>
          <a:p>
            <a:endParaRPr lang="it-IT" dirty="0"/>
          </a:p>
        </p:txBody>
      </p:sp>
      <p:pic>
        <p:nvPicPr>
          <p:cNvPr id="35842" name="Picture 2" descr="http://www.ilcassetto.it/imgnews/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10445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0"/>
            <a:ext cx="8892480" cy="9807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Previsione </a:t>
            </a:r>
            <a:r>
              <a:rPr lang="it-IT" dirty="0" err="1" smtClean="0">
                <a:solidFill>
                  <a:srgbClr val="FF0000"/>
                </a:solidFill>
              </a:rPr>
              <a:t>storico-statistica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14313"/>
            <a:ext cx="8620447" cy="14620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USGS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0" y="1844824"/>
            <a:ext cx="4743128" cy="46805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Predictions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Predictions usually occur as </a:t>
            </a:r>
            <a:r>
              <a:rPr lang="en-US" sz="2000" dirty="0" smtClean="0">
                <a:solidFill>
                  <a:srgbClr val="FF0000"/>
                </a:solidFill>
              </a:rPr>
              <a:t>a result of some event supposed to be indicative of an earthquake occurring in the near future</a:t>
            </a:r>
            <a:r>
              <a:rPr lang="en-US" sz="2000" dirty="0" smtClean="0"/>
              <a:t>. Such an event may be a swarm of small earthquakes, increasing amounts of radon in local water, unusual behavior of animals, increasing size of magnitudes in moderate size events, or a moderate-magnitude event rare enough to suggest that it may be a foreshock</a:t>
            </a:r>
            <a:r>
              <a:rPr lang="en-US" sz="2000" dirty="0" smtClean="0"/>
              <a:t>.</a:t>
            </a:r>
            <a:endParaRPr lang="it-IT" dirty="0"/>
          </a:p>
        </p:txBody>
      </p:sp>
      <p:pic>
        <p:nvPicPr>
          <p:cNvPr id="33796" name="Picture 4" descr="http://1.bp.blogspot.com/-vHcyD50bUh8/T-43U-C6cII/AAAAAAAAG6g/ZwlpQRdB5Bk/s1600/Electron_shell_086_Rad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204864"/>
            <a:ext cx="340898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14313"/>
            <a:ext cx="8620447" cy="14620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USGS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16832"/>
            <a:ext cx="3816424" cy="46805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Predictions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Unfortunately</a:t>
            </a:r>
            <a:r>
              <a:rPr lang="en-US" sz="2000" dirty="0" smtClean="0">
                <a:solidFill>
                  <a:srgbClr val="FF0000"/>
                </a:solidFill>
              </a:rPr>
              <a:t>, most such precursors frequently occur without being followed by an earthquake</a:t>
            </a:r>
            <a:r>
              <a:rPr lang="en-US" sz="2000" dirty="0" smtClean="0"/>
              <a:t>. This means that </a:t>
            </a:r>
            <a:r>
              <a:rPr lang="en-US" sz="2000" dirty="0" smtClean="0">
                <a:solidFill>
                  <a:srgbClr val="FF0000"/>
                </a:solidFill>
              </a:rPr>
              <a:t>the forecast must be made in probabilistic terms.</a:t>
            </a:r>
            <a:r>
              <a:rPr lang="en-US" sz="2000" dirty="0" smtClean="0"/>
              <a:t> Estimates of such the probabilities seem to be no greater than one in three, to one in ten and hence the forecasts have low reliability. A succession of unreliable forecasts is likely to do more harm than good.</a:t>
            </a:r>
          </a:p>
          <a:p>
            <a:endParaRPr lang="it-IT" dirty="0"/>
          </a:p>
        </p:txBody>
      </p:sp>
      <p:pic>
        <p:nvPicPr>
          <p:cNvPr id="33794" name="Picture 2" descr="http://1.bp.blogspot.com/-vHcyD50bUh8/T-43U-C6cII/AAAAAAAAG6g/ZwlpQRdB5Bk/s1600/Electron_shell_086_Rad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081088"/>
            <a:ext cx="2095500" cy="2257426"/>
          </a:xfrm>
          <a:prstGeom prst="rect">
            <a:avLst/>
          </a:prstGeom>
          <a:noFill/>
        </p:spPr>
      </p:pic>
      <p:pic>
        <p:nvPicPr>
          <p:cNvPr id="67586" name="Picture 2" descr="http://www.menichella.it/sismolab/radon-earthquake-predict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649" y="2132856"/>
            <a:ext cx="367240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14313"/>
            <a:ext cx="8692455" cy="14620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"Earthquakes cannot be predicted with great accuracy.”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9872" y="2017712"/>
            <a:ext cx="5535216" cy="48402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dirty="0" smtClean="0"/>
              <a:t>I </a:t>
            </a:r>
            <a:r>
              <a:rPr lang="en-US" sz="2600" dirty="0" err="1" smtClean="0"/>
              <a:t>terremoti</a:t>
            </a:r>
            <a:r>
              <a:rPr lang="en-US" sz="2600" dirty="0" smtClean="0"/>
              <a:t> non </a:t>
            </a:r>
            <a:r>
              <a:rPr lang="en-US" sz="2600" dirty="0" err="1" smtClean="0"/>
              <a:t>possono</a:t>
            </a:r>
            <a:r>
              <a:rPr lang="en-US" sz="2600" dirty="0" smtClean="0"/>
              <a:t> </a:t>
            </a:r>
            <a:r>
              <a:rPr lang="en-US" sz="2600" dirty="0" err="1" smtClean="0"/>
              <a:t>essere</a:t>
            </a:r>
            <a:r>
              <a:rPr lang="en-US" sz="2600" dirty="0" smtClean="0"/>
              <a:t> </a:t>
            </a:r>
            <a:r>
              <a:rPr lang="en-US" sz="2600" dirty="0" err="1" smtClean="0"/>
              <a:t>predetti</a:t>
            </a:r>
            <a:r>
              <a:rPr lang="en-US" sz="2600" dirty="0" smtClean="0"/>
              <a:t> con </a:t>
            </a:r>
            <a:r>
              <a:rPr lang="en-US" sz="2600" dirty="0" err="1" smtClean="0"/>
              <a:t>grande</a:t>
            </a:r>
            <a:r>
              <a:rPr lang="en-US" sz="2600" dirty="0" smtClean="0"/>
              <a:t> </a:t>
            </a:r>
            <a:r>
              <a:rPr lang="en-US" sz="2600" dirty="0" err="1" smtClean="0"/>
              <a:t>accuratezza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Quello</a:t>
            </a:r>
            <a:r>
              <a:rPr lang="en-US" sz="2600" dirty="0" smtClean="0"/>
              <a:t> </a:t>
            </a:r>
            <a:r>
              <a:rPr lang="en-US" sz="2600" dirty="0" err="1" smtClean="0"/>
              <a:t>che</a:t>
            </a:r>
            <a:r>
              <a:rPr lang="en-US" sz="2600" dirty="0" smtClean="0"/>
              <a:t>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può</a:t>
            </a:r>
            <a:r>
              <a:rPr lang="en-US" sz="2600" dirty="0" smtClean="0"/>
              <a:t> fare è </a:t>
            </a:r>
            <a:r>
              <a:rPr lang="en-US" sz="2600" dirty="0" err="1" smtClean="0"/>
              <a:t>ridurre</a:t>
            </a:r>
            <a:r>
              <a:rPr lang="en-US" sz="2600" dirty="0" smtClean="0"/>
              <a:t> </a:t>
            </a:r>
            <a:r>
              <a:rPr lang="en-US" sz="2600" dirty="0" err="1" smtClean="0"/>
              <a:t>l’incertezza</a:t>
            </a:r>
            <a:r>
              <a:rPr lang="en-US" sz="2600" dirty="0" smtClean="0"/>
              <a:t> </a:t>
            </a:r>
            <a:r>
              <a:rPr lang="en-US" sz="2600" dirty="0" err="1" smtClean="0"/>
              <a:t>nel</a:t>
            </a:r>
            <a:r>
              <a:rPr lang="en-US" sz="2600" dirty="0" smtClean="0"/>
              <a:t> tempo e </a:t>
            </a:r>
            <a:r>
              <a:rPr lang="en-US" sz="2600" dirty="0" err="1" smtClean="0"/>
              <a:t>nello</a:t>
            </a:r>
            <a:r>
              <a:rPr lang="en-US" sz="2600" dirty="0" smtClean="0"/>
              <a:t> </a:t>
            </a:r>
            <a:r>
              <a:rPr lang="en-US" sz="2600" dirty="0" err="1" smtClean="0"/>
              <a:t>spazio</a:t>
            </a:r>
            <a:r>
              <a:rPr lang="en-US" sz="2600" dirty="0" smtClean="0"/>
              <a:t>. </a:t>
            </a:r>
          </a:p>
          <a:p>
            <a:pPr>
              <a:buNone/>
            </a:pPr>
            <a:r>
              <a:rPr lang="en-US" sz="2600" dirty="0" smtClean="0"/>
              <a:t>	Questa </a:t>
            </a:r>
            <a:r>
              <a:rPr lang="en-US" sz="2600" dirty="0" err="1" smtClean="0"/>
              <a:t>capacità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previsione</a:t>
            </a:r>
            <a:r>
              <a:rPr lang="en-US" sz="2600" dirty="0" smtClean="0"/>
              <a:t> </a:t>
            </a:r>
            <a:r>
              <a:rPr lang="en-US" sz="2600" dirty="0" err="1" smtClean="0"/>
              <a:t>potrebbe</a:t>
            </a:r>
            <a:r>
              <a:rPr lang="en-US" sz="2600" dirty="0" smtClean="0"/>
              <a:t> </a:t>
            </a:r>
            <a:r>
              <a:rPr lang="en-US" sz="2600" dirty="0" err="1" smtClean="0"/>
              <a:t>essere</a:t>
            </a:r>
            <a:r>
              <a:rPr lang="en-US" sz="2600" dirty="0" smtClean="0"/>
              <a:t> </a:t>
            </a:r>
            <a:r>
              <a:rPr lang="en-US" sz="2600" dirty="0" err="1" smtClean="0"/>
              <a:t>raggiunta</a:t>
            </a:r>
            <a:r>
              <a:rPr lang="en-US" sz="2600" dirty="0" smtClean="0"/>
              <a:t> </a:t>
            </a:r>
            <a:r>
              <a:rPr lang="en-US" sz="2600" dirty="0" err="1" smtClean="0"/>
              <a:t>combinando</a:t>
            </a:r>
            <a:r>
              <a:rPr lang="en-US" sz="2600" dirty="0" smtClean="0"/>
              <a:t> I </a:t>
            </a:r>
            <a:r>
              <a:rPr lang="en-US" sz="2600" dirty="0" err="1" smtClean="0"/>
              <a:t>più</a:t>
            </a:r>
            <a:r>
              <a:rPr lang="en-US" sz="2600" dirty="0" smtClean="0"/>
              <a:t> </a:t>
            </a:r>
            <a:r>
              <a:rPr lang="en-US" sz="2600" dirty="0" err="1" smtClean="0"/>
              <a:t>avanzati</a:t>
            </a:r>
            <a:r>
              <a:rPr lang="en-US" sz="2600" dirty="0" smtClean="0"/>
              <a:t> </a:t>
            </a:r>
            <a:r>
              <a:rPr lang="en-US" sz="2600" dirty="0" err="1" smtClean="0"/>
              <a:t>modelli</a:t>
            </a:r>
            <a:r>
              <a:rPr lang="en-US" sz="2600" dirty="0" smtClean="0"/>
              <a:t> </a:t>
            </a:r>
            <a:r>
              <a:rPr lang="en-US" sz="2600" dirty="0" err="1" smtClean="0"/>
              <a:t>geofisici</a:t>
            </a:r>
            <a:r>
              <a:rPr lang="en-US" sz="2600" dirty="0" smtClean="0"/>
              <a:t> con le </a:t>
            </a:r>
            <a:r>
              <a:rPr lang="en-US" sz="2600" dirty="0" err="1" smtClean="0"/>
              <a:t>osservazioni</a:t>
            </a:r>
            <a:r>
              <a:rPr lang="en-US" sz="2600" dirty="0" smtClean="0"/>
              <a:t> </a:t>
            </a:r>
            <a:r>
              <a:rPr lang="en-US" sz="2600" dirty="0" err="1" smtClean="0"/>
              <a:t>della</a:t>
            </a:r>
            <a:r>
              <a:rPr lang="en-US" sz="2600" dirty="0" smtClean="0"/>
              <a:t> Terra</a:t>
            </a:r>
            <a:endParaRPr lang="it-IT" sz="2600" dirty="0" smtClean="0"/>
          </a:p>
          <a:p>
            <a:endParaRPr lang="it-IT" dirty="0"/>
          </a:p>
        </p:txBody>
      </p:sp>
      <p:pic>
        <p:nvPicPr>
          <p:cNvPr id="32770" name="Picture 2" descr="http://www.menichella.it/sismolab/a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42900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14313"/>
            <a:ext cx="8476431" cy="1462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Previsioni a breve termine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9912" y="2017713"/>
            <a:ext cx="5175176" cy="4114800"/>
          </a:xfrm>
          <a:solidFill>
            <a:srgbClr val="FFFF99"/>
          </a:solidFill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>
                <a:solidFill>
                  <a:srgbClr val="FF0000"/>
                </a:solidFill>
              </a:rPr>
              <a:t>previsioni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breve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potrebbero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le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lang="en-US" dirty="0" smtClean="0"/>
              <a:t> (ma solo in </a:t>
            </a:r>
            <a:r>
              <a:rPr lang="en-US" dirty="0" err="1" smtClean="0"/>
              <a:t>apparenza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Ma </a:t>
            </a:r>
            <a:r>
              <a:rPr lang="en-US" dirty="0" err="1" smtClean="0"/>
              <a:t>allo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conoscenze</a:t>
            </a:r>
            <a:r>
              <a:rPr lang="en-US" dirty="0" smtClean="0"/>
              <a:t> è </a:t>
            </a:r>
            <a:r>
              <a:rPr lang="en-US" dirty="0" err="1" smtClean="0"/>
              <a:t>dificile</a:t>
            </a:r>
            <a:r>
              <a:rPr lang="en-US" dirty="0" smtClean="0"/>
              <a:t> </a:t>
            </a:r>
            <a:r>
              <a:rPr lang="en-US" dirty="0" err="1" smtClean="0"/>
              <a:t>ottenerne</a:t>
            </a:r>
            <a:r>
              <a:rPr lang="en-US" dirty="0" smtClean="0"/>
              <a:t> con </a:t>
            </a:r>
            <a:r>
              <a:rPr lang="en-US" dirty="0" err="1" smtClean="0"/>
              <a:t>buona</a:t>
            </a:r>
            <a:r>
              <a:rPr lang="en-US" dirty="0" smtClean="0"/>
              <a:t> </a:t>
            </a:r>
            <a:r>
              <a:rPr lang="en-US" dirty="0" err="1" smtClean="0"/>
              <a:t>accuratezza</a:t>
            </a:r>
            <a:r>
              <a:rPr lang="en-US" dirty="0" smtClean="0"/>
              <a:t>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1746" name="AutoShape 2" descr="http://www.menichella.it/sismolab/sismografo6422a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1748" name="Picture 4" descr="http://www.menichella.it/sismolab/sismografo642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8404423" cy="1462087"/>
          </a:xfrm>
          <a:solidFill>
            <a:srgbClr val="FFFF99"/>
          </a:solidFill>
        </p:spPr>
        <p:txBody>
          <a:bodyPr/>
          <a:lstStyle/>
          <a:p>
            <a:r>
              <a:rPr lang="it-IT" dirty="0" smtClean="0"/>
              <a:t>Previsioni a medio e lungo termine (Panza)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2760" y="1628800"/>
            <a:ext cx="5751240" cy="5229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i="1" dirty="0" smtClean="0"/>
              <a:t>I terremoti non si possono evitare né, ad oggi, è possibile prevederli con </a:t>
            </a:r>
            <a:r>
              <a:rPr lang="it-IT" sz="2800" i="1" dirty="0" smtClean="0"/>
              <a:t> relativa precisione</a:t>
            </a:r>
            <a:r>
              <a:rPr lang="it-IT" sz="2800" i="1" dirty="0" smtClean="0"/>
              <a:t>.</a:t>
            </a:r>
          </a:p>
          <a:p>
            <a:endParaRPr lang="it-IT" sz="2800" i="1" dirty="0" smtClean="0"/>
          </a:p>
          <a:p>
            <a:r>
              <a:rPr lang="it-IT" sz="2800" i="1" dirty="0" smtClean="0"/>
              <a:t> Le conoscenze scientifiche di cui disponiamo permettono di </a:t>
            </a:r>
            <a:r>
              <a:rPr lang="it-IT" sz="2800" i="1" dirty="0" smtClean="0">
                <a:solidFill>
                  <a:srgbClr val="FF0000"/>
                </a:solidFill>
              </a:rPr>
              <a:t>stimare il rischio sismico</a:t>
            </a:r>
            <a:r>
              <a:rPr lang="it-IT" sz="2800" i="1" dirty="0" smtClean="0"/>
              <a:t>, di indicare cioè quali sono le aree a più elevata pericolosità sismica e qual è il livello di vulnerabilità degli edifici. </a:t>
            </a:r>
            <a:endParaRPr lang="it-IT" sz="2800" dirty="0"/>
          </a:p>
        </p:txBody>
      </p:sp>
      <p:pic>
        <p:nvPicPr>
          <p:cNvPr id="30722" name="Picture 2" descr="http://cdn.blogosfere.it/cellulariadhoc/images/INGVterremo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7241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Previsione deterministica</a:t>
            </a:r>
            <a:br>
              <a:rPr lang="it-IT" dirty="0" smtClean="0"/>
            </a:br>
            <a:r>
              <a:rPr lang="it-IT" dirty="0" smtClean="0"/>
              <a:t>Tempo, spazio, intensità</a:t>
            </a:r>
            <a:endParaRPr lang="it-IT" dirty="0"/>
          </a:p>
        </p:txBody>
      </p:sp>
      <p:pic>
        <p:nvPicPr>
          <p:cNvPr id="62466" name="Picture 2" descr="http://www.webalice.it/ivanodir/image_file/GRAFICO%20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8404423" cy="1462087"/>
          </a:xfrm>
          <a:solidFill>
            <a:srgbClr val="FFFF99"/>
          </a:solidFill>
        </p:spPr>
        <p:txBody>
          <a:bodyPr/>
          <a:lstStyle/>
          <a:p>
            <a:r>
              <a:rPr lang="it-IT" dirty="0" smtClean="0"/>
              <a:t>Previsioni a medio termine (Panza)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48744" y="1268760"/>
            <a:ext cx="5895256" cy="48402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i="1" dirty="0" smtClean="0"/>
              <a:t>E’ possibile inoltre realizzare esperimenti di </a:t>
            </a:r>
            <a:r>
              <a:rPr lang="it-IT" sz="2800" i="1" dirty="0" smtClean="0">
                <a:solidFill>
                  <a:srgbClr val="FF0000"/>
                </a:solidFill>
              </a:rPr>
              <a:t>previsione a medio termine spazio-temporale </a:t>
            </a:r>
            <a:r>
              <a:rPr lang="it-IT" sz="2800" i="1" dirty="0" smtClean="0"/>
              <a:t>che consentono di indicare le aree ed i periodi di tempo in cui risulta più probabile il verificarsi di un forte terremoto, </a:t>
            </a:r>
          </a:p>
          <a:p>
            <a:endParaRPr lang="it-IT" sz="2800" i="1" dirty="0" smtClean="0"/>
          </a:p>
          <a:p>
            <a:r>
              <a:rPr lang="it-IT" sz="2800" i="1" dirty="0" smtClean="0"/>
              <a:t>Ciò fornisce vincoli utili per una valutazione del rischio sismico dipendente dal tempo.</a:t>
            </a:r>
            <a:endParaRPr lang="it-IT" sz="2800" dirty="0"/>
          </a:p>
        </p:txBody>
      </p:sp>
      <p:sp>
        <p:nvSpPr>
          <p:cNvPr id="29698" name="AutoShape 2" descr="http://images.betterworldbooks.com/303/Advanced-Seismic-Hazard-Assessment-Part-I-Panza-Giuliano-9783034800396.jpg"/>
          <p:cNvSpPr>
            <a:spLocks noChangeAspect="1" noChangeArrowheads="1"/>
          </p:cNvSpPr>
          <p:nvPr/>
        </p:nvSpPr>
        <p:spPr bwMode="auto">
          <a:xfrm>
            <a:off x="63500" y="-136525"/>
            <a:ext cx="282892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700" name="Picture 4" descr="http://images.betterworldbooks.com/303/Advanced-Seismic-Hazard-Assessment-Part-I-Panza-Giuliano-978303480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8289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8404423" cy="14620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Previsioni a medio termine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0" y="1772816"/>
            <a:ext cx="4743128" cy="50851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3000" i="1" dirty="0" smtClean="0"/>
              <a:t>Tra le poche metodologie di previsione formalmente definite che consentono di effettuare un’analisi sistematica e in tempo reale, nonché una verifica su vasta scala della loro capacità predittiva, rientrano gli </a:t>
            </a:r>
            <a:r>
              <a:rPr lang="it-IT" sz="3000" i="1" dirty="0" smtClean="0">
                <a:solidFill>
                  <a:srgbClr val="FF0000"/>
                </a:solidFill>
              </a:rPr>
              <a:t>algoritmi CN ed M8. </a:t>
            </a:r>
          </a:p>
          <a:p>
            <a:endParaRPr lang="it-IT" sz="3000" i="1" dirty="0" smtClean="0"/>
          </a:p>
        </p:txBody>
      </p:sp>
      <p:pic>
        <p:nvPicPr>
          <p:cNvPr id="28674" name="Picture 2" descr="http://www.meteoweb.eu/wp-content/uploads/2012/05/sismografo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4248"/>
            <a:ext cx="4355976" cy="2892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14313"/>
            <a:ext cx="8692455" cy="1462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Algoritmi CN e M8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32720" y="1844824"/>
            <a:ext cx="6111280" cy="50131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i="1" dirty="0" smtClean="0"/>
              <a:t>Gli esperimenti condotti per oltre venti anni su scala globale hanno già permesso una prima valutazione della </a:t>
            </a:r>
            <a:r>
              <a:rPr lang="it-IT" sz="2800" i="1" dirty="0" smtClean="0">
                <a:solidFill>
                  <a:srgbClr val="FF0000"/>
                </a:solidFill>
              </a:rPr>
              <a:t>significatività statistica </a:t>
            </a:r>
            <a:r>
              <a:rPr lang="it-IT" sz="2800" i="1" dirty="0" smtClean="0"/>
              <a:t>delle previsioni fornite dal CN ed M8. </a:t>
            </a:r>
          </a:p>
          <a:p>
            <a:endParaRPr lang="it-IT" sz="2800" i="1" dirty="0" smtClean="0"/>
          </a:p>
          <a:p>
            <a:r>
              <a:rPr lang="it-IT" sz="2800" i="1" dirty="0" smtClean="0"/>
              <a:t>Il livello di confidenza dei risultati ottenuti (</a:t>
            </a:r>
            <a:r>
              <a:rPr lang="it-IT" sz="2800" i="1" dirty="0" smtClean="0">
                <a:solidFill>
                  <a:srgbClr val="0070C0"/>
                </a:solidFill>
              </a:rPr>
              <a:t>prossimo al 98% per il CN ed al 99% per l’M8</a:t>
            </a:r>
            <a:r>
              <a:rPr lang="it-IT" sz="2800" i="1" dirty="0" smtClean="0"/>
              <a:t>) evidenzia la capacità predittiva di tali algoritmi. </a:t>
            </a:r>
            <a:endParaRPr lang="it-IT" sz="2800" dirty="0" smtClean="0"/>
          </a:p>
          <a:p>
            <a:endParaRPr lang="it-IT" dirty="0"/>
          </a:p>
        </p:txBody>
      </p:sp>
      <p:pic>
        <p:nvPicPr>
          <p:cNvPr id="27650" name="Picture 2" descr="http://www.meteoweb.eu/wp-content/uploads/2012/06/pagf2m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16458"/>
            <a:ext cx="3419872" cy="3830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Algoritmi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620688"/>
            <a:ext cx="4959152" cy="5760639"/>
          </a:xfrm>
          <a:solidFill>
            <a:srgbClr val="C9FFF1"/>
          </a:solidFill>
        </p:spPr>
        <p:txBody>
          <a:bodyPr/>
          <a:lstStyle/>
          <a:p>
            <a:r>
              <a:rPr lang="it-IT" i="1" dirty="0" smtClean="0"/>
              <a:t>CN ed M8 utilizzano  </a:t>
            </a:r>
          </a:p>
          <a:p>
            <a:pPr lvl="1"/>
            <a:r>
              <a:rPr lang="it-IT" i="1" dirty="0" smtClean="0"/>
              <a:t>a)l’informazione contenuta nei </a:t>
            </a:r>
            <a:r>
              <a:rPr lang="it-IT" i="1" dirty="0" smtClean="0">
                <a:solidFill>
                  <a:srgbClr val="FF0000"/>
                </a:solidFill>
              </a:rPr>
              <a:t>cataloghi dei terremoti </a:t>
            </a:r>
          </a:p>
          <a:p>
            <a:pPr lvl="1"/>
            <a:endParaRPr lang="it-IT" i="1" dirty="0" smtClean="0"/>
          </a:p>
          <a:p>
            <a:pPr lvl="1"/>
            <a:r>
              <a:rPr lang="it-IT" i="1" dirty="0" smtClean="0"/>
              <a:t>B) Individuano, nell’attività sismica di magnitudo moderata, le variazioni che possono essere considerate </a:t>
            </a:r>
            <a:r>
              <a:rPr lang="it-IT" i="1" dirty="0" smtClean="0">
                <a:solidFill>
                  <a:srgbClr val="FF0000"/>
                </a:solidFill>
              </a:rPr>
              <a:t>precursori </a:t>
            </a:r>
            <a:r>
              <a:rPr lang="it-IT" i="1" dirty="0" smtClean="0"/>
              <a:t>di un forte terremoto. </a:t>
            </a:r>
            <a:endParaRPr lang="it-IT" dirty="0"/>
          </a:p>
        </p:txBody>
      </p:sp>
      <p:pic>
        <p:nvPicPr>
          <p:cNvPr id="26626" name="Picture 2" descr="http://www.cnr.it/sitocnr/Iservizi/Edizioni/Catalogopubblicazioni/Catalogo.html?LO=01000000d9c8b7a6040000000e0000000628000054dd1d460000000001000000000000000000000000000000000000000000000000000000000000000000000000000000000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347864" cy="4742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93037" cy="1462087"/>
          </a:xfrm>
          <a:solidFill>
            <a:srgbClr val="C9FFF1"/>
          </a:solidFill>
        </p:spPr>
        <p:txBody>
          <a:bodyPr/>
          <a:lstStyle/>
          <a:p>
            <a:r>
              <a:rPr lang="it-IT" dirty="0" smtClean="0"/>
              <a:t>Algoritmi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0" y="404664"/>
            <a:ext cx="4815136" cy="64533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i="1" dirty="0" smtClean="0"/>
              <a:t>L’analisi consente di determinare gli intervalli temporali (</a:t>
            </a:r>
            <a:r>
              <a:rPr lang="it-IT" i="1" dirty="0" smtClean="0">
                <a:solidFill>
                  <a:srgbClr val="FF0000"/>
                </a:solidFill>
              </a:rPr>
              <a:t>TIP, ovvero </a:t>
            </a:r>
            <a:r>
              <a:rPr lang="it-IT" i="1" dirty="0" err="1" smtClean="0">
                <a:solidFill>
                  <a:srgbClr val="FF0000"/>
                </a:solidFill>
              </a:rPr>
              <a:t>Times</a:t>
            </a:r>
            <a:r>
              <a:rPr lang="it-IT" i="1" dirty="0" smtClean="0">
                <a:solidFill>
                  <a:srgbClr val="FF0000"/>
                </a:solidFill>
              </a:rPr>
              <a:t> of </a:t>
            </a:r>
            <a:r>
              <a:rPr lang="it-IT" i="1" dirty="0" err="1" smtClean="0">
                <a:solidFill>
                  <a:srgbClr val="FF0000"/>
                </a:solidFill>
              </a:rPr>
              <a:t>Increased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Probability</a:t>
            </a:r>
            <a:r>
              <a:rPr lang="it-IT" i="1" dirty="0" smtClean="0"/>
              <a:t>) in cui risulta aumentata, rispetto alle condizioni normali, la probabilità che si verifichi un terremoto con magnitudo superiore ad una soglia prefissata M0. </a:t>
            </a:r>
            <a:endParaRPr lang="it-IT" dirty="0"/>
          </a:p>
        </p:txBody>
      </p:sp>
      <p:sp>
        <p:nvSpPr>
          <p:cNvPr id="25602" name="AutoShape 2" descr="http://ingvterremoti.files.wordpress.com/2012/11/storica.jpg"/>
          <p:cNvSpPr>
            <a:spLocks noChangeAspect="1" noChangeArrowheads="1"/>
          </p:cNvSpPr>
          <p:nvPr/>
        </p:nvSpPr>
        <p:spPr bwMode="auto">
          <a:xfrm>
            <a:off x="63500" y="-136525"/>
            <a:ext cx="6438900" cy="2971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4" name="Picture 4" descr="http://ingvterremoti.files.wordpress.com/2012/11/sto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3128"/>
            <a:ext cx="4067944" cy="1877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Algoritmi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7824" y="2017712"/>
            <a:ext cx="5967264" cy="484028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i="1" dirty="0" smtClean="0"/>
              <a:t>Le </a:t>
            </a:r>
            <a:r>
              <a:rPr lang="it-IT" i="1" dirty="0" smtClean="0">
                <a:solidFill>
                  <a:srgbClr val="FF0000"/>
                </a:solidFill>
              </a:rPr>
              <a:t>caratteristiche della sequenza dei terremoti che avvengono entro una certa regione </a:t>
            </a:r>
            <a:r>
              <a:rPr lang="it-IT" i="1" dirty="0" smtClean="0"/>
              <a:t>(per esempio, il flusso sismico) e </a:t>
            </a:r>
            <a:r>
              <a:rPr lang="it-IT" i="1" dirty="0" smtClean="0">
                <a:solidFill>
                  <a:srgbClr val="FF0000"/>
                </a:solidFill>
              </a:rPr>
              <a:t>le loro variazioni temporali </a:t>
            </a:r>
            <a:r>
              <a:rPr lang="it-IT" i="1" dirty="0" smtClean="0"/>
              <a:t>sono </a:t>
            </a:r>
            <a:r>
              <a:rPr lang="it-IT" i="1" dirty="0" smtClean="0">
                <a:solidFill>
                  <a:srgbClr val="FF0000"/>
                </a:solidFill>
              </a:rPr>
              <a:t>descritte in modo quantitativo mediante un insieme di funzioni definite empiricamente</a:t>
            </a:r>
            <a:r>
              <a:rPr lang="it-IT" i="1" dirty="0" smtClean="0"/>
              <a:t>.</a:t>
            </a:r>
            <a:endParaRPr lang="it-IT" dirty="0"/>
          </a:p>
        </p:txBody>
      </p:sp>
      <p:sp>
        <p:nvSpPr>
          <p:cNvPr id="24578" name="AutoShape 2" descr="https://encrypted-tbn2.gstatic.com/images?q=tbn:ANd9GcQ5H-BT7rcDBGyDPpDWrmMi-Mc3CdmgmeIqqZXaSVatvVPEw29c"/>
          <p:cNvSpPr>
            <a:spLocks noChangeAspect="1" noChangeArrowheads="1"/>
          </p:cNvSpPr>
          <p:nvPr/>
        </p:nvSpPr>
        <p:spPr bwMode="auto">
          <a:xfrm>
            <a:off x="63500" y="-136525"/>
            <a:ext cx="2057400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580" name="Picture 4" descr="http://people.ciram.unibo.it/%7Ebarozzi/MatheCompl/MatheComplTris_1_3_0%5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2348880"/>
            <a:ext cx="377190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14313"/>
            <a:ext cx="3147839" cy="1462087"/>
          </a:xfrm>
        </p:spPr>
        <p:txBody>
          <a:bodyPr/>
          <a:lstStyle/>
          <a:p>
            <a:r>
              <a:rPr lang="it-IT" dirty="0" smtClean="0"/>
              <a:t>Mappa del rischio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96136" y="1772816"/>
            <a:ext cx="3158952" cy="435969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400" i="1" dirty="0" smtClean="0"/>
              <a:t>Le </a:t>
            </a:r>
            <a:r>
              <a:rPr lang="it-IT" sz="2400" i="1" dirty="0" smtClean="0">
                <a:solidFill>
                  <a:srgbClr val="FF0000"/>
                </a:solidFill>
              </a:rPr>
              <a:t>zone ad alto rischio sismico in Italia </a:t>
            </a:r>
          </a:p>
          <a:p>
            <a:endParaRPr lang="it-IT" sz="2400" i="1" dirty="0" smtClean="0"/>
          </a:p>
          <a:p>
            <a:r>
              <a:rPr lang="it-IT" sz="2400" i="1" dirty="0" smtClean="0"/>
              <a:t>l’accelerazione da cui ci si deve difendere è maggiore od uguale a 0.2g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http://www.meteoweb.eu/wp-content/uploads/2012/06/pagf2max-268x30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613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92696"/>
            <a:ext cx="3635896" cy="14620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Previsione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classica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20072" y="332656"/>
            <a:ext cx="3923928" cy="60486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i="1" dirty="0" smtClean="0"/>
              <a:t>Legata al concetto di </a:t>
            </a:r>
            <a:r>
              <a:rPr lang="it-IT" sz="2800" i="1" dirty="0" smtClean="0">
                <a:solidFill>
                  <a:srgbClr val="FF0000"/>
                </a:solidFill>
              </a:rPr>
              <a:t>periodo di ritorno</a:t>
            </a:r>
            <a:r>
              <a:rPr lang="it-IT" sz="2800" i="1" dirty="0" smtClean="0"/>
              <a:t>.</a:t>
            </a:r>
          </a:p>
          <a:p>
            <a:endParaRPr lang="it-IT" sz="2800" i="1" dirty="0" smtClean="0"/>
          </a:p>
          <a:p>
            <a:r>
              <a:rPr lang="it-IT" sz="2800" i="1" dirty="0" smtClean="0"/>
              <a:t>Il concetto di periodo di ritorno è a sua volta legato all’idea che una </a:t>
            </a:r>
            <a:r>
              <a:rPr lang="it-IT" sz="2800" i="1" dirty="0" smtClean="0">
                <a:solidFill>
                  <a:srgbClr val="FF0000"/>
                </a:solidFill>
              </a:rPr>
              <a:t>singola faglia si comporta come una molla</a:t>
            </a:r>
            <a:r>
              <a:rPr lang="it-IT" sz="2800" i="1" dirty="0" smtClean="0"/>
              <a:t>, che può essere assimilata ad un sistema oscillante con un grado di libertà (pendolo semplice). </a:t>
            </a:r>
            <a:endParaRPr lang="it-IT" sz="2800" dirty="0"/>
          </a:p>
        </p:txBody>
      </p:sp>
      <p:sp>
        <p:nvSpPr>
          <p:cNvPr id="22530" name="AutoShape 2" descr="http://www.6aprile.it/wp-content/uploads/2012/06/faglia6.gif"/>
          <p:cNvSpPr>
            <a:spLocks noChangeAspect="1" noChangeArrowheads="1"/>
          </p:cNvSpPr>
          <p:nvPr/>
        </p:nvSpPr>
        <p:spPr bwMode="auto">
          <a:xfrm>
            <a:off x="63500" y="-136525"/>
            <a:ext cx="5905500" cy="4086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2" name="AutoShape 4" descr="http://www.6aprile.it/wp-content/uploads/2012/06/faglia6.gif"/>
          <p:cNvSpPr>
            <a:spLocks noChangeAspect="1" noChangeArrowheads="1"/>
          </p:cNvSpPr>
          <p:nvPr/>
        </p:nvSpPr>
        <p:spPr bwMode="auto">
          <a:xfrm>
            <a:off x="63500" y="-136525"/>
            <a:ext cx="5905500" cy="4086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4" name="Picture 6" descr="http://www.6aprile.it/wp-content/uploads/2012/06/faglia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5593297" cy="3870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214313"/>
            <a:ext cx="6676231" cy="766415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r>
              <a:rPr lang="it-IT" dirty="0" smtClean="0"/>
              <a:t>Previsione </a:t>
            </a:r>
            <a:r>
              <a:rPr lang="it-IT" dirty="0" smtClean="0"/>
              <a:t>caotica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168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i="1" dirty="0" smtClean="0"/>
              <a:t>In natura </a:t>
            </a:r>
            <a:r>
              <a:rPr lang="it-IT" i="1" dirty="0" smtClean="0">
                <a:solidFill>
                  <a:srgbClr val="FF0000"/>
                </a:solidFill>
              </a:rPr>
              <a:t>le faglie si presentano a fasci più o meno numerosi</a:t>
            </a:r>
            <a:r>
              <a:rPr lang="it-IT" i="1" dirty="0" smtClean="0"/>
              <a:t>, quindi si ha a che fare con </a:t>
            </a:r>
            <a:r>
              <a:rPr lang="it-IT" i="1" dirty="0" smtClean="0">
                <a:solidFill>
                  <a:srgbClr val="FF0000"/>
                </a:solidFill>
              </a:rPr>
              <a:t>un insieme di pendoli accoppiati</a:t>
            </a:r>
            <a:r>
              <a:rPr lang="it-IT" i="1" dirty="0" smtClean="0"/>
              <a:t>, il cui </a:t>
            </a:r>
            <a:r>
              <a:rPr lang="it-IT" i="1" dirty="0" smtClean="0">
                <a:solidFill>
                  <a:srgbClr val="FF0000"/>
                </a:solidFill>
              </a:rPr>
              <a:t>comportamento globale non è più periodico </a:t>
            </a:r>
            <a:r>
              <a:rPr lang="it-IT" i="1" dirty="0" smtClean="0"/>
              <a:t>ma può essere ben usato per descrivere il concetto di </a:t>
            </a:r>
            <a:r>
              <a:rPr lang="it-IT" i="1" dirty="0" smtClean="0">
                <a:solidFill>
                  <a:srgbClr val="FF0000"/>
                </a:solidFill>
              </a:rPr>
              <a:t>caos deterministico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ingvterremoti.files.wordpress.com/2012/05/fig2_pa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654"/>
            <a:ext cx="9144000" cy="3219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Determinismo e caos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1840" y="1628800"/>
            <a:ext cx="5751240" cy="48402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i="1" dirty="0" smtClean="0"/>
              <a:t>I modelli matematici di tipo deterministico vengono in genere associati all’idea di </a:t>
            </a:r>
            <a:r>
              <a:rPr lang="it-IT" i="1" dirty="0" smtClean="0">
                <a:solidFill>
                  <a:srgbClr val="FF0000"/>
                </a:solidFill>
              </a:rPr>
              <a:t>fenomeni regolari</a:t>
            </a:r>
            <a:r>
              <a:rPr lang="it-IT" i="1" dirty="0" smtClean="0"/>
              <a:t>, </a:t>
            </a:r>
            <a:r>
              <a:rPr lang="it-IT" i="1" dirty="0" smtClean="0">
                <a:solidFill>
                  <a:srgbClr val="FF0000"/>
                </a:solidFill>
              </a:rPr>
              <a:t>prevedibili</a:t>
            </a:r>
            <a:r>
              <a:rPr lang="it-IT" i="1" dirty="0" smtClean="0"/>
              <a:t>, che si ripetono nel tempo, mentre il termine </a:t>
            </a:r>
            <a:r>
              <a:rPr lang="it-IT" i="1" dirty="0" smtClean="0">
                <a:solidFill>
                  <a:srgbClr val="FF0000"/>
                </a:solidFill>
              </a:rPr>
              <a:t>caotico</a:t>
            </a:r>
            <a:r>
              <a:rPr lang="it-IT" i="1" dirty="0" smtClean="0"/>
              <a:t> viene riferito a situazioni caratterizzate da </a:t>
            </a:r>
            <a:r>
              <a:rPr lang="it-IT" i="1" dirty="0" smtClean="0">
                <a:solidFill>
                  <a:srgbClr val="FF0000"/>
                </a:solidFill>
              </a:rPr>
              <a:t>assenza di regole e da imprevedibilità.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20482" name="AutoShape 2" descr="https://encrypted-tbn1.gstatic.com/images?q=tbn:ANd9GcQZbGr07aVrsSz5n_98N9RTRAj-0wEjos45Gpy4BHkyWyZlYJ3s"/>
          <p:cNvSpPr>
            <a:spLocks noChangeAspect="1" noChangeArrowheads="1"/>
          </p:cNvSpPr>
          <p:nvPr/>
        </p:nvSpPr>
        <p:spPr bwMode="auto">
          <a:xfrm>
            <a:off x="63500" y="-1365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4" name="Picture 4" descr="https://encrypted-tbn1.gstatic.com/images?q=tbn:ANd9GcQZbGr07aVrsSz5n_98N9RTRAj-0wEjos45Gpy4BHkyWyZlYJ3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1318"/>
            <a:ext cx="3347864" cy="2369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14313"/>
            <a:ext cx="8620447" cy="1462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Previsioni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95536" y="2017712"/>
            <a:ext cx="8559552" cy="48402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i="1" dirty="0" smtClean="0"/>
              <a:t>L’opinione della comunità scientifica relativamente alla predicibilità dei terremoti ha avuto fasi alterne: </a:t>
            </a:r>
          </a:p>
          <a:p>
            <a:r>
              <a:rPr lang="it-IT" sz="2800" i="1" dirty="0" smtClean="0">
                <a:solidFill>
                  <a:srgbClr val="FF0000"/>
                </a:solidFill>
              </a:rPr>
              <a:t>ottimismo</a:t>
            </a:r>
            <a:r>
              <a:rPr lang="it-IT" sz="2800" i="1" dirty="0" smtClean="0"/>
              <a:t> degli anni ’80, </a:t>
            </a:r>
          </a:p>
          <a:p>
            <a:r>
              <a:rPr lang="it-IT" sz="2800" i="1" dirty="0" smtClean="0">
                <a:solidFill>
                  <a:srgbClr val="FF0000"/>
                </a:solidFill>
              </a:rPr>
              <a:t>pessimismo</a:t>
            </a:r>
            <a:r>
              <a:rPr lang="it-IT" sz="2800" i="1" dirty="0" smtClean="0"/>
              <a:t> degli anni ’90, quando si affermava che “i terremoti non si possono prevedere”, senza peraltro dimostrare in alcun modo tale tesi.</a:t>
            </a:r>
          </a:p>
          <a:p>
            <a:r>
              <a:rPr lang="it-IT" sz="2800" i="1" dirty="0" smtClean="0"/>
              <a:t>Attualmente gli sforzi  sono orientati, secondo un approccio rigorosamente scientifico, alla </a:t>
            </a:r>
            <a:r>
              <a:rPr lang="it-IT" sz="2800" i="1" dirty="0" smtClean="0">
                <a:solidFill>
                  <a:srgbClr val="FF0000"/>
                </a:solidFill>
              </a:rPr>
              <a:t>formalizzazione</a:t>
            </a:r>
            <a:r>
              <a:rPr lang="it-IT" sz="2800" i="1" dirty="0" smtClean="0"/>
              <a:t> e </a:t>
            </a:r>
            <a:r>
              <a:rPr lang="it-IT" sz="2800" i="1" dirty="0" smtClean="0">
                <a:solidFill>
                  <a:srgbClr val="FF0000"/>
                </a:solidFill>
              </a:rPr>
              <a:t>validazione</a:t>
            </a:r>
            <a:r>
              <a:rPr lang="it-IT" sz="2800" i="1" dirty="0" smtClean="0"/>
              <a:t> di </a:t>
            </a:r>
            <a:r>
              <a:rPr lang="it-IT" sz="2800" i="1" dirty="0" smtClean="0">
                <a:solidFill>
                  <a:srgbClr val="FF0000"/>
                </a:solidFill>
              </a:rPr>
              <a:t>diverse metodologie </a:t>
            </a:r>
            <a:r>
              <a:rPr lang="it-IT" sz="2800" i="1" dirty="0" smtClean="0"/>
              <a:t> di previsione.</a:t>
            </a:r>
            <a:endParaRPr lang="it-IT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7793037" cy="14620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Sistemi caotici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7904" y="260648"/>
            <a:ext cx="5247184" cy="6597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i="1" dirty="0" smtClean="0"/>
              <a:t>La scoperta del </a:t>
            </a:r>
            <a:r>
              <a:rPr lang="it-IT" sz="2800" i="1" dirty="0" smtClean="0">
                <a:solidFill>
                  <a:srgbClr val="FF0000"/>
                </a:solidFill>
              </a:rPr>
              <a:t>caos deterministico </a:t>
            </a:r>
          </a:p>
          <a:p>
            <a:endParaRPr lang="it-IT" sz="2800" i="1" dirty="0" smtClean="0"/>
          </a:p>
          <a:p>
            <a:r>
              <a:rPr lang="it-IT" sz="2800" i="1" dirty="0" smtClean="0"/>
              <a:t>modelli matematici deterministici (cioè privi di ogni elemento aleatorio nelle equazioni che li definiscono) sono in grado di generare andamenti </a:t>
            </a:r>
            <a:r>
              <a:rPr lang="it-IT" sz="2800" i="1" dirty="0" smtClean="0">
                <a:solidFill>
                  <a:srgbClr val="FF0000"/>
                </a:solidFill>
              </a:rPr>
              <a:t>estremamente complessi</a:t>
            </a:r>
            <a:r>
              <a:rPr lang="it-IT" sz="2800" i="1" dirty="0" smtClean="0"/>
              <a:t>, sotto molti aspetti imprevedibili, tanto da risultare quasi indistinguibili da sequenze di eventi generati attraverso processi aleatori </a:t>
            </a:r>
            <a:endParaRPr lang="it-IT" sz="2800" dirty="0"/>
          </a:p>
        </p:txBody>
      </p:sp>
      <p:sp>
        <p:nvSpPr>
          <p:cNvPr id="19458" name="AutoShape 2" descr="data:image/jpeg;base64,/9j/4AAQSkZJRgABAQAAAQABAAD/2wCEAAkGBhAQDxAQDRAQDg8PEBAQEBQQEA8QDxUQFBAVFBUQFBIXGyYeFxkjGRQUHy8gIycpLCwsFR4xNTAqNSYrLCkBCQoKDgwOGg8PGiwkHyIpKS4sLSkqLi41KSwpMDUsLCwyMCksKTUpKSotLCw1Kik1LCosNTQpKTUsLCkpKSwsLP/AABEIAMYA/wMBIgACEQEDEQH/xAAcAAEAAQUBAQAAAAAAAAAAAAAABQECAwQGBwj/xABEEAABAwICBgUHCQcEAwAAAAABAAIDBBEFIRIxQVFhcQYHE4GRIiMyUqGxwRRCU2JykpOisiQ0Y4LC0eFDc6PxRGSD/8QAGwEBAAIDAQEAAAAAAAAAAAAAAAMFAgQGAQf/xAA0EQACAQMCAgcHAwUBAAAAAAAAAQIDBBEhMQVBEhNRcYGRsQYiMmHB0eFiofAUJDNC8SP/2gAMAwEAAhEDEQA/APcUREAREQBERAEREAREQBERAEWhiWPUtML1VTBTj+NLHH4aRF1ylf1z4THcRSy1bhspoJH/AJ3BrPavG0tzKMZSeIrLO6ReR1/XnKbikw/RGx9VO1vjFGCfzLnK7rPxib/yYaUHZTU7Sfvylx8FDK4px5lnR4Pe1fhptd+nrg9+uoXFOm+G0txU1tNG4a2mZhk/DaS72L55rqmeo/e6mqqhumqJXM7mAho8Fu4NR0DG+cbov+zot8W5nvUEr2PJG9L2er049Oo/CKcn9PU9WqOuzCmuAjNVO3a+Klm0Bx8sNJ7gVJ4d1p4RObMroY3erPpUzr7vOhvsXlc7KLR82YQfrdqfcbrn6yKJwIGeu1gXM8HbFirx80vMwjwmNRqMFUT7XDT10/c+mqepZI0Oie2Rp1OY4OaeRGSyr5VpqYRO04XPgf60EkkLvFhC6Cg6dYtBYR4hJI0fNqmR1APN5Af+ZSRvKb30M6vs3eQ1hiXc8euPU+ikXjFB13VzP3qip6gb6eWSB1t+jIHAnvC6Sg678OdlUx1VGdpkgMkd+D4i73BbEasJbMqa1hc0f8lNrw08z0NFDYV0yw+qsKWsppnHU1srO0/DJ0h4KZUhpBERAEREAREQBERAEREAREQBEWljOLxUlPNU1DtGKBjpHnbYDUBtJNgBtJCAuxPFYKWJ01VLHBE3W+Rwa3gM9ZO4ZlefYl16UjSRRU1RWEanu0aaE8Q5/lfkXl3SHpHUYnP8orDkCfk8F7xQMOoAbX2td5zPAABaC0at3h4gdVY+z/WRU7htZ5Lfxbz5YO6xDrixWW4hZSUbTqIbJUSj+ZxDfyrm6/pHiFR+84hVyA62sk+TxnmyINCjBIeavEg5LTlcVXz8jo6HB7Cn/pl/q1/H7GJlBEDcMaXa7kaTr79I3Kzoigbb3LenShTWIJJfJYCIixJAiIgCISEBXp5lBEReHoREQGKakjf6bGu5tBPitvD8Rqqa3ySsq6cDU1k7zF+G+7T4LCikjUnHZmrWsret/kgn4fU6vD+tjF4cnvpqxu3toTFJbg+IgX5tXUYZ16REgV9FPT6gXwubVRD6xADXgcmleWItiN5UW+pT1/ZyzqfBmPc8+ufU+l8Ixmnq4Wz0krJ4nanMNxfa0jWCNoOYW6vmfAOkE+G1AqqQkjL5RDe0c8Y1gjY8C5a7WDvBIX0dheJR1MEVRA7SinjbIw/VcLi42HeNisaVVVVlHFcQ4fUsavQnqns+389qNpERTFcEREAREQBERAF5v181Dm4ZCwGzZq6Bkg2FoZJJY/zMae5ekLzrr1p9LCmO+irKZ/iXR/1rGWzJaOOsjntXqeJRy7CswK1UBVM4n0yNZrRm0iwCY81kbKDwWDi0TxqxZkBVwlKsReEybWxmEgVy11UFY4M1U7STwrse0/aPQsba7aVxa9s7a11lNLT280YR9ksB8Na4MS71kBumxW3nDo3kul1jXy5eR1+JXNy2aIN9V3Zj2nWuUrdE+hbSvmRkPBY0WXT0wRWvBY0JqbqN47NF9QERFGXwREQBERAERWmQc16eNpbly9l6kqkuwnQOqCqqom/Z7TTA/OV4qXkr23qUgtg8b/pqirk/53M/oVhZLVnH+1Ek6dPvZ3iIisjiAiIgCIiAIiIAuO63qbtMDrgBcsZHKP8A5zxyE+DSuxUT0to+2w+thGZlpKhg5uhcB7bIE8Hy/r1bVkfTvaLuaQOIKuwM6ToyfUB79FTzmggg5g61UdE7S64i6M4pRymk/M5tFlqodB5buOXLYsSxLWMlKKktmVa8jUsjZ96xIvGkyWM5R2NkOB1Kq1brI2Y7c1i4k8ay5mZZYisLXX1LJG6xUbNmD1yb0eGyuZptjcWZ5gbtoC1l2XRnpTBHTvgqI2FzmBrHuyLSL6LmuAO/MZXsuXxJ7DNIYvQLiRsHG3C9140sLBq2l1cVK9SlWhhLZ8mvqaqIhKxLQIrDLuVheSvcEbqJGUvAVhl3LGiywRuo2VJVz6d4GloG3MX8FMdHMIExc999FlgLay7/AAPet3FKEROGjfRcNueY1/BSRSZzfEOLSoVerppPG+fQ5YPyuvoHqppuzwTDx60HafiPdJ/UvnzEBoNmtsDyPulfTHRGm7LDqGPV2dHTMPMQtBW9Zr4ir9oKvTVHub88EuiIt45cIiIAiIgCIqXQFVRwuLHMHI8lQuVpegPlCkYYJCx2uCWSJ38kjmH2BdEDuUd0tpeyxPEY91bO8fZkIlH61ho8S0BouF27Lawquek2dTVtpXNtTqQ1ail3jFx5Y4t+JWitiuqRI64vYCwutdRsubSEoUYxlukEARSmEQixftvYcMv8ohc11QpubWSNfGR6QI5ghWroZoWvFnC/vHEKCqISxxadntG9GsGvZX0bnKaw0WsfZZ2uvqWsr4nZ81hJFvSnh4ZsteQru14LGiiwbqk0XmQq3Wd58SroonPcGsF3ONgBvXSUvRt7W/MBOu5Nye4LKKRV8Q4irVJYzJ8jmDkbEEHiCEUviNJk9jxZzb9xAUO05BZSjg84df8A9XFtrDRVERYFmdt0YYBTNPrOeT963wWbFqYOaHvNmR6Tn79G17DjlbvUFgXSFsTOylB0QSWubnrzsRz96xY30gMw7OMFsd7m/pOtqvuCJ4ZyVXhlatdS6S91vOfl9zn8Ru5jwNb7NHN7g34r6vijDWtaNTQGjkBZfL2GQdpV0UX0tdSMPIztv7AvqRWdovcb+Zpe0Mv7iMVyivVhERbhzoRFaXIC66tLlY56xulQGUvVjpFrvqFrvqkBuOmWF9QtCSrWrJWIDxnrPg0cZqjsmipZR+F2Z9saiqfCw5gcXEEi+y3BT/Wuz9vp5PpKVzDzjmLvdIo2ifeNnK3hkq6sv/RnR07ipTsYOm8Yk16shainLHaLu7cRvWNTGLRXZpbWn2HL+yh1Ay8srjr6Sm99mFK4PJ5Lm7jfx/6UUs1JUaDg7ZqPJEe3lF1qMoLfl4E+o3GI/RdzB94+KkI5A4AtNwVoYw/Jo4k/BZPY5vhylG6iu/PkRaqzWOaoqt1jmFgdgtzZREUJYE90QgBle8/MZlzcbX8L+K61cp0QnAkewmxe0aPEtOY8D7F1a8OL4xn+qeexYOcxqIl87hqYwEk6s2gAcySuXXS9KsTBAhYb53ktw1N+PguaWTeS64NbulRcpbyefDkERF4XQREQEz0Ip+0xfDWf+yZPwoZJPgvpNfP3VRTaeN05+hp6qXxa2K//ACL6BVtbLFNHzzjkuleyXZj0CIi2SmLXFYXyKsjlpzyoC6SdaktUtaepUfNVoDelrFqy1ijZaxaslUgJGWsWrJVrQfUrA6dAct1m+V8jk9WWWP78YI/Qucw2sDTouyadR3FdJ0+bpUgd9FPC/u0iw/rXIRQucbNFytG5XvJnTcKjCrazp1Ns57tPwTOIO807ja3iFBrJLG9vkuuNtjq5rGtVst7G3VCnhSzl5yERbWGxB0gvmACfBeG1VqKnBzfJZMUcz2eiS2/grZZnON3G5XQvYCLOFxxUJXUnZuy9E5j+y9awVtne07iescS9fE1lVusKiBeFsjaREUJYlzHkEFpIINwRkQd91vTY9UPboukNuFm352Gaj0QwlShNpyim1tlbFVREQzCIiAIr2ROd6IurDcHRcC08V7hkfWw6fQys9h3nUjT3xOpk2R0LWd8lQD7o17gvIOoiHy8Tl+tSRD+Vkjz+sL1wOVzRWKa7j5vxOXSu6j/U15aF6KgKqpSvNOYqMqpFJTqJqwgIuqmUVPOt6rCiahAY5J1rulVJFiJQFxkVpcrSVRARXSyLToakboi/7hD/AOlctgrgS7i0Ecr/APS7irg7SOSM/wCox7PvNI+K84wmoLAwm92jRcNuXkkexalytmXXDIupCrSW7SfkT9VTh7CNusc1ALpGPBAINwdS5+o9N1vWd71pyLPg9SXvU3y/jMa2MPl0ZGk6jl4rXRYl3UgpxcXzWDpVqYpHeMn1SD8PisdDiAIDXmzhkCdR/wArJibwIyNriAPG/wAFnujk6VCpQuoxa1yvFf8ACFQIgWB15tIiKEsQiIgCIiAK5jC4gDMkgDmVapDAGA1MV/Wv3gEj2hCOrPq6cp9ib8jpm4JHHAWgAvDSS7aXAX8Fy2JtF2Hb5Xhku+K4PGKlj5SIgBGzyG22gHN3eSfYslLTByXCqc6131r5Zbff/P2PSOpJujRVT/pK6UDlHFEwe3SXpTJV5z1UDRwqnOoyvnl+9O+x8AF3cMiu4rEUjma8+nVlLtbfmyRa5ZAVrRuWdqyIjXmao2piUu9q1JokBzlXAoiogXU1FOoqppUBzcsS1nMU1UUy0JYUBoEKizvYsRagLFxfSPo++KR9RA0yQyEvlY3N7HH0ntG1p1kbM9i7VFjKKksMmoV50JqcHqebUtc4C8brtPeFjJXUY30SDyZaTRilObmHKKQ8R813Ed+9cqSQ4ska6ORvpMdk4ceI4hV9Si4dx19jf0bh7KM3v8/uXIiuiNnC+q496gLVmy3C5CL5DgTmtV7SDZ1wRvXSLRxSmu3TGtuviFk0UNpxOVSr0KiWu3yIhERYl+bSIihLELNFSudmLAbytnBcN7eUNOTANJ5HqjZ3mwXbx0rGt0GtAba1gNi9WOZScT4k7d9XT+L0/J53LE5hAeNeojMK1SWKx2bbc+3hf+yjV7JJPQ2uG3M7igpz3CujkLSHNNnNIII1gjarVjmnay2kcybNAzcTsAA1leJN6I35yjGLc3hc8kvV9IZ5WaDiACLO0RYu5/4WphGETV0hipcmA2mnI83GNoHrvtqaO+ylsC6CzVFn12lBCcxC02meP4jh6A+qM+S9Mw3DmRMbHExscbBZrWgBoHJb9G1xrPyONveMQhF0bNYXN4x5fc2sGoWQQxQRC0cLGxsvrs0WuTv296nadaNNCpOCNb5y5tRLZasMbVnaEAIWJ7FnVCEBoSwqPqKZTbmLWlhQHNVNKoyopl1U9Mo2opUBy80C1XxqfqKVR8tMgIssVhat58CwmFAa1lH4vgcVS0CUEOb6D25SMPA7uByUuYlaY0PU8ao8zxLDZqV2jONJhNmTNFo3cHD5juGrcsK9OmpmvaWvaHtcLOa4AtI3EFcZjPQ+SG8lGDLFrMOuRv8Atk+kPqnPddadW35xOjseMYxCv5/f7jD6nTYAfSbkeWwrPMLtcPqn3Lnaep+dGcxlxB2gj4LekxUlhboi5Fr32clq5xoyWtw6UqqqUXmLee78GiiIsDojaCI3UihLFHT9DWC0x23YO7yl0i4LCcVdTv0gNJrsnt1XG8HeFIYh0qe8FsTezByJvd/cdi8OZveGV69y5R2eNezkYeklW10vZx20WFxdbbI70j7AO5Q6xyzgENsXvcbMYwFz3HcGjMrpMF6ByTWfiHkM1inY7M/7rx+lvitilQlU7jcrX1vw2kqS1aWy9X2EFhtDPVvLKRmkAbPlfcQs7/nHgF6B0b6Fw0pEhvPUEZyvHlDgxupg5Z8VO0OHNY1rI2tYxos1rQGtA3ABS1PSKzp0Y09jjb3iFa7l7705JbGGnpVJ09KssFKpCGnUpXmOCBbscarHEs7WoCjWq8IAqoAiIgKEKxzFkVLIDVkiWlNTqVc1YXxoCAnpFHzUa6WWnWpLSoDmZKNa7qRdJJRrA+i4IDnXUqsNKugdRLE6iQECadWGnU46iWN1GgOGx/oYyoJliIgqPXA8h/CRu37WvmuGqqeSGTsqhhik2A5tePWY7U4L251Go/Fej0NTGY6hge3WNjmu9ZrtbTxCiqUlPvLCz4hUtXhax7P5sePopjpD0RqKK7/KqKUZ9oB5yMfxWjZ9YZb7KGa4EXBuDqI1KvnTlB6nYW13SuY5g/DmjbCLCybermSl7xHCx80rvRYwXdzO4cSoFCTeEWk7mlTh05vC+ZkLgMzkFmwrCqisP7M3QivZ08gOhxDG63n2byukwTq9LiJMRIedbYGHzLftu/1Dw1c13FPRAABoAAAAAAAAGwDYFv0rVLWZyd/x6U8wt9F28/Ds9e4guj/ROClF4wXyuHlyyZyO4X+aOA9q6WnpVsQUikaekW6cw228swU9IpKCmWaGnW5HCh4Y4oFssjVzWLIAgKBquREAREQBERAEREAVparkQGFzFidCtqyoWoDRdTrG6mUgWKhjQEY6lWN1IpUxK0xICIdRrG6jUyYVaYEBCOolidRcFOmnVhpkBAOouC5HF+qukmcXwmSje43d2Gj2RO8xOFh3WXpRpVYaReNJ7mUZyg8xeH8jyaLqfjv52sqHt3MZDEfvWK6nCOitPSM0KaJsYPpHNz3He95zcutNIqfJEUUtkZVKtSp8cm+95IVlEtmKjUm2kWZlMvSM04aVb0VOszIVnaxAWMiWZrVUNVyAoAqoiAIiIAiIgCIiAIiIAiIgCIiAIiIClksiICmimiqIgKaKpoIiAoWK0xqqIC3swnZhEQARq8MREBeGq4BEQFUREAREQBERAEREB//Z"/>
          <p:cNvSpPr>
            <a:spLocks noChangeAspect="1" noChangeArrowheads="1"/>
          </p:cNvSpPr>
          <p:nvPr/>
        </p:nvSpPr>
        <p:spPr bwMode="auto">
          <a:xfrm>
            <a:off x="155575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0" name="AutoShape 4" descr="data:image/jpeg;base64,/9j/4AAQSkZJRgABAQAAAQABAAD/2wCEAAkGBhAQDxAQDRAQDg8PEBAQEBQQEA8QDxUQFBAVFBUQFBIXGyYeFxkjGRQUHy8gIycpLCwsFR4xNTAqNSYrLCkBCQoKDgwOGg8PGiwkHyIpKS4sLSkqLi41KSwpMDUsLCwyMCksKTUpKSotLCw1Kik1LCosNTQpKTUsLCkpKSwsLP/AABEIAMYA/wMBIgACEQEDEQH/xAAcAAEAAQUBAQAAAAAAAAAAAAAABQECAwQGBwj/xABEEAABAwICBgUHCQcEAwAAAAABAAIDBBEFIRIxQVFhcQYHE4GRIiMyUqGxwRRCU2JykpOisiQ0Y4LC0eFDc6PxRGSD/8QAGwEBAAIDAQEAAAAAAAAAAAAAAAMFAgQGAQf/xAA0EQACAQMCAgcHAwUBAAAAAAAAAQIDBBEhMQVBEhNRcYGRsQYiMmHB0eFiofAUJDNC8SP/2gAMAwEAAhEDEQA/APcUREAREQBERAEREAREQBERAEWhiWPUtML1VTBTj+NLHH4aRF1ylf1z4THcRSy1bhspoJH/AJ3BrPavG0tzKMZSeIrLO6ReR1/XnKbikw/RGx9VO1vjFGCfzLnK7rPxib/yYaUHZTU7Sfvylx8FDK4px5lnR4Pe1fhptd+nrg9+uoXFOm+G0txU1tNG4a2mZhk/DaS72L55rqmeo/e6mqqhumqJXM7mAho8Fu4NR0DG+cbov+zot8W5nvUEr2PJG9L2er049Oo/CKcn9PU9WqOuzCmuAjNVO3a+Klm0Bx8sNJ7gVJ4d1p4RObMroY3erPpUzr7vOhvsXlc7KLR82YQfrdqfcbrn6yKJwIGeu1gXM8HbFirx80vMwjwmNRqMFUT7XDT10/c+mqepZI0Oie2Rp1OY4OaeRGSyr5VpqYRO04XPgf60EkkLvFhC6Cg6dYtBYR4hJI0fNqmR1APN5Af+ZSRvKb30M6vs3eQ1hiXc8euPU+ikXjFB13VzP3qip6gb6eWSB1t+jIHAnvC6Sg678OdlUx1VGdpkgMkd+D4i73BbEasJbMqa1hc0f8lNrw08z0NFDYV0yw+qsKWsppnHU1srO0/DJ0h4KZUhpBERAEREAREQBERAEREAREQBEWljOLxUlPNU1DtGKBjpHnbYDUBtJNgBtJCAuxPFYKWJ01VLHBE3W+Rwa3gM9ZO4ZlefYl16UjSRRU1RWEanu0aaE8Q5/lfkXl3SHpHUYnP8orDkCfk8F7xQMOoAbX2td5zPAABaC0at3h4gdVY+z/WRU7htZ5Lfxbz5YO6xDrixWW4hZSUbTqIbJUSj+ZxDfyrm6/pHiFR+84hVyA62sk+TxnmyINCjBIeavEg5LTlcVXz8jo6HB7Cn/pl/q1/H7GJlBEDcMaXa7kaTr79I3Kzoigbb3LenShTWIJJfJYCIixJAiIgCISEBXp5lBEReHoREQGKakjf6bGu5tBPitvD8Rqqa3ySsq6cDU1k7zF+G+7T4LCikjUnHZmrWsret/kgn4fU6vD+tjF4cnvpqxu3toTFJbg+IgX5tXUYZ16REgV9FPT6gXwubVRD6xADXgcmleWItiN5UW+pT1/ZyzqfBmPc8+ufU+l8Ixmnq4Wz0krJ4nanMNxfa0jWCNoOYW6vmfAOkE+G1AqqQkjL5RDe0c8Y1gjY8C5a7WDvBIX0dheJR1MEVRA7SinjbIw/VcLi42HeNisaVVVVlHFcQ4fUsavQnqns+389qNpERTFcEREAREQBERAF5v181Dm4ZCwGzZq6Bkg2FoZJJY/zMae5ekLzrr1p9LCmO+irKZ/iXR/1rGWzJaOOsjntXqeJRy7CswK1UBVM4n0yNZrRm0iwCY81kbKDwWDi0TxqxZkBVwlKsReEybWxmEgVy11UFY4M1U7STwrse0/aPQsba7aVxa9s7a11lNLT280YR9ksB8Na4MS71kBumxW3nDo3kul1jXy5eR1+JXNy2aIN9V3Zj2nWuUrdE+hbSvmRkPBY0WXT0wRWvBY0JqbqN47NF9QERFGXwREQBERAERWmQc16eNpbly9l6kqkuwnQOqCqqom/Z7TTA/OV4qXkr23qUgtg8b/pqirk/53M/oVhZLVnH+1Ek6dPvZ3iIisjiAiIgCIiAIiIAuO63qbtMDrgBcsZHKP8A5zxyE+DSuxUT0to+2w+thGZlpKhg5uhcB7bIE8Hy/r1bVkfTvaLuaQOIKuwM6ToyfUB79FTzmggg5g61UdE7S64i6M4pRymk/M5tFlqodB5buOXLYsSxLWMlKKktmVa8jUsjZ96xIvGkyWM5R2NkOB1Kq1brI2Y7c1i4k8ay5mZZYisLXX1LJG6xUbNmD1yb0eGyuZptjcWZ5gbtoC1l2XRnpTBHTvgqI2FzmBrHuyLSL6LmuAO/MZXsuXxJ7DNIYvQLiRsHG3C9140sLBq2l1cVK9SlWhhLZ8mvqaqIhKxLQIrDLuVheSvcEbqJGUvAVhl3LGiywRuo2VJVz6d4GloG3MX8FMdHMIExc999FlgLay7/AAPet3FKEROGjfRcNueY1/BSRSZzfEOLSoVerppPG+fQ5YPyuvoHqppuzwTDx60HafiPdJ/UvnzEBoNmtsDyPulfTHRGm7LDqGPV2dHTMPMQtBW9Zr4ir9oKvTVHub88EuiIt45cIiIAiIgCIqXQFVRwuLHMHI8lQuVpegPlCkYYJCx2uCWSJ38kjmH2BdEDuUd0tpeyxPEY91bO8fZkIlH61ho8S0BouF27Lawquek2dTVtpXNtTqQ1ail3jFx5Y4t+JWitiuqRI64vYCwutdRsubSEoUYxlukEARSmEQixftvYcMv8ohc11QpubWSNfGR6QI5ghWroZoWvFnC/vHEKCqISxxadntG9GsGvZX0bnKaw0WsfZZ2uvqWsr4nZ81hJFvSnh4ZsteQru14LGiiwbqk0XmQq3Wd58SroonPcGsF3ONgBvXSUvRt7W/MBOu5Nye4LKKRV8Q4irVJYzJ8jmDkbEEHiCEUviNJk9jxZzb9xAUO05BZSjg84df8A9XFtrDRVERYFmdt0YYBTNPrOeT963wWbFqYOaHvNmR6Tn79G17DjlbvUFgXSFsTOylB0QSWubnrzsRz96xY30gMw7OMFsd7m/pOtqvuCJ4ZyVXhlatdS6S91vOfl9zn8Ru5jwNb7NHN7g34r6vijDWtaNTQGjkBZfL2GQdpV0UX0tdSMPIztv7AvqRWdovcb+Zpe0Mv7iMVyivVhERbhzoRFaXIC66tLlY56xulQGUvVjpFrvqFrvqkBuOmWF9QtCSrWrJWIDxnrPg0cZqjsmipZR+F2Z9saiqfCw5gcXEEi+y3BT/Wuz9vp5PpKVzDzjmLvdIo2ifeNnK3hkq6sv/RnR07ipTsYOm8Yk16shainLHaLu7cRvWNTGLRXZpbWn2HL+yh1Ay8srjr6Sm99mFK4PJ5Lm7jfx/6UUs1JUaDg7ZqPJEe3lF1qMoLfl4E+o3GI/RdzB94+KkI5A4AtNwVoYw/Jo4k/BZPY5vhylG6iu/PkRaqzWOaoqt1jmFgdgtzZREUJYE90QgBle8/MZlzcbX8L+K61cp0QnAkewmxe0aPEtOY8D7F1a8OL4xn+qeexYOcxqIl87hqYwEk6s2gAcySuXXS9KsTBAhYb53ktw1N+PguaWTeS64NbulRcpbyefDkERF4XQREQEz0Ip+0xfDWf+yZPwoZJPgvpNfP3VRTaeN05+hp6qXxa2K//ACL6BVtbLFNHzzjkuleyXZj0CIi2SmLXFYXyKsjlpzyoC6SdaktUtaepUfNVoDelrFqy1ijZaxaslUgJGWsWrJVrQfUrA6dAct1m+V8jk9WWWP78YI/Qucw2sDTouyadR3FdJ0+bpUgd9FPC/u0iw/rXIRQucbNFytG5XvJnTcKjCrazp1Ns57tPwTOIO807ja3iFBrJLG9vkuuNtjq5rGtVst7G3VCnhSzl5yERbWGxB0gvmACfBeG1VqKnBzfJZMUcz2eiS2/grZZnON3G5XQvYCLOFxxUJXUnZuy9E5j+y9awVtne07iescS9fE1lVusKiBeFsjaREUJYlzHkEFpIINwRkQd91vTY9UPboukNuFm352Gaj0QwlShNpyim1tlbFVREQzCIiAIr2ROd6IurDcHRcC08V7hkfWw6fQys9h3nUjT3xOpk2R0LWd8lQD7o17gvIOoiHy8Tl+tSRD+Vkjz+sL1wOVzRWKa7j5vxOXSu6j/U15aF6KgKqpSvNOYqMqpFJTqJqwgIuqmUVPOt6rCiahAY5J1rulVJFiJQFxkVpcrSVRARXSyLToakboi/7hD/AOlctgrgS7i0Ecr/APS7irg7SOSM/wCox7PvNI+K84wmoLAwm92jRcNuXkkexalytmXXDIupCrSW7SfkT9VTh7CNusc1ALpGPBAINwdS5+o9N1vWd71pyLPg9SXvU3y/jMa2MPl0ZGk6jl4rXRYl3UgpxcXzWDpVqYpHeMn1SD8PisdDiAIDXmzhkCdR/wArJibwIyNriAPG/wAFnujk6VCpQuoxa1yvFf8ACFQIgWB15tIiKEsQiIgCIiAK5jC4gDMkgDmVapDAGA1MV/Wv3gEj2hCOrPq6cp9ib8jpm4JHHAWgAvDSS7aXAX8Fy2JtF2Hb5Xhku+K4PGKlj5SIgBGzyG22gHN3eSfYslLTByXCqc6131r5Zbff/P2PSOpJujRVT/pK6UDlHFEwe3SXpTJV5z1UDRwqnOoyvnl+9O+x8AF3cMiu4rEUjma8+nVlLtbfmyRa5ZAVrRuWdqyIjXmao2piUu9q1JokBzlXAoiogXU1FOoqppUBzcsS1nMU1UUy0JYUBoEKizvYsRagLFxfSPo++KR9RA0yQyEvlY3N7HH0ntG1p1kbM9i7VFjKKksMmoV50JqcHqebUtc4C8brtPeFjJXUY30SDyZaTRilObmHKKQ8R813Ed+9cqSQ4ska6ORvpMdk4ceI4hV9Si4dx19jf0bh7KM3v8/uXIiuiNnC+q496gLVmy3C5CL5DgTmtV7SDZ1wRvXSLRxSmu3TGtuviFk0UNpxOVSr0KiWu3yIhERYl+bSIihLELNFSudmLAbytnBcN7eUNOTANJ5HqjZ3mwXbx0rGt0GtAba1gNi9WOZScT4k7d9XT+L0/J53LE5hAeNeojMK1SWKx2bbc+3hf+yjV7JJPQ2uG3M7igpz3CujkLSHNNnNIII1gjarVjmnay2kcybNAzcTsAA1leJN6I35yjGLc3hc8kvV9IZ5WaDiACLO0RYu5/4WphGETV0hipcmA2mnI83GNoHrvtqaO+ylsC6CzVFn12lBCcxC02meP4jh6A+qM+S9Mw3DmRMbHExscbBZrWgBoHJb9G1xrPyONveMQhF0bNYXN4x5fc2sGoWQQxQRC0cLGxsvrs0WuTv296nadaNNCpOCNb5y5tRLZasMbVnaEAIWJ7FnVCEBoSwqPqKZTbmLWlhQHNVNKoyopl1U9Mo2opUBy80C1XxqfqKVR8tMgIssVhat58CwmFAa1lH4vgcVS0CUEOb6D25SMPA7uByUuYlaY0PU8ao8zxLDZqV2jONJhNmTNFo3cHD5juGrcsK9OmpmvaWvaHtcLOa4AtI3EFcZjPQ+SG8lGDLFrMOuRv8Atk+kPqnPddadW35xOjseMYxCv5/f7jD6nTYAfSbkeWwrPMLtcPqn3Lnaep+dGcxlxB2gj4LekxUlhboi5Fr32clq5xoyWtw6UqqqUXmLee78GiiIsDojaCI3UihLFHT9DWC0x23YO7yl0i4LCcVdTv0gNJrsnt1XG8HeFIYh0qe8FsTezByJvd/cdi8OZveGV69y5R2eNezkYeklW10vZx20WFxdbbI70j7AO5Q6xyzgENsXvcbMYwFz3HcGjMrpMF6ByTWfiHkM1inY7M/7rx+lvitilQlU7jcrX1vw2kqS1aWy9X2EFhtDPVvLKRmkAbPlfcQs7/nHgF6B0b6Fw0pEhvPUEZyvHlDgxupg5Z8VO0OHNY1rI2tYxos1rQGtA3ABS1PSKzp0Y09jjb3iFa7l7705JbGGnpVJ09KssFKpCGnUpXmOCBbscarHEs7WoCjWq8IAqoAiIgKEKxzFkVLIDVkiWlNTqVc1YXxoCAnpFHzUa6WWnWpLSoDmZKNa7qRdJJRrA+i4IDnXUqsNKugdRLE6iQECadWGnU46iWN1GgOGx/oYyoJliIgqPXA8h/CRu37WvmuGqqeSGTsqhhik2A5tePWY7U4L251Go/Fej0NTGY6hge3WNjmu9ZrtbTxCiqUlPvLCz4hUtXhax7P5sePopjpD0RqKK7/KqKUZ9oB5yMfxWjZ9YZb7KGa4EXBuDqI1KvnTlB6nYW13SuY5g/DmjbCLCybermSl7xHCx80rvRYwXdzO4cSoFCTeEWk7mlTh05vC+ZkLgMzkFmwrCqisP7M3QivZ08gOhxDG63n2byukwTq9LiJMRIedbYGHzLftu/1Dw1c13FPRAABoAAAAAAAAGwDYFv0rVLWZyd/x6U8wt9F28/Ds9e4guj/ROClF4wXyuHlyyZyO4X+aOA9q6WnpVsQUikaekW6cw228swU9IpKCmWaGnW5HCh4Y4oFssjVzWLIAgKBquREAREQBERAEREAVparkQGFzFidCtqyoWoDRdTrG6mUgWKhjQEY6lWN1IpUxK0xICIdRrG6jUyYVaYEBCOolidRcFOmnVhpkBAOouC5HF+qukmcXwmSje43d2Gj2RO8xOFh3WXpRpVYaReNJ7mUZyg8xeH8jyaLqfjv52sqHt3MZDEfvWK6nCOitPSM0KaJsYPpHNz3He95zcutNIqfJEUUtkZVKtSp8cm+95IVlEtmKjUm2kWZlMvSM04aVb0VOszIVnaxAWMiWZrVUNVyAoAqoiAIiIAiIgCIiAIiIAiIgCIiAIiIClksiICmimiqIgKaKpoIiAoWK0xqqIC3swnZhEQARq8MREBeGq4BEQFUREAREQBERAEREB//Z"/>
          <p:cNvSpPr>
            <a:spLocks noChangeAspect="1" noChangeArrowheads="1"/>
          </p:cNvSpPr>
          <p:nvPr/>
        </p:nvSpPr>
        <p:spPr bwMode="auto">
          <a:xfrm>
            <a:off x="155575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2" name="AutoShape 6" descr="http://upload.wikimedia.org/wikipedia/commons/thumb/9/92/Dado_-_dice.svg/650px-Dado_-_dice.svg.png"/>
          <p:cNvSpPr>
            <a:spLocks noChangeAspect="1" noChangeArrowheads="1"/>
          </p:cNvSpPr>
          <p:nvPr/>
        </p:nvSpPr>
        <p:spPr bwMode="auto">
          <a:xfrm>
            <a:off x="63500" y="-136525"/>
            <a:ext cx="5257800" cy="4086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4" name="AutoShape 8" descr="http://upload.wikimedia.org/wikipedia/commons/thumb/9/92/Dado_-_dice.svg/650px-Dado_-_dice.svg.png"/>
          <p:cNvSpPr>
            <a:spLocks noChangeAspect="1" noChangeArrowheads="1"/>
          </p:cNvSpPr>
          <p:nvPr/>
        </p:nvSpPr>
        <p:spPr bwMode="auto">
          <a:xfrm>
            <a:off x="63500" y="-136525"/>
            <a:ext cx="5257800" cy="4086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466" name="Picture 10" descr="http://upload.wikimedia.org/wikipedia/commons/thumb/9/92/Dado_-_dice.svg/650px-Dado_-_di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2132856"/>
            <a:ext cx="525780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14313"/>
            <a:ext cx="8620447" cy="1462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Terremoti caotici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017713"/>
            <a:ext cx="6084168" cy="4114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400" dirty="0" smtClean="0"/>
              <a:t>I terremoti si verificano in modo solo apparentemente casuale. In alcuni casi è possibile </a:t>
            </a:r>
            <a:r>
              <a:rPr lang="it-IT" sz="2400" dirty="0" smtClean="0">
                <a:solidFill>
                  <a:srgbClr val="FF0000"/>
                </a:solidFill>
              </a:rPr>
              <a:t>ricondurre la sismicità al concetto di caos deterministico</a:t>
            </a:r>
            <a:r>
              <a:rPr lang="it-IT" sz="2400" dirty="0" smtClean="0"/>
              <a:t>. </a:t>
            </a:r>
          </a:p>
          <a:p>
            <a:r>
              <a:rPr lang="it-IT" sz="2400" dirty="0" smtClean="0"/>
              <a:t>La sismicità, cioè, presenta un andamento apparentemente aleatorio, ma può essere spiegata da un meccanismo deterministico, che trae le origini nei moti convettivi del mantello terrestre e nel conseguente moto delle zolle nella litosfera. </a:t>
            </a:r>
            <a:endParaRPr lang="it-IT" sz="2400" dirty="0"/>
          </a:p>
        </p:txBody>
      </p:sp>
      <p:sp>
        <p:nvSpPr>
          <p:cNvPr id="18434" name="AutoShape 2" descr="data:image/jpeg;base64,/9j/4AAQSkZJRgABAQAAAQABAAD/2wCEAAkGBhQSERUUExQWFRQWGBoYFxgXFxYYFxkYHBgcHx0cFxodHiYgGhwjHBwXHy8hJCcpLC4tHB4xNTAqNSYrLCkBCQoKDgwOGg8PGjQkHyQsLCwsLS4sLSwsLCwsKiwsLCksKS0vLCksLCwsKSksKSktKiwsLCksLCwsLCwsKSwsLP/AABEIAMIBAwMBIgACEQEDEQH/xAAcAAABBQEBAQAAAAAAAAAAAAADAAECBAUGBwj/xABIEAABAgQEAwYDBgMFBgUFAAABAhEAAyExBBJBUQUiYQYTMnGBkUJSoQcjYnKxwRQV8DOCstHhJCVDksLxF1NzotIINERjtP/EABkBAQEBAQEBAAAAAAAAAAAAAAABAgMEBf/EADARAQACAQIDBgUDBQEAAAAAAAABAhEDEiEiMRNBQqGx8FFhcYHBkdHxFCMyUuEE/9oADAMBAAIRAxEAPwD1SVx/Dqp3qQSzZjkd7NmZ3LimoIuDBZPFJS0hSFpUkqyAp5hmJys4fWj2jnZmH5Rm4f3iixIAUnKrKBlKi+YJYJzBgQ2UMC1iVxGYBlHD5gS4UwWCAoF3bLQA1cVJ0cx6baMY5fOYZzLWVx2SA5WwZ6pX+K/LQ8qqGtIS+OSQSDMAKWdwrUgDSpdSQw36GMzCIKlLSrBmWkJWAVKUp2CUhIAFEkJTR/hpWB4OWvXBJSMqgxdSnACwHtlM0qA1YA0aPFffScTj19HKb3j+Jbk7iUtClJUsJKE51O9EipL2toKwP+dycoVnGUqygsq/s+hraKk7vSkzP4dKpipSnBBDqCkgJLmxS6st+UDQNUTLmEEHCIy+IDKs84KUgXbwuAfwvQNEm8+8k3tn/ktlPFZZAIU7szJU5dRSKM75kqDdIUriktSSoKOUDMTlWAAwVqL5SktdiKRn4FSnlBWEKGT4nok1LM1a1BctmOruFK192xwagTLAISogNRLClGCQRqwTtRvn3EnaT7iWqvi0oJzlXKyS7Ksssksz1II6NVoH/P8AD0++Q5JSA7KcFQIKTUMUqFRpGfiTkA/2VRQpEtKhmVyqz8qQA5CU5lEkC5SN2FLwCCRmwABc+QBWKszWYlvlOjP1pfTxz5z8mo1O6fSW5I4jKWcqJiFKZ2StJLOzsDZwQ8QTxeSQ/eoZ28QHx5LXbMCHt6RmysL3Uwd3hgOYpJSCCJWYhwrNzk/dqyiwBF0iAKwjqmFOFSwCkihKSqWtQSMji6G59y3nm94zyeaWvPd+W7/Hy2JC0kBvCcxqWFA5qaDrDJ4jLOZlVSUBQYggrbKCGdy4ilh5AExSDJSxCqgKDhKklJJctmJWQXuk1dopJw0xSSP4ZCQRLeigSStKiLvyKzFzfK4oYxNpJvb3lrJ4zKICgt0lJUCEqIyhWUlwGoWESn8VlIAKlMCSAWVcFiLUINGiiqQsTQgYdBlqAClgMkBTFQyv/wDrV6qlX5oAtCikBeHzgOSnKol1KdQBKmeqjnsqwaG6yb7e4lqTeLSkqUkqqnLmDKLZg4dhqAYH/PpFPvGcOHSsOGejitAfYxQyTFOTh0heRi6VKDjkIBzAZSlcxgHoS7RLE4IheRGHQpDpDkKyt91zXa4NLju0kk0ibrG+3uJaU/iktD5lEZSoHlWWKUZ1WHyl+ujxHE8YlS1ZFrCVApDMq6raNWM/Gd53qx/DgpOYFbKLhSJQVmSCCXqG2QD8JdkSpi1Zl4dIUVJJJBUWC13IXXKEy1A6uKUEWbznBN7ZxHpK/h+OSVkBMwEqsGLm2jdf12MKXx6QUhXeoSCHGc5KUqy2LOQH3pcERlyEzEnMMKhKkoSUkJUolRRUZqMxWsV61MDTwzMpQXg5bALZRCi6kJGXMHJLkkC9AQGau9O9fHn7QtdSe/0lsnjmHp99LrstJFUlQcgsHSHD3puIKriEvIpQWkpS7lJzM1/C5o4jnDwwJcjBBbzAohj4RkS6HUyVMFEBxUAlneLeDRMKSk4ZMsLMsqFSCcyBMJAUGy0KTqEGN2vp+HOfovae8KSkKlZQMcpJRLCFZpalFSuUldQxJoQ4JvWqo0Jv38xpeJUkqlsEpC7pmVU9BoU6Fnq0RlSlLUgTcIljVam8IWAqjkknvCp9gCaPWOPnTJOI+5wfeJKQTNTQ2mZk7u6ZIFDRStgDM31+E49P2ZjNuvT7gzMfLBD4lQA6YgFgsqPmaoT6EXPLOdJV3MsnFKASCkryzeYmoKgC4pqb0IvFZWLWC8vhynUPvQXzqlkICghRyhxUMSP7OwBSo3uCTZi8iJuEMlk5s2ZWVMw0WE61zKLk15nqa9dT/wA1YrmvrH4WaRPT8p/yeasFScSshbEE5qBkWAIbwmo3NySYMOFzwgpTiC5WVZiHOUgDLUlrE0ap0arYfET05UiSkJATbMGJWxFTs6tbVvDYLieIUpKVyMrkVYgMyiak0LhIAO8eSNvz82Yivz8xzgpwCAmb8ZUtRGYlJc5Q7+Vx+0FwOGmpJ7yb3gIAAyhLECppd4qycfiCoAyhlOUuyheaElwTQhBKmr4dQYjL4licqnkcwSkpDEBaswCkuS6QzsSKDmUPhOq4mYiGomue/wA2zCivhJylISVJZRAcMoMdaGo+vmbwo6zGHZyuHmSkykpTjlSglAL5MpWAEqEwuSWKFFy4d0mmSLk/BBPfy5uInTCuTMLKQo5Ek0UkO2ZJtQG1o18VwaQtCkqlIKS7gJZ7PVIerC20Zq+JL7pcw4UFYlyylICiVBa1hSfA4ypSFlNWzN1Ppte14/t9c9+GJie5VUh1KVLxk1CM5SEpQO7TnzFLF8rC2bVg2kW1YiWuXKHerJKJjKKFEqyoIUVB78pU1iRGpKw6KDuQl2J5UMC2vkwFn6NWJJwqAA0oBgWGWXR7pFWD66dY8tpvfhbDO209WFh8MiagTUzVgFSEg5FG6wECqiFBjLS9WKSSXKhBu4QMQD3y8ypqwEZVXMsLIoXYJUK/lEbaUi2SgIAcJZk1SRWwNtX01iKkJZ+7tzMyHzAZQ1fFloDtRxGLacZ5UnSjuc8jDy0omPNmMJdXQrlCJmWwVXKoMXvUklyRZwuGSZglibMKhME+qCAQQgs72qKs1VC4IGuMHLt3SWt4UM1/ZyfXTWG7lIVnErmrUJRmoBQl9QlIGlEuzCFNOPEV0ojq57FYVfdoKMXMQAFqT92oDkUpf3hzigLA7hLUzVkjBFITJRiZyAkkABCs7TSVJzEqc5cwGZqMLVjoVYVH/lg6eFFlX1tuNdjEVSUlTmU6hXMUod3IoXuXPoas8du11fjH6Q1izCw+L7rvu9xCpyXVLcoUcpQgrmFQBAYJIcJ+VhV3gFSsQFZJ8z7iUylJQpzyLAUS7LNCWFCx3p0M3CoV4pQUxBqlBqzPU3AAD3YMHiMnCS0vlkhLgpLJQHAoxY1B0+rQttvHNHHy/QmmerMXIR3xmd4sEKlBilRS5GUG7czgPppWsVFy5Kiib3ykpWFK5kkILTSWIzDolhUhL7x0JlJDnu9jQIcn3qQwPszxEYOWwHdJYOwyoYeQ0f8A7tHnnTYnT98WDjES1LmTEYsyyxX92HVlTLlZgOaoaWSAwIK1dXppyhYmTcdMC5S1KKGX4eblKQpzyZnIGoyswjqP4SWP+CK0LIl/ECC9bM4PmweG/lsq3cI1Hgl/i+hzK/5i7OY9unrTFcW8sdHSInvZ3GMIlSiDMmJJ7snKlRvmQDfUgv7awAzkiV3isTNVLmy1JSWty5c3ioXatA50do3FSklnluQEkOEUuwBe6XPTmoS8IYRDZe6S1UtlQzFiabEgeoFNY8c6fHLE6fHP7sNc+WWbElCkgSswSUnlBUSWLMWDU0YXMRxfDxNEspxkzkICygA5xNmyykKrbPLAcaZxqY2hg5Zr3CdTVEt3NDrcjXY3iScIhBURL8RDsE1yOUkB9DbV/eNU3UtugikxP8uc4dj+7nJKsWudLSFJLoXVXegA0LECozF3dLOKROSiXIMqZMxE0hzlzpIDICkkGrAVdy5YXaOhVhUEkmUCSHPLLcl3Z3u9bt1hHCS6J7oMCw5UMAzv0FGs7tRqwvvvObYSaWnr+Q5nGpICznB7vxgOSObLbzpA5vH5SXzEhmqQwLkChetSPKrs0HGElsR3KWIqMsutbGrE2O1Lw68MgljKBA1KUNzFyRXe9HcuxvDFm+cOZxuSlakKWEqSz5gRcOGOo6wLH9opEkIMxYSJiSpFHzMUhg1zzpYa12iyvCoNTKBLG6ZZNLC9zppuRDLwktYAVJSQmiQpCCwNykGwoPpSN0/y5+nyajd3o4bjMmYoJRNSpRsEl/08j6Am0AR2lkEkJUVEByEpJbmKWOxcWvbcPMcLlIUJiZAC0hTZQgHTQEAksGe24iwjCISXEpINKhKB/TMPajwvHHk80nd3K87j0lABWopcrAcEElCgkgbl1AN57FiJ4vLKilJKiEFdASCkFix1rBJslKmzSs1VM6UFtSammZv0doYYRH/lJ28KLKNdepJ+jxjFjnVJ3aaQlQSVnMQSBlUSQJQmFg3yKHqWvBsLxuVMlqmIJKEjMTlNjLTMcb8i0n32MEODlkl5KagAkol1CfDrVmDbUtEkYdABAlAAgAgJQAQQEsQ7USlIPQAB2aO07dvDq1xVl8elAkc5YkFk0cFj9YeCnAylEkyUuSXdEtzW99bwo4YuxzrkKEI588YxfdzD/Dc4RKKAyiFKUE94DzPykqp+G9QI7VpNujo3G5v7uw3Ot/S0EgCFEqDpYsH8NNd3vRrRPOW8OlnF9v8AWM4ClC/5joBr0/W8POHKryOgOmxofI0iEomtPiPy23p1pWu8Kco5Fcvwq1TtatPem8QFEQmCqfzbA/Cre3mK+hMO5213Fmv+0DmqPLy6k3RfKphU67j9HgDwMDmPknQbq1v6Wr1LSzHbbUe/pAgo5jy/CNU6FTDevWg83gDwOUL/AJjoBr0/W8PmO22o9faISia01V8u9Lb9a71gJzhyq8joDpsaHyNIkIFOUcquXTdOorelOtDEwo7b6j094Bpgqn82wPwq3t5ivoTBIBMUeXl1GqdQp77dK+jwTMdt9R7+sAwHMfJOg3Vrf0tXqWnAgo5jy1yp1Tuqj3p7bVeJ5jtruLNf9oBpIp6q0A+I7e73NyxcQPGzGSzPmdOhulRsaGzMWvDyVFvDqSzovnLihb196vAOJmiaUzkfCad2urGnRj60i4F4wNYqnzOg+VXt6eViYcrPy6PcX2/1iMw8yafF+G2Q1rXpSvo8QFgaRzHyToPxa3PrvS5Z85bw6bi+3+sQSTnVT5a8tuau/Rj6awBoHJFNqnQD4jtSHzH5dDqL6D1iEklran5dy5pT9/V4CU8Ok602B+hoYIYBiFHKeXQ6o0sOYtXrTeClR221Hr7QEZgqnzOg+VXt6eViYJAJii6eXVWqflU1616V3o8EzHbbUa39oBkjmPknQfi1ufXelyxICknMeXQfLoVN1r1t7xPMfl21Gt/aAlhqJ2qenxHQOIUQwyjl8OqtQPiPy0/ferwouASGhxGCqZje6UyUmZklZR92AV070g5i1MwDgh20vqtd3eNr4/7vTc+v7ROApUrNVrBxm0rVmd3pdm60ibqayXbcs/8Ay26/SM4Cla/mO2/T9671h53hV5HbbrT3pvEJRNbNmOr09Bd6N7l4U5SsivD4VfEwdqVKWA6kU2MQFEQm3T+bp8qt/wBq+jw7noz76N5Xf/vA5ilcvhufiauUsKpqNS1Q2oBgDwMeI/lTtur196baw9elxqba6X/qkDClZjbw2zdVNTK9dT0oCxMAaIStfzHbfp+9d4evTTU+unt+0BkzzmUmjjMfE48SgkUHQuLj8UXANO8KvI7bdae9N4kIFOUcqrW+ZtK1KWDaE03aJgnprqfTT3/eIGm3T+bp8qt/2r6PBIDMUrltcfFqynFU1pUNU9AC869NdTbTS/8AVYBh4j+VO26vX3ptrBAIAFKzHwvlTTNq6npldtjq1gxcyXcWvube130+sBVwOLCpaFGhXoGucymp5G9aVq8V8biwolId5cwJU+VnMhS6ZqWUL03pGBw7j5mHAolsUlUxKq0zIkqLUTRnT1uDubOKxmWcpWZkqxUsOCGIVgDlqQQObKXNBcx02YR1AUCHBcGoI1BjI4BiVLQSouRicQkeEUEyYw3ttX0eLeBWRJleFzLQA5NVZHa2wJ9DSOc7I41SisEhk8QxqAHZ0jMbNzFyS1N3YNExwlXYQNPiPknb8Xr7021hOprJdtzfTS3X6RFKjnVb4datzVZnBfcsW0YxgGgci3qdvmO1P6rV4d1bCx1N9NLbn6GISVFtDU/E9HL2DP09y8BLEeE+X4f+qnvBDAMQpQSbCh+Jq6VKSB1JFOsFL7DTU+unt+0BGZdPmdvlVvX2r6PBIDMUXTa6vi/CprprSpa3UAxOuw01Prp7b9IBk+I+SdvxevvTbWJwJKjmNrD4uqmplcP19LF5urYaan109t+kBLDeH1V/iPy0/ferwohhiopsDVWpPxHZLemlq3hQBIUKMjGScWVT+7WgJVLAkOAci8tSoNWr3cWoQ4Gq13d+BpvzN+Gz9To31eCQCXmzAEiwe/6Wd9dqNrE+Zvhdtiz+9ogUo315jq+vlTy0h5xZKtKHVtN9POIyia1DZjuabdC/oBTrDTirIqqQcqq8wq1C4LgfWICiITDVPnuz8qulfKln0YvXoz9bN53eITCrlqLn5hVi3mNx6uGYhLETcqFKJAYE1taB4afmq48KXD2PM9NPN9OlaPaVahh1sQHKRrYmovGLhu0YTKI7wFSlrS4JYcyinon7quZ6sLMH3FcwOnk49KiQHcLWj1ReIST98r8o1f8A4kzpTy0jmex+LUrIpRAClYhZuweY6jfZ2Pu8a/DuJ55q8ykhSZSVKqSwMycxYlwBlIOmxhNcIt4bElRxLmiJmUVZh/DyVXq1VKLt6RfEc/2cnqUjFqf/APIXdwQ0qUDUEtQUZ262jT4fi1LM0HLyTVIDA1GRCg9b8xf9okwq1MNU+e7Pyq6V8qWfRiSAzCrlqLjcaKfz6D1cs0Tr010NtNbxkMDzEdBR+qtGpa71bpWclYLEFw/6Fv1ilKmq76YCoUlySBVsxVNcgaOwF3oHsHWDmlMtJLNnagqypuUa7kP0i4Hln2e8SScRhpA8aJuIWeoXJIp5ZQ5/EI35+KyrdSmSjEYNTksE/wCxFy7FrCrG0eafZpjM3EcGSQCVqSCo3ORt6k/qY6HtFxoTsHNWOULVw9QqXGbDLTl9Cgh7GPbenN7+LLt19ph3+Cki5VLFCzpVIlnMoH8ykgecZ3YTHn+MxMonl/jcWpNQK5pr0bmdklnDZXjlTxFY43hE0IH8AgXYFeGvfch+gEG7J8XKeIzFB2XxSZLSC1BMK3+hV/VRmaYj7GXtUDSeY10TR/zaNT920aq5m+F22N9NbREE5jUNy0rbm0sC+v0pXxtDQOSXG9Tq/wAR1Yf6Wh+bpY6G+mtt/wBohJJa4udzRy9S1f0tVngJT1Mk1al3b6sW9oIYBPKgk1AofmFdKhyOv7QUv000Prr7fvARWaprcnVn5VaNXdqWfRiSArKnTUXVuPhU1NeoPmLMZ83TTQ+uvt+8AyTzGuiaP+bRqfu2jVJAUk5jUWG+6mpYdTq2jB583TTQ+uvt+8BLDVTvU/i+I60/0tCiGHzFOhqrQn4jqSIUUEhQoysfg8QpcwomgIUhKUJqkoUFOpYIBzEimgoBuTaxmeo0X5vTrudLfvBIClJzX02VbzfK71dn6axLKprh2+U33bNbp9YgUo38zvv1/am0POPKryO406VHpXaIyga1+I6KttU71cU0A1gEvEd5KKkqFQseFXiSSk0CnoQQwLnQwFsRCYap8+vyq2v609Wh2O4vsbNa931+msQmJVy1Fz8KrsWNFWGxodwWiDM7VT0iRlKgFKUnKCQCWL0GtHjxDAceKSiWWyA4lSgMxLIkLCS1rINblzZhG79rnaxUjiSEBuRMkuA5CSJ2YEan7wEWjyWfxNal5reJgLMoqJ/xER9DR0uVmZen9jO0WTvJZUpQXKxAAew/hErCg/V/VdY6Hh3aD/eC2UDJXw8OS9AgYhbh2Iq/RjTSPHeHcaKVKchI7ibLFCXKsOJem7DyeDzeLTEImEEOqVKlKLVKZktRVrcuR5Rq2lmUy997CYkqVxBOZwJ7pDkNmkpJIaoctUVtGt2d4gmYrElNU97mBe7y0j/of1jyTsj25RJ4gpa1ZUTpcskAE80wSgRQvykPQuMqr2je+zzjjjGsousIAFXS8vEqSb0ZKU+wjz30p4z9Fy9Nn45kyzqsoLObKKQbXbOL0t0inxHizTO6HzYdj+dcwm3SV7GOJR2oSnC4BpgGfDLWKKJBTNkhIIDvzOA9BkN6NyHbXtQuRMWuVlLrkMSFfBg1yxrtMV6gM0Zro5lcvReE9pFTuKYqSWyS1Swlir/hYkosaA8xci7eTS4v2hCJE9BX4VYcBqZQvFFKiT+ZJB8jHm/De0CUcQmKBBTNXO5lUokzl2JoSzVNH1gHaTtMgzJrE5VIlnw1yDG96CdiygI6dlx/RMuZ7F4hIx3D3IATikKUTQAd4guSaAUPtG7jcYBhRLrmWjhyhsyBPBf/AJx9Y8/jqOOTlJRLYj/7TCqtqk0/Ux67V4stzi03/f8Agw9M3Dn8xLkX9CfeKnBMT/veXzcn80Sq/LWaa+zRkcF4gZvFcLMUof2+GdRFOVUtLkP0r+0ZnBp+XFSVlTNNQoqeo5wXf6vE2cMfJX1zh8YhbhJDgkEagg7e3uIy+OcaErDzplSE5UOCfjVlzJ0pmBpUtpSOB7KdpF/zZcsqSELnYjOWJrYA1cBK5abEa1aD9ouOhPCFZzVZw6dnLSVHVvidwNGIsY8HZYtEfRrL0XifEe6XKDOJkzu/JyAD6PC4XjxNlhQIrmI5ieXMaufTptRo4fiXaj/a8NJUr/iyFA5XCQUpGinfOxbZTuI5jDfaQiRJkhR5FyFpQRnysnvUHM5d1EIYM3okOjSmYMvaJ55T5bkfUV9oIYykcXStK2WkAAMeZiFpSUkZS5ZyC3m4jRdyWUKEaeTi+oI8nF444wpLNU+fX5VbUPrT1aCRmz8aoYqVJcc0ubM8K35FISLFmHeVe5ZmLRfY7jTTa+uv06wwGSeY+Q3/ABaW9vXSCQFIOY1FhordTatTVqnVqRNjuNND666/TrEEsP4fU9dT81f6pSFEMOlTXF1fCfmPzKf9tqNCgCQoz+KcPmTCgy5xlFIWCyQoKzJADgkeE8w69HBNOwilSTLKyFKSU5w4IfUVdxu7xZiIjMSiGK4lLlTEhagkqCQl3rmmJQNfnWgW+IVilK7X4VU7uhOQVHJlIWllZ8wDV+ZOXzUkXMcd9o/YPFYw4cSJ1ZXeKUtRUl889Kg2XVAD/wByjUEeYYP7KOIqmpl93lP3ZJzBkBZJSVMbAJUpxqGuwjvp6dLVzM4TMvd8b2wkISrLMQ5ROWlRVlGZCcwHNcnMltDVrRzv2VdsxjEYqRlbupk2Yg3zS5s1ag4FXClG13FjHmfEPsZ4ghOchCmBzc7FIQA5qGys7dE2sDi9jexGJ4hNWiQyDLAUsqJSzmgAAcl6t08o7Ro6eyeYzL6akcekq7r7xIVOzCWnMHKkh1JHVOogS+0eHMwy+9TnlqAUHJqRlDNTxKCa60u0eFf+EGPWcOM4ImFWUlSvukAvnUK5QXSWFXUIF/4MY9WIXKASQCppqioIUzXLFiQpJrualjGOx0/9jMsL7Qu0acdxCdPQ/dkpSh6HIhISC2jtmbrHOQSfIUhRSsFKgWIIIIPUGBx9CsREYhk8SXNJuXoB6AMPYBohCiizMxfMhSXBSlIfqIt4fjkxEtYSspUpctVB8iJqfoFt69Iy4mJZYqagID9S7foYmIF3GcZXMTKHh7uUJQbUBZWD0LkW2i72k7QDEFkihyKJZmUEMoAbf5RhkQ0NsCyrHKINeYqKyoULkVtDYrGqmEFVwkJ8wLPuYrwouAoLPxKl5cxfKkJH5RYekChQE5U0pUFChBBHmC4hkqYuLiFkLO1LPo5f/I+0RgNmZ2mmKM1RouYVqKk05lrKleVSbRDivaGZPlSpaiQmWgJIehKRlCm3yBI9IygIUTbA6BfatfeIWeYhUtZ6FC3at/Cir6dYyMVjM6JSWbu0FD7vMWt+njb0isRCKSztQwisQOnwXaxZJSqYoJahKmICpspSrVJZCvQmOj4H9rmIUqeJuVJmSJzKQmyxh2RQvR5aP11MedYbCKmKCUi5A6By1dhWJSMKsvlBokqOnKxf6P51jE6dZ6mXacN+1OajEmeoKzZUJHMVAMcOJjA/OJKiR+I61jsex32wAJUicCsBczIcwzKBUtYJcUPMlHo+hB8XkYdSyyQSafUgD6kD1g0jhU1asqUKKs2Vmq/N/wDFXkxjNtKkrl73hvtkw5UgrKUhUqUskGoUDM7xBDnRFGrzpBqwiz2j+1zDyFgSVImsJhPMAleWSJiWVo5OStczhqV8EwnZnEzQ6JMxQy5gQklw6hTfmSpPmGi1xjsVisN/aItQsXKT3KZxChQhpanOxBEcuw089TMvWMN/9QWHSljImqIJq6A9TVi7e8KPDFyiCQQxBYjYiFG/6bT+BmX2bCaFGVj+AiauYorUO8lplqSRmSEpVm5Q4Yly5vVwQwb5tYiZ4zhtotzf3bt1Or/RokEhyWqbnfzgaZTK1sNuoZ7tq2+sS7ql1Wa9fO14ggcOFIWg0C84NAKKcHd7312jE7KcKTLw8xQSnNNmT1EhIcgrICTbM2VgCbMHEbslF7+MnQfppru94ryMB3cnICaJWKMaqJJLGjuTekXPDAthMRmDw0sdnblV1p59W1cOEdTd/pbygc2V4am52o6VVrYiwIrVrExkeAfbbwhQ4nyJpMloXcMSpRQf/cPq8ebrQQSCGIoRHvX2rcNz4zDKIdP3KSTZhOUopHmE18xHjmH4b3+MVLJYFU0v+VKlftH1dG/JH0YljxYGF5FEg5gUMOikqL+wBjY7NcBVMmTO8SQlMjEF6eNOHnKT5h5ah6GNzBcCCpsxQBypk51As1MJiVCzhmlsHY29OlrxCMPs32V/iZgQslHgUWvkU1R15knyi/wvsuVYeeFJ5h3Sku4yn+HXMU/k/wD7d49F+z7s86BNSOc4dANh4E4U5a2YZvPMRG/w7suc+NloUfvCUObAmUoOQNB3gt1jzW1uK4eK8d4EoYfBkoyzJqFqD0JQiVKKfqFt5iL3GexYk5nCSP4VUxLOTmTcm1nd9hHrmL7HJnzcAVpzCSmYFcwAYLSC+pBFKX2ZyD9t+zAXLSmUhlTBNkvSmeVMYB9HJpblGwjPb9IXDw3+QCXiZ+HFcsybKClChyqQxPWr2Hrpn4vhLha3oiXLYAVUXQiu3iePUpnZJc3HY4p5WxklKVFg+bMmrVvzEs21y2PP7MGXghPsoLkpWH0M9KfopBtuOsdY1Uw4CVgUnNS0oKDP4shP6xS/hTkKjRsrDcKev0jsOy+FzzpCfwEnyEtLi0Y3GJZyPp3WEHqZL/sY6xbjhFDD4ZRQUWUZksV6pmRREdfwHhGfHyJM1wmZiMI7GpRMl5hUWdKh5PGL2Z4N/E4lEtwkFUsEkPRU1CCw18b+kXdHEdR2e7IleL7gg5UpmDO3LmRMSQFFmVUoBF2OjwXivY1uESsRlJUhNDVu7VzE+i1a0ZXUR692b7PgYkzAVAJznRiZolilNO7LGtjFbHcII4SZSweZOFSQlvDnlJIBFWZzW1xq3j7bjH2aw8iwvY6YjGYZMxOZM1OS3K/8JLUASdfvUA6VjIxXCmw2CV3ZZaZuYsWK+9WAH3ZAp0j6L4hwLNPlKqAicMpo/hkh/Npakvp1ilwzsxLVLS6XIlFct2ypXMM6oAcD+0Pu92ZGv3mHL8O+znuVIIGZWVBUSKLKZ5KikUJZAS1Q4VG9K+z6XKkT+6QM03CKkpHxAlBADnWuV6UHUx18/DDJrQECiSz7PSjBoOUVudNdv89Y886tp71w8t4B9k8uTiypu8kqlJAJQAAqVNQFOxLKWEZn1zKDXI7bs52Sk4WWAJac4WteYgZqzVqSfRKmBuBF/By+RFT4pu2qpm9msG3axJi53fU6a7f56xLXtbrJhWwuASiYpSUhI7uXLDJAogzGGZ3IZVtOr0bGcIlTS60JVRQqBXMEgvT5U5fIkQdMvmNTYbbq1uW0e3VzE+76nTXb/PWMZVzMv7NOHqzKXhkKUpa1KKgXJUsnc0rTo1rQ8dJhpbJuRVWoF1HQOP6rWFGt9viYEiBnJqMwcBzUUG52HUxOMvF9nJUxU4qzHv0BEwZmBSAzCjigGtW2JBlYjxDQHi/uj5dz6/tE4DLlAKAD0A19LXt/d6PE+5DNWzeJVve/W8TgFK1/Mrbfp+9d6w87wq8jtt1p703iEpAqfxE31tpT0PrWsKdKGRV/CoeI2bclvU28ogKIycNx+XNxC5ACnlK8RCcqyEnOEE15CUpLVc7BTagQL1u9zdvP6WjBwOFR/ELAlEJQvKFZ6BQkJDJBALlMxdUkkZTUAtHWkVmJz8EUPtIw7yZKm8E5FdipaAPpnjiOB9lU98ZglhSR3udgSE58MpQPR+UWuL1r69jsMlUtYUHBDmp0FNegjkMV2azYlKkqQgqkHugFAMpSUBQUl3VnSJiXALAUYpjro2iY25x1JVOxXZ1IwmEm5cysuIKiwP8Aad6UjdhnWP7x3aIdkOFIM6ZmR4cLKUEkAC09FUihBTMXQ71rHX9lsD3eGlpIZlKYPYCYrLQFhRqCKXA8EDPKy7HCSUXoXmTyqoOlKXD6Rib5yB9isEhGFLCozJcsaBCBrT4U3pSusaHBkHvsQdO9I0vklGC4TBplpnJTRIU4qzfdIVrQVJvTdxF9EgCwuSTU1JABJrsAOjBmjnM8ZUJOHCcguQpTFkvzZib+lq0GjwHickqVIID5ZySegyLD+5EWZksct7geLYKIuf0qdXDxPux11Nzr6xnI5rC8Ny4qeVOO8nyZg8FkqnFPWuXX0q8BmdmCjDKlKZTKlzCoOxyYpU3VqhGUf567OIwrTgdD3KRzV5e/Nfi1FSa12MaiJYceb3Plv9LRvcjwXsrLA4nhmo4UT552/YRyHFEEyCBUkYEAdf4dcejdmODpM7ATauVrlqFXIzlqvRsp83jm5+GSMBnbmfhoetiic/8AhHtHui3Nn31ZNwdP+9sH/wCpwz/+RELsfwtuIFKBlloxhlpNSA2JkFI38KD7R0PZbs8pWPTnSzfyyYlyX5MKxYg0IL+xGsT7J4IGcFAcx4nOUovcImIP6ZqdYzNvQewypKU+EAUA9A7fqfeA4mSViYkXUkDT8V2r7+msGEkM1bN4lW9/reIpQM6v7pv+YWFW6Gm1XjwNiTJYUQTooKHmIr8Nk5JSElnSMpZmcULNT996vB+6HWxF1WN9frcaRCSgN6k32J2p6e9XgJYjwny/D/1U94IYBiJYyG9j8TXvUlve2jQUyw+umqtLa/8AfWIKuD8CPzzNvmmb19q+jxcijg0DIj883XdUx719qjyeLfdjrpqdLa/99XiyGT4j5J2/F6+9NtYnAkyxmN7D4tyr196bNWJ90OumqtLa/wDfV4glhvD6q/xH5afvvV4UQw0oZdbq+I/MflLf1WsKKJxWHFJJBImyyAEqJC0+FTZTexcNu43i0DGWvs3JMsyyFFCkoSRmNpbZADcMRmobudS+q7fENAHm/uvcbmrX9XaCNAEywFNsAb1eodt2o7xPuEszBma2m3lGQpRv5nUHXp+kPO8KvI7DTc0HrEJSAXNCc5O9RTahanS0NOkpyKoAMqhtRq1YsPSIDCIzDVP5twPhVvfyFddC67sXYO7+rM/tA5kpPKGFSRs4IJItV2dqWfRiBVocEbgiKR4cDNQrMQUJRQZQVAZwM1HapoS2zMXud0NhcH1FoGJScxDDw2/MVPRqO13q3SuonHQNw7+zT5q/xqgWDw+VZAfKlCUAuD4VLpTUBrxYl4VKQwAa/q7j2MNKlitBdY3uai1PL9YgZUrKJin8Tq0DNLSm5cfC7neDAQKdLGVVAKeXhDirUa76RMShsNfrf3gFMun824Hwq3v5CutgYm0AmSk8tBcDawUQLVa7U30qTuhsLk+pvEESl11qwSRahdVWZxrX/IuZAqPMfrFcSk5iGHhSG6AqajU99NGqZEoOCwu/qaP7QHmnYTxYH/1J3+GdFDg3ACcNLRNBlqTNwiiTlvJwsyaEklw3WoGZ6x1nZLhyVycMWAyIC7CvNiEMfRb+gi9jsEBMWoFvv8+zEYBSb1a7uxbYx6ZvxlEeFcKJThZqQP7HDhWh5ZS9OmcdfaOa7G4ZKsRNcW4njG0blmH9Up9o7fgkgfwsgFI/sJQIbTu00jM7KcPShMw5QFLxmKW9iXmTWNqsCRpbo0Y3dR0jQNJ5j5J1G6tLj/ToXXcJZmDM1tDp5REIGdVn5TfXmDs1KBneraNXiozQOSXG9TqD8R1ELuE2YWItobj1iMlAIehqS96gkCrC1ultICU+iTpTcD6kECCEQCfKSEmgFD0ob1Ys/lBDKGw002t7QFbBHkR+deorzTPfemz2BEXGgCpKQUhgKqpQeIKJo1XNSKb6MSdyNhp9Le0UMk8x8k6j8Wlx+7UsXI0BTLGY0FAD/wAxU9Go++rdKy7lOw00+W3tEE8NVO9T1+I6hhCgeHkpKXYGqq+L4jrT+t4UXgCxR/nkjIpfepyJCVKVVgFgFL01BSWvUbxeBjMPZvDsod0GUlKFVXVKGyg10Yew2jVdviz9hfC3Vf4Qbne7W9XibwJMoBVAKAEXvZ9naj3alon3KbZUszWFtvLpGQ0o3/MdSdetvKHnHlV5HUjTcVHmIjKQKlg+YnW9nrq1KaUFIadKTlVyjwqFtGtQO3l+sQFBiExXh89yPhV7+R89A792LsHd7asz+bUeITJSeWguRbQguKBiDqDT1aALEArmPkNTurS3r06B5d2NhobC4sfMQMShmNB4dtyp6M1dWqddIAsQlKv5nUnXrbyh+7Gw00GlvbSISpYrQXVpua3GurUgJzjyq8jqRpuKjzESBgc6UMqqC221rVpo1RpWJCWNhroNb++u8A0xVU+e5Hwq9/I+egicCmShy0FwLaAKIFBYGoBoPNoJ3Y2GpsLm58zARCuY+Q1O6tLeurdA5Emo84CJQzEMGypDNRgVMGZqdP8AKCd2Nhd7C9n82o8Bn8Aw6UYeUBogJdySwehLDUmmnW8NikkKJs80kFyLYRQdw5FQas9IuypSW8IuRbQKLCosNrDSjRX4gkDIWD51F6gv3E2rp5nbUV2jWeIuIQEgAUADAbAUEUOFy8qAH8U2adRdcwt19Ws+gEXu5TbKGZrC23l0gfcpBSwA5idb5VVpr5/q0QGeIJPMfJOp/FpYfv6B37lNsoZmsLbeXSIhAzGg+E635g+ztRxXfSICPEJKqep1J+I6mH7lPyixFhY3HkdREJMsM7C5OpqCWvWn00o0BKepkmrU3I+oBIghgM+UMpoLHQ63sHrq14IZY2Gmg0t7aQEVqqnzOpHwq9/XzuADOBLlh00FzpulRNg1TUvQ+bRPuhsNNBpb202gGSrmPkNT+LSw/f0DzeBJljMaCw0OpU+jV1ap10ifdDYaaDS3tptASw5dO9T1+I6ljCiGHkpbwi6tAfiPzV/qlIUXgJkxn/z+TkVMznKgJKiUTAQFLUhNCly6kqFNo0CHoY5jjfFJGHX3CsMZiTLR4WbKFqCUsflJOXqQA141Xb4h0SJoKqEFwGv5+TtVrt0ifepvmFnuLb+XWMQdpEDE9z3K0tQLLBKmQFDINQ2YZqDlNS6cx+BcdGJDiWpAyJVzEGipk1DehlE+ShGeA0pSxWo8RGt7tXpWlNqQp00ZVVHhJvo16Vbyr6xNKAPd/UxhYrtQhOIOHVKX4koK/h50ZtqbVIFy4aIN0LG42vrt5wOZNHLUXJubAFzSjDc09WjN4N2gGIUQJSkMFF1N8KkhvPmHqFDSNYoBalv8m/cwCzjcbXFzaBiYMxqPCNToVP0pq1RrpAeKY8SZRmZczFICXCXJUEgAmgLkXp1AqMzE9pggj7lRKjNSGUGIlEh9wFKzM4FAS5AgN3vBuNNRrb3iEqYK1F1anQ1vt0pDyJgUlKmbMAptnDxJKAPqfe8BCdMGVVRbc6ilq10ap0rEhMG4112v7Ri8R7TJl4gYdUmYc3dgrolH3mexLPly1NAHNeUwXg3aAYhRSJSkMFF1N8Kkgjz5x6hQ0gNKZMHLUXGp1Cmtvo9D5tBM43G1xcXhFALUtUfX/MxS41xQYaSqaUFYSRRN6qA/eAsiYMxqGypNyzEqY/LXpX6QTONxtfXbzjnD2uTT7iZmKloZ0/8ADqLEipJ9lVOWOhkTMyUqZswCm1Dh4CMqaGuLk3Niosa6dbbUaB41GYBiOUqpVye6WGGXmfmBYVa0WEywLDf6l/1MYuM7RpTiP4dUtRzEAqSoMMyTezFtHtV4o2TNTfMGvcW38usRWsOmo8Ta3yEtTVq1/VozOB9oBibS1I5ArmbVa0t5jLXzbSNYoFDsXHmxH6ExA3ep3FnuLb+XWIpWMxqPhFzfmps7VYV30ivxTiAkICynMMwSW0B1sSQNgCS4aMvGdqkywlXcrKlpnkgKTTuAunmpi1r6tAb3ejcWJuLC58hEZKw1xci5uSWvX+qUaJgQkoAtADnzBlNRY6nS/hrTVoIZg3HuNbe8ZM7jae9Mkyz4loJzJFEypczMAWcHvEpZ3ffSXAuPDFBxLUjkSvmIL5pk1DU2MonyUIDRXMDpqLnU6JU9qU1enq0T7wbjTUa299IRQKdLexH7mKvFMcJMozCnMzUBAJr8O52GsAdMwZjUWGp0Kn6U1ao10iXeDcaajW3vpvHPT+1yEMe5UokT/CpJH3AUaHXMxYsPVo6ICAbDzRluLq1/Efmr/VKNCiSEsGHX6l4UUPDZoeFEDZoQMPCgFDZoUKATw8KFAMTCzQ8KAUKFCgGeE8PCgFDPDwoBsxh4UKAUNmh4UAzw8KFAM8LNChQDwoUKAZ4QMPCgFDPDwoBsx3h4UKAUKFCgP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436" name="AutoShape 4" descr="http://www.meteoweb.eu/wp-content/uploads/2011/06/terremoto.gif"/>
          <p:cNvSpPr>
            <a:spLocks noChangeAspect="1" noChangeArrowheads="1"/>
          </p:cNvSpPr>
          <p:nvPr/>
        </p:nvSpPr>
        <p:spPr bwMode="auto">
          <a:xfrm>
            <a:off x="63500" y="-136525"/>
            <a:ext cx="5448300" cy="4086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440" name="Picture 8" descr="http://www.meteoweb.eu/wp-content/uploads/2011/06/terrem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0150"/>
            <a:ext cx="3203848" cy="240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Terremoti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dirty="0" smtClean="0"/>
              <a:t>caotici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0792" y="332656"/>
            <a:ext cx="5463208" cy="61206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dirty="0" smtClean="0"/>
              <a:t>Un obiettivo realistico è quello delle previsioni a medio termine spazio-temporale, basate sulle </a:t>
            </a:r>
            <a:r>
              <a:rPr lang="it-IT" sz="2800" dirty="0" smtClean="0">
                <a:solidFill>
                  <a:srgbClr val="FF0000"/>
                </a:solidFill>
              </a:rPr>
              <a:t>variazioni osservabili nella sismicità di fondo</a:t>
            </a:r>
            <a:r>
              <a:rPr lang="it-IT" sz="2800" dirty="0" smtClean="0"/>
              <a:t>, in cui l'allarme è dato </a:t>
            </a:r>
            <a:r>
              <a:rPr lang="it-IT" sz="2800" dirty="0" smtClean="0">
                <a:solidFill>
                  <a:srgbClr val="FF0000"/>
                </a:solidFill>
              </a:rPr>
              <a:t>su un arco di tempo dell'ordine di qualche anno </a:t>
            </a:r>
            <a:r>
              <a:rPr lang="it-IT" sz="2800" dirty="0" smtClean="0"/>
              <a:t>e con </a:t>
            </a:r>
            <a:r>
              <a:rPr lang="it-IT" sz="2800" dirty="0" smtClean="0">
                <a:solidFill>
                  <a:srgbClr val="FF0000"/>
                </a:solidFill>
              </a:rPr>
              <a:t>un'incertezza spaziale di centinaia di chilometri</a:t>
            </a:r>
            <a:r>
              <a:rPr lang="it-IT" sz="2800" dirty="0" smtClean="0"/>
              <a:t>. Tale tipo di previsione consente la realizzazione di opere di prevenzione rilevanti.</a:t>
            </a:r>
          </a:p>
          <a:p>
            <a:endParaRPr lang="it-IT" sz="2800" dirty="0"/>
          </a:p>
        </p:txBody>
      </p:sp>
      <p:sp>
        <p:nvSpPr>
          <p:cNvPr id="17410" name="AutoShape 2" descr="http://it.emcelettronica.com/files/node_images/Rilevamento%20terremoti.jpg"/>
          <p:cNvSpPr>
            <a:spLocks noChangeAspect="1" noChangeArrowheads="1"/>
          </p:cNvSpPr>
          <p:nvPr/>
        </p:nvSpPr>
        <p:spPr bwMode="auto">
          <a:xfrm>
            <a:off x="63500" y="-136525"/>
            <a:ext cx="37338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2" name="AutoShape 4" descr="http://it.emcelettronica.com/files/node_images/Rilevamento%20terremoti.jpg"/>
          <p:cNvSpPr>
            <a:spLocks noChangeAspect="1" noChangeArrowheads="1"/>
          </p:cNvSpPr>
          <p:nvPr/>
        </p:nvSpPr>
        <p:spPr bwMode="auto">
          <a:xfrm>
            <a:off x="155575" y="-1371600"/>
            <a:ext cx="37338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14" name="Picture 6" descr="http://it.emcelettronica.com/files/node_images/Rilevamento%20terremo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7338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3384376" cy="14620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Modelli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 smtClean="0"/>
              <a:t>precursori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9872" y="404664"/>
            <a:ext cx="5724128" cy="57606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La previsione dei terremoti scientificamente corretta consiste </a:t>
            </a:r>
            <a:r>
              <a:rPr lang="it-IT" dirty="0" smtClean="0">
                <a:solidFill>
                  <a:srgbClr val="FF0000"/>
                </a:solidFill>
              </a:rPr>
              <a:t>nell'indicazione della magnitudo, della localizzazione e del tempo origine di un futuro evento sismico,</a:t>
            </a:r>
            <a:r>
              <a:rPr lang="it-IT" dirty="0" smtClean="0"/>
              <a:t> con una precisione tale da consentire una </a:t>
            </a:r>
            <a:r>
              <a:rPr lang="it-IT" dirty="0" smtClean="0">
                <a:solidFill>
                  <a:srgbClr val="FF0000"/>
                </a:solidFill>
              </a:rPr>
              <a:t>valutazione univoca del successo o fallimento </a:t>
            </a:r>
            <a:r>
              <a:rPr lang="it-IT" dirty="0" smtClean="0"/>
              <a:t>della previsione stessa. </a:t>
            </a:r>
            <a:endParaRPr lang="it-IT" dirty="0"/>
          </a:p>
        </p:txBody>
      </p:sp>
      <p:sp>
        <p:nvSpPr>
          <p:cNvPr id="16386" name="AutoShape 2" descr="http://www.glollo.com/site/images/stories/Epicentro-terremoto-mirandola.jpg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88" name="Picture 4" descr="http://www.glollo.com/site/images/stories/Epicentro-terremoto-mirand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0414"/>
            <a:ext cx="3779912" cy="2519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3349054" cy="1462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Precursori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7904" y="260648"/>
            <a:ext cx="5184576" cy="56166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I </a:t>
            </a:r>
            <a:r>
              <a:rPr lang="it-IT" dirty="0" smtClean="0">
                <a:solidFill>
                  <a:srgbClr val="FF0000"/>
                </a:solidFill>
              </a:rPr>
              <a:t>precursori</a:t>
            </a:r>
            <a:r>
              <a:rPr lang="it-IT" dirty="0" smtClean="0"/>
              <a:t>, osservabili sulla superficie terrestre o in prossimità di essa, devono quindi essere relativi ai </a:t>
            </a:r>
            <a:r>
              <a:rPr lang="it-IT" dirty="0" smtClean="0">
                <a:solidFill>
                  <a:srgbClr val="FF0000"/>
                </a:solidFill>
              </a:rPr>
              <a:t>fenomeni quantificabili </a:t>
            </a:r>
            <a:r>
              <a:rPr lang="it-IT" dirty="0" smtClean="0"/>
              <a:t>e </a:t>
            </a:r>
            <a:r>
              <a:rPr lang="it-IT" dirty="0" smtClean="0">
                <a:solidFill>
                  <a:srgbClr val="FF0000"/>
                </a:solidFill>
              </a:rPr>
              <a:t>statisticamente significativi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  <p:pic>
        <p:nvPicPr>
          <p:cNvPr id="15362" name="Picture 2" descr="http://meteoterremoti.altervista.org/blog/wp-content/uploads/2012/06/precursori-sismici-terremoto-em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990975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3768" y="260648"/>
            <a:ext cx="6660232" cy="63367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dirty="0" smtClean="0"/>
              <a:t>Secondo quanto stabilito dalla sottocommissione sulla previsione dei terremoti istituita dalla </a:t>
            </a:r>
            <a:r>
              <a:rPr lang="it-IT" sz="2800" dirty="0" smtClean="0">
                <a:solidFill>
                  <a:srgbClr val="FF0000"/>
                </a:solidFill>
              </a:rPr>
              <a:t>IASPEI</a:t>
            </a:r>
            <a:r>
              <a:rPr lang="it-IT" sz="2800" dirty="0" smtClean="0"/>
              <a:t> (International </a:t>
            </a:r>
            <a:r>
              <a:rPr lang="it-IT" sz="2800" dirty="0" err="1" smtClean="0"/>
              <a:t>Association</a:t>
            </a:r>
            <a:r>
              <a:rPr lang="it-IT" sz="2800" dirty="0" smtClean="0"/>
              <a:t> </a:t>
            </a:r>
            <a:r>
              <a:rPr lang="it-IT" sz="2800" dirty="0" err="1" smtClean="0"/>
              <a:t>Seismology</a:t>
            </a:r>
            <a:r>
              <a:rPr lang="it-IT" sz="2800" dirty="0" smtClean="0"/>
              <a:t> and </a:t>
            </a:r>
            <a:r>
              <a:rPr lang="it-IT" sz="2800" dirty="0" err="1" smtClean="0"/>
              <a:t>Physics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Earth</a:t>
            </a:r>
            <a:r>
              <a:rPr lang="it-IT" sz="2800" dirty="0" smtClean="0"/>
              <a:t>'s </a:t>
            </a:r>
            <a:r>
              <a:rPr lang="it-IT" sz="2800" dirty="0" err="1" smtClean="0"/>
              <a:t>Interior</a:t>
            </a:r>
            <a:r>
              <a:rPr lang="it-IT" sz="2800" dirty="0" smtClean="0"/>
              <a:t>) i criteri per stabilire la significatività di un fenomeno precursore sono: </a:t>
            </a:r>
            <a:endParaRPr lang="it-IT" sz="2800" dirty="0" smtClean="0"/>
          </a:p>
          <a:p>
            <a:pPr lvl="1"/>
            <a:endParaRPr lang="it-IT" sz="2400" dirty="0" smtClean="0"/>
          </a:p>
          <a:p>
            <a:pPr lvl="1"/>
            <a:r>
              <a:rPr lang="it-IT" sz="2400" dirty="0" smtClean="0"/>
              <a:t>(</a:t>
            </a:r>
            <a:r>
              <a:rPr lang="it-IT" sz="2400" i="1" dirty="0" smtClean="0"/>
              <a:t>a</a:t>
            </a:r>
            <a:r>
              <a:rPr lang="it-IT" sz="2400" dirty="0" smtClean="0"/>
              <a:t>) l'anomalia deve essere </a:t>
            </a:r>
            <a:r>
              <a:rPr lang="it-IT" sz="2400" dirty="0" smtClean="0">
                <a:solidFill>
                  <a:srgbClr val="FF0000"/>
                </a:solidFill>
              </a:rPr>
              <a:t>riconducibile ai meccanismi che determinano i terremoti</a:t>
            </a:r>
            <a:r>
              <a:rPr lang="it-IT" sz="2400" dirty="0" smtClean="0"/>
              <a:t>; </a:t>
            </a:r>
            <a:endParaRPr lang="it-IT" sz="2400" dirty="0" smtClean="0"/>
          </a:p>
          <a:p>
            <a:pPr lvl="1"/>
            <a:endParaRPr lang="it-IT" sz="2400" dirty="0" smtClean="0"/>
          </a:p>
          <a:p>
            <a:pPr lvl="1"/>
            <a:r>
              <a:rPr lang="it-IT" sz="2400" dirty="0" smtClean="0"/>
              <a:t>(</a:t>
            </a:r>
            <a:r>
              <a:rPr lang="it-IT" sz="2400" i="1" dirty="0" smtClean="0"/>
              <a:t>b</a:t>
            </a:r>
            <a:r>
              <a:rPr lang="it-IT" sz="2400" dirty="0" smtClean="0"/>
              <a:t>) l'anomalia deve essere </a:t>
            </a:r>
            <a:r>
              <a:rPr lang="it-IT" sz="2400" dirty="0" smtClean="0">
                <a:solidFill>
                  <a:srgbClr val="FF0000"/>
                </a:solidFill>
              </a:rPr>
              <a:t>simultaneamente rilevata in più di un sito o da più di uno strumento</a:t>
            </a:r>
            <a:r>
              <a:rPr lang="it-IT" sz="2400" dirty="0" smtClean="0"/>
              <a:t>; </a:t>
            </a:r>
            <a:endParaRPr lang="it-IT" sz="2400" dirty="0"/>
          </a:p>
        </p:txBody>
      </p:sp>
      <p:sp>
        <p:nvSpPr>
          <p:cNvPr id="14338" name="AutoShape 2" descr="https://encrypted-tbn3.gstatic.com/images?q=tbn:ANd9GcRbRcflhb3-51wbwRcls8xZ_A5UzCeJbrRV5JZOIuwQxATF2wk4ug"/>
          <p:cNvSpPr>
            <a:spLocks noChangeAspect="1" noChangeArrowheads="1"/>
          </p:cNvSpPr>
          <p:nvPr/>
        </p:nvSpPr>
        <p:spPr bwMode="auto">
          <a:xfrm>
            <a:off x="63500" y="-136525"/>
            <a:ext cx="2943225" cy="1552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0" name="Picture 4" descr="http://www.iugg.org/images/logos/iaspei-1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679885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4644008" cy="6525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dirty="0" smtClean="0"/>
              <a:t>(</a:t>
            </a:r>
            <a:r>
              <a:rPr lang="it-IT" sz="2800" i="1" dirty="0" smtClean="0"/>
              <a:t>c</a:t>
            </a:r>
            <a:r>
              <a:rPr lang="it-IT" sz="2800" dirty="0" smtClean="0"/>
              <a:t>) l'anomalia e la sua relazione con il susseguente verificarsi del terremoto, ossia le </a:t>
            </a:r>
            <a:r>
              <a:rPr lang="it-IT" sz="2800" dirty="0" smtClean="0">
                <a:solidFill>
                  <a:srgbClr val="FF0000"/>
                </a:solidFill>
              </a:rPr>
              <a:t>regole</a:t>
            </a:r>
            <a:r>
              <a:rPr lang="it-IT" sz="2800" dirty="0" smtClean="0"/>
              <a:t> secondo cui si effettua la previsione, devono essere </a:t>
            </a:r>
            <a:r>
              <a:rPr lang="it-IT" sz="2800" dirty="0" smtClean="0">
                <a:solidFill>
                  <a:srgbClr val="FF0000"/>
                </a:solidFill>
              </a:rPr>
              <a:t>definite con precisione</a:t>
            </a:r>
            <a:r>
              <a:rPr lang="it-IT" sz="2800" dirty="0" smtClean="0"/>
              <a:t>; 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(</a:t>
            </a:r>
            <a:r>
              <a:rPr lang="it-IT" sz="2800" i="1" dirty="0" smtClean="0"/>
              <a:t>d</a:t>
            </a:r>
            <a:r>
              <a:rPr lang="it-IT" sz="2800" dirty="0" smtClean="0"/>
              <a:t>) </a:t>
            </a:r>
            <a:r>
              <a:rPr lang="it-IT" sz="2800" dirty="0" smtClean="0">
                <a:solidFill>
                  <a:srgbClr val="FF0000"/>
                </a:solidFill>
              </a:rPr>
              <a:t>sia l'anomalia sia le regole </a:t>
            </a:r>
            <a:r>
              <a:rPr lang="it-IT" sz="2800" dirty="0" smtClean="0">
                <a:solidFill>
                  <a:srgbClr val="FF0000"/>
                </a:solidFill>
              </a:rPr>
              <a:t>devono </a:t>
            </a:r>
            <a:r>
              <a:rPr lang="it-IT" sz="2800" dirty="0" smtClean="0">
                <a:solidFill>
                  <a:srgbClr val="FF0000"/>
                </a:solidFill>
              </a:rPr>
              <a:t>essere ricavate da un insieme di dati indipendenti </a:t>
            </a:r>
            <a:r>
              <a:rPr lang="it-IT" sz="2800" dirty="0" smtClean="0"/>
              <a:t>da tutti quelli su cui si effettua la previsione.</a:t>
            </a:r>
            <a:endParaRPr lang="it-IT" sz="2800" dirty="0"/>
          </a:p>
        </p:txBody>
      </p:sp>
      <p:pic>
        <p:nvPicPr>
          <p:cNvPr id="13314" name="Picture 2" descr="http://recuerdosdepandora.com/wp-content/uploads/2011/05/mapa-terremotos-25-4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037" y="2132856"/>
            <a:ext cx="494996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1880" y="260648"/>
            <a:ext cx="5463208" cy="63367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dirty="0" smtClean="0"/>
              <a:t>Fra i molteplici segnali che sono stati proposti come precursori utili per la previsione dei terremoti vanno ricordati: </a:t>
            </a:r>
            <a:endParaRPr lang="it-IT" sz="2800" dirty="0" smtClean="0"/>
          </a:p>
          <a:p>
            <a:pPr lvl="1"/>
            <a:r>
              <a:rPr lang="it-IT" sz="2400" dirty="0" smtClean="0"/>
              <a:t>(</a:t>
            </a:r>
            <a:r>
              <a:rPr lang="it-IT" sz="2400" i="1" dirty="0" smtClean="0"/>
              <a:t>a</a:t>
            </a:r>
            <a:r>
              <a:rPr lang="it-IT" sz="2400" dirty="0" smtClean="0"/>
              <a:t>) le variazioni anomale della sismicità; </a:t>
            </a:r>
            <a:endParaRPr lang="it-IT" sz="2400" dirty="0" smtClean="0"/>
          </a:p>
          <a:p>
            <a:pPr lvl="1"/>
            <a:r>
              <a:rPr lang="it-IT" sz="2400" dirty="0" smtClean="0"/>
              <a:t>(</a:t>
            </a:r>
            <a:r>
              <a:rPr lang="it-IT" sz="2400" i="1" dirty="0" smtClean="0"/>
              <a:t>b</a:t>
            </a:r>
            <a:r>
              <a:rPr lang="it-IT" sz="2400" dirty="0" smtClean="0"/>
              <a:t>) le variazioni della velocità e delle caratteristiche spettrali delle onde sismiche e dei meccanismi di sorgente; </a:t>
            </a:r>
            <a:endParaRPr lang="it-IT" sz="2400" dirty="0" smtClean="0"/>
          </a:p>
          <a:p>
            <a:pPr lvl="1"/>
            <a:r>
              <a:rPr lang="it-IT" sz="2400" dirty="0" smtClean="0"/>
              <a:t>(</a:t>
            </a:r>
            <a:r>
              <a:rPr lang="it-IT" sz="2400" i="1" dirty="0" smtClean="0"/>
              <a:t>c</a:t>
            </a:r>
            <a:r>
              <a:rPr lang="it-IT" sz="2400" dirty="0" smtClean="0"/>
              <a:t>) le deformazioni crostali su scala regionale; </a:t>
            </a:r>
            <a:endParaRPr lang="it-IT" sz="2400" dirty="0" smtClean="0"/>
          </a:p>
          <a:p>
            <a:pPr lvl="1"/>
            <a:r>
              <a:rPr lang="it-IT" sz="2400" dirty="0" smtClean="0"/>
              <a:t>(</a:t>
            </a:r>
            <a:r>
              <a:rPr lang="it-IT" sz="2400" i="1" dirty="0" smtClean="0"/>
              <a:t>d</a:t>
            </a:r>
            <a:r>
              <a:rPr lang="it-IT" sz="2400" dirty="0" smtClean="0"/>
              <a:t>) le variazioni anomale negli sforzi crostali; </a:t>
            </a:r>
            <a:endParaRPr lang="it-IT" sz="2400" dirty="0"/>
          </a:p>
        </p:txBody>
      </p:sp>
      <p:pic>
        <p:nvPicPr>
          <p:cNvPr id="12290" name="Picture 2" descr="http://www.claudiarocchini.it/blog/wp-content/uploads/2012/06/7303746356_a673444ab4_h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8634" y="2852936"/>
            <a:ext cx="5277515" cy="3510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32656"/>
            <a:ext cx="6444208" cy="6525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(</a:t>
            </a:r>
            <a:r>
              <a:rPr lang="it-IT" i="1" dirty="0" smtClean="0"/>
              <a:t>e</a:t>
            </a:r>
            <a:r>
              <a:rPr lang="it-IT" dirty="0" smtClean="0"/>
              <a:t>) le variazioni del </a:t>
            </a:r>
            <a:r>
              <a:rPr lang="it-IT" dirty="0" smtClean="0">
                <a:solidFill>
                  <a:srgbClr val="FF0000"/>
                </a:solidFill>
              </a:rPr>
              <a:t>campo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gravitazionale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geomagnetico</a:t>
            </a:r>
            <a:r>
              <a:rPr lang="it-IT" dirty="0" smtClean="0"/>
              <a:t>, delle correnti telluriche e della resistività (precursori </a:t>
            </a:r>
            <a:r>
              <a:rPr lang="it-IT" dirty="0" err="1" smtClean="0"/>
              <a:t>geoelettrici</a:t>
            </a:r>
            <a:r>
              <a:rPr lang="it-IT" dirty="0" smtClean="0"/>
              <a:t>); 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i="1" dirty="0" smtClean="0"/>
              <a:t>f</a:t>
            </a:r>
            <a:r>
              <a:rPr lang="it-IT" dirty="0" smtClean="0"/>
              <a:t>) le modificazioni anomale del </a:t>
            </a:r>
            <a:r>
              <a:rPr lang="it-IT" dirty="0" smtClean="0">
                <a:solidFill>
                  <a:srgbClr val="FF0000"/>
                </a:solidFill>
              </a:rPr>
              <a:t>flusso delle acque sotterranee </a:t>
            </a:r>
            <a:r>
              <a:rPr lang="it-IT" dirty="0" smtClean="0"/>
              <a:t>e del contenuto di diversi componenti chimici dell'acqua (</a:t>
            </a:r>
            <a:r>
              <a:rPr lang="it-IT" dirty="0" err="1" smtClean="0"/>
              <a:t>Rn</a:t>
            </a:r>
            <a:r>
              <a:rPr lang="it-IT" dirty="0" smtClean="0"/>
              <a:t>, F, CO</a:t>
            </a:r>
            <a:r>
              <a:rPr lang="it-IT" baseline="-25000" dirty="0" smtClean="0"/>
              <a:t>2</a:t>
            </a:r>
            <a:r>
              <a:rPr lang="it-IT" dirty="0" smtClean="0"/>
              <a:t>, ossidi di azoto); 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i="1" dirty="0" smtClean="0"/>
              <a:t>g</a:t>
            </a:r>
            <a:r>
              <a:rPr lang="it-IT" dirty="0" smtClean="0"/>
              <a:t>) le anomalie nella </a:t>
            </a:r>
            <a:r>
              <a:rPr lang="it-IT" dirty="0" smtClean="0">
                <a:solidFill>
                  <a:srgbClr val="FF0000"/>
                </a:solidFill>
              </a:rPr>
              <a:t>pressione</a:t>
            </a:r>
            <a:r>
              <a:rPr lang="it-IT" dirty="0" smtClean="0"/>
              <a:t> atmosferica, nella </a:t>
            </a:r>
            <a:r>
              <a:rPr lang="it-IT" dirty="0" smtClean="0">
                <a:solidFill>
                  <a:srgbClr val="FF0000"/>
                </a:solidFill>
              </a:rPr>
              <a:t>temperatura</a:t>
            </a:r>
            <a:r>
              <a:rPr lang="it-IT" dirty="0" smtClean="0"/>
              <a:t> e nel </a:t>
            </a:r>
            <a:r>
              <a:rPr lang="it-IT" dirty="0" smtClean="0">
                <a:solidFill>
                  <a:srgbClr val="FF0000"/>
                </a:solidFill>
              </a:rPr>
              <a:t>flusso di calore </a:t>
            </a:r>
            <a:r>
              <a:rPr lang="it-IT" dirty="0" smtClean="0"/>
              <a:t>terrestre.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1266" name="AutoShape 2" descr="http://www.ultimissime.net/images/stories/Cronaca/090415/ciociaria_090415095117.jpg"/>
          <p:cNvSpPr>
            <a:spLocks noChangeAspect="1" noChangeArrowheads="1"/>
          </p:cNvSpPr>
          <p:nvPr/>
        </p:nvSpPr>
        <p:spPr bwMode="auto">
          <a:xfrm>
            <a:off x="155575" y="-547688"/>
            <a:ext cx="15240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68" name="Picture 4" descr="http://www.ultimissime.net/images/stories/Cronaca/090415/ciociaria_090415095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82960"/>
            <a:ext cx="2843808" cy="2132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478802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600" dirty="0" smtClean="0"/>
              <a:t>Nello studio dei precursori sismici è necessario tenere presente che la preparazione di un forte terremoto coinvolge in genere un </a:t>
            </a:r>
            <a:r>
              <a:rPr lang="it-IT" sz="2600" dirty="0" smtClean="0">
                <a:solidFill>
                  <a:srgbClr val="FF0000"/>
                </a:solidFill>
              </a:rPr>
              <a:t>complesso sistema di faglie</a:t>
            </a:r>
            <a:r>
              <a:rPr lang="it-IT" sz="2600" dirty="0" smtClean="0"/>
              <a:t>, piuttosto che una singola faglia. </a:t>
            </a:r>
            <a:endParaRPr lang="it-IT" sz="2600" dirty="0" smtClean="0"/>
          </a:p>
          <a:p>
            <a:endParaRPr lang="it-IT" sz="2600" dirty="0" smtClean="0"/>
          </a:p>
          <a:p>
            <a:r>
              <a:rPr lang="it-IT" sz="2600" dirty="0" smtClean="0"/>
              <a:t>Pertanto</a:t>
            </a:r>
            <a:r>
              <a:rPr lang="it-IT" sz="2600" dirty="0" smtClean="0"/>
              <a:t>, i precursori vanno ricercati entro </a:t>
            </a:r>
            <a:r>
              <a:rPr lang="it-IT" sz="2600" dirty="0" smtClean="0">
                <a:solidFill>
                  <a:srgbClr val="FF0000"/>
                </a:solidFill>
              </a:rPr>
              <a:t>un'area con dimensioni lineari di diverse centinaia di chilometri</a:t>
            </a:r>
            <a:r>
              <a:rPr lang="it-IT" sz="2600" dirty="0" smtClean="0"/>
              <a:t>, per poter rilevare eventuali correlazioni a grande distanza. </a:t>
            </a:r>
          </a:p>
          <a:p>
            <a:endParaRPr lang="it-IT" dirty="0"/>
          </a:p>
        </p:txBody>
      </p:sp>
      <p:pic>
        <p:nvPicPr>
          <p:cNvPr id="10242" name="Picture 2" descr="http://www.dipgeopa.com/didattica/img/tettonica/_tn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1124744"/>
            <a:ext cx="4505325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0"/>
            <a:ext cx="8943975" cy="22987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20 maggio 2012</a:t>
            </a:r>
            <a:br>
              <a:rPr lang="it-IT" dirty="0" smtClean="0"/>
            </a:br>
            <a:r>
              <a:rPr lang="it-IT" dirty="0" smtClean="0"/>
              <a:t>Scossa in Emilia Romagna, magnitudo 5,9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"/>
          </p:nvPr>
        </p:nvSpPr>
        <p:spPr>
          <a:xfrm>
            <a:off x="251520" y="2743200"/>
            <a:ext cx="3810000" cy="21979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terremoto</a:t>
            </a:r>
            <a:r>
              <a:rPr lang="it-IT" dirty="0" smtClean="0"/>
              <a:t> era stato “</a:t>
            </a:r>
            <a:r>
              <a:rPr lang="it-IT" i="1" dirty="0" smtClean="0">
                <a:solidFill>
                  <a:srgbClr val="FF0000"/>
                </a:solidFill>
              </a:rPr>
              <a:t>previsto</a:t>
            </a:r>
            <a:r>
              <a:rPr lang="it-IT" dirty="0" smtClean="0"/>
              <a:t>” </a:t>
            </a:r>
            <a:endParaRPr lang="it-IT" dirty="0"/>
          </a:p>
        </p:txBody>
      </p:sp>
      <p:pic>
        <p:nvPicPr>
          <p:cNvPr id="61442" name="Picture 2" descr="https://encrypted-tbn2.gstatic.com/images?q=tbn:ANd9GcQqN-RxF-QmelwnwEvkIBZHuCMwr57fK74UEIT73Z63h9jKJbpv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868" y="1916831"/>
            <a:ext cx="5838692" cy="383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565212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400" dirty="0" smtClean="0"/>
              <a:t>Infatti, i precursori di carattere non locale, come la migrazione della sismicità, possono riflettere processi in atto su vasta scala (per es., il moto delle placche </a:t>
            </a:r>
            <a:r>
              <a:rPr lang="it-IT" sz="2400" dirty="0" err="1" smtClean="0"/>
              <a:t>litosferiche</a:t>
            </a:r>
            <a:r>
              <a:rPr lang="it-IT" sz="2400" dirty="0" smtClean="0"/>
              <a:t>) che non sono spiegabili mediante una semplice redistribuzione </a:t>
            </a:r>
            <a:r>
              <a:rPr lang="it-IT" sz="2400" dirty="0" err="1" smtClean="0"/>
              <a:t>postsismica</a:t>
            </a:r>
            <a:r>
              <a:rPr lang="it-IT" sz="2400" dirty="0" smtClean="0"/>
              <a:t> degli sforzi in un mezzo elastico. </a:t>
            </a:r>
            <a:endParaRPr lang="it-IT" sz="2400" dirty="0" smtClean="0"/>
          </a:p>
          <a:p>
            <a:r>
              <a:rPr lang="it-IT" sz="2400" dirty="0" smtClean="0"/>
              <a:t>Durante </a:t>
            </a:r>
            <a:r>
              <a:rPr lang="it-IT" sz="2400" dirty="0" smtClean="0"/>
              <a:t>il periodo di incubazione non si sa dove e quando avverrà il sisma, poiché i precursori si manifestano sparsi su tutta l'area di preparazione. Successivamente, all'approssimarsi del terremoto, i precursori tendono a concentrarsi spazialmente attorno all'eventuale epicentro.</a:t>
            </a:r>
            <a:endParaRPr lang="it-IT" sz="2400" dirty="0"/>
          </a:p>
        </p:txBody>
      </p:sp>
      <p:pic>
        <p:nvPicPr>
          <p:cNvPr id="9218" name="Picture 2" descr="http://www.clubdeexploradores.org/seguridad/epice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764704"/>
            <a:ext cx="353121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0" y="260648"/>
            <a:ext cx="5103168" cy="6597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3100" dirty="0" smtClean="0"/>
              <a:t>Quest'osservazione indica la possibilità di effettuare, in seconda approssimazione, </a:t>
            </a:r>
            <a:r>
              <a:rPr lang="it-IT" sz="3100" dirty="0" smtClean="0">
                <a:solidFill>
                  <a:srgbClr val="FF0000"/>
                </a:solidFill>
              </a:rPr>
              <a:t>previsioni spazialmente più accurate</a:t>
            </a:r>
            <a:r>
              <a:rPr lang="it-IT" sz="3100" dirty="0" smtClean="0"/>
              <a:t>, basate sulle anomalie sismiche identificabili in un'area più ristretta e in un intervallo di magnitudo inferiore, compatibilmente con la completezza dei dati disponibili</a:t>
            </a:r>
            <a:endParaRPr lang="it-IT" sz="3100" dirty="0"/>
          </a:p>
        </p:txBody>
      </p:sp>
      <p:sp>
        <p:nvSpPr>
          <p:cNvPr id="8194" name="AutoShape 2" descr="http://www.gazzetta.it/Hermes%20Foto/2012/01/25/0LYCJZ4A--473x264.jpg"/>
          <p:cNvSpPr>
            <a:spLocks noChangeAspect="1" noChangeArrowheads="1"/>
          </p:cNvSpPr>
          <p:nvPr/>
        </p:nvSpPr>
        <p:spPr bwMode="auto">
          <a:xfrm>
            <a:off x="63500" y="-136525"/>
            <a:ext cx="4505325" cy="2514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6" name="Picture 4" descr="http://www.gazzetta.it/Hermes%20Foto/2012/01/25/0LYCJZ4A--473x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118282" cy="229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32656"/>
            <a:ext cx="4644008" cy="60486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400" dirty="0" smtClean="0"/>
              <a:t>Solo pochi algoritmi utilizzano l'analisi dei piccoli terremoti (attività di fondo) per i quali esiste una statistica molto attendibile, con finalità di previsione degli eventi forti, che sono invece rari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 </a:t>
            </a:r>
            <a:r>
              <a:rPr lang="it-IT" sz="2400" dirty="0" smtClean="0"/>
              <a:t>Quelli formalmente definiti e basati sull'analisi simultanea di alcuni dei precursori sismici individuati nel flusso sismico, quali gli </a:t>
            </a:r>
            <a:r>
              <a:rPr lang="it-IT" sz="2400" dirty="0" smtClean="0">
                <a:solidFill>
                  <a:srgbClr val="FF0000"/>
                </a:solidFill>
              </a:rPr>
              <a:t>algoritmi CN e M8</a:t>
            </a:r>
            <a:r>
              <a:rPr lang="it-IT" sz="2400" dirty="0" smtClean="0"/>
              <a:t>, consentono un monitoraggio sistematico della sismicità e una </a:t>
            </a:r>
            <a:r>
              <a:rPr lang="it-IT" sz="2400" dirty="0" smtClean="0">
                <a:solidFill>
                  <a:srgbClr val="FF0000"/>
                </a:solidFill>
              </a:rPr>
              <a:t>verifica su vasta scala della loro capacità predittiva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megamodo.com/wp-content/uploads/2012/03/550_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248" y="1700808"/>
            <a:ext cx="4561752" cy="2911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0648"/>
            <a:ext cx="5112568" cy="6597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dirty="0" smtClean="0"/>
              <a:t>Gli algoritmi sono stati sviluppati, secondo uno schema di tipo </a:t>
            </a:r>
            <a:r>
              <a:rPr lang="it-IT" sz="2800" i="1" dirty="0" err="1" smtClean="0">
                <a:solidFill>
                  <a:srgbClr val="FF0000"/>
                </a:solidFill>
              </a:rPr>
              <a:t>pattern-recognition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(riconoscimento dei tratti) per consentire l'analisi simultanea di diverse proprietà del flusso sismico (</a:t>
            </a:r>
            <a:r>
              <a:rPr lang="it-IT" sz="2800" i="1" dirty="0" smtClean="0">
                <a:solidFill>
                  <a:srgbClr val="FF0000"/>
                </a:solidFill>
              </a:rPr>
              <a:t>multiple </a:t>
            </a:r>
            <a:r>
              <a:rPr lang="it-IT" sz="2800" i="1" dirty="0" err="1" smtClean="0">
                <a:solidFill>
                  <a:srgbClr val="FF0000"/>
                </a:solidFill>
              </a:rPr>
              <a:t>seismicity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patterns</a:t>
            </a:r>
            <a:r>
              <a:rPr lang="it-IT" sz="2800" dirty="0" smtClean="0"/>
              <a:t>) che sono quantificate mediante </a:t>
            </a:r>
            <a:r>
              <a:rPr lang="it-IT" sz="2800" dirty="0" smtClean="0">
                <a:solidFill>
                  <a:srgbClr val="FF0000"/>
                </a:solidFill>
              </a:rPr>
              <a:t>un insieme di funzioni del tempo </a:t>
            </a:r>
            <a:r>
              <a:rPr lang="it-IT" sz="2800" i="1" dirty="0" smtClean="0">
                <a:solidFill>
                  <a:srgbClr val="FF0000"/>
                </a:solidFill>
              </a:rPr>
              <a:t>t</a:t>
            </a:r>
            <a:r>
              <a:rPr lang="it-IT" sz="2800" dirty="0" smtClean="0">
                <a:solidFill>
                  <a:srgbClr val="FF0000"/>
                </a:solidFill>
              </a:rPr>
              <a:t> empiricamente definite</a:t>
            </a:r>
            <a:r>
              <a:rPr lang="it-IT" sz="2800" dirty="0" smtClean="0"/>
              <a:t>. </a:t>
            </a:r>
            <a:endParaRPr lang="it-IT" sz="2800" dirty="0"/>
          </a:p>
        </p:txBody>
      </p:sp>
      <p:sp>
        <p:nvSpPr>
          <p:cNvPr id="6146" name="AutoShape 2" descr="data:image/jpeg;base64,/9j/4AAQSkZJRgABAQAAAQABAAD/2wCEAAkGBhMQEBAUExQWFBUSFh8WFxIYExcWGhcUFRoaGRoiGxgXICYfGBsjGRUVHy8gJCcpLCwsFR4yNTAqNSYrLCkBCQoKDgwOGg8PGjUfHyM1NSwpLTAyNS4qNC0sLC0sLCwxLCk1LCosNCwtLCwwLC8sKSwsMiwvLCk0MC8sKS8pLP/AABEIAJ0BAQMBIgACEQEDEQH/xAAbAAEAAQUBAAAAAAAAAAAAAAAABgECBAUHA//EAEIQAAEDAgEFCg0EAgIDAQAAAAEAAgMEERIFBiExMxMiMkFRcXJzgbEHFhc0QlNUYZKTsrPRI4KRwVKhFGIkQ8Lw/8QAGAEBAAMBAAAAAAAAAAAAAAAAAAECAwT/xAA1EQACAQECCwcFAAIDAAAAAAAAAQIRAzESEyFBUVJhcaHB0TJCcoGRsfAiM0OywmLh0uLx/9oADAMBAAIRAxEAPwDrmXcvClEYEUkz5SQ2KPDchgxON3kCwA5eMLOoK1s8UcrNLJGh7Tq3rhcd6ivhCgfIaRjYmyjFI9zN0MbyGR6o3tIIcQTo1HUVvM1ZS6hpC4BpMLLtAAA3o0ADUAtXFKCkRnNquceFihZPU5HjkbiY+WUObquBGDxe8BdHXP8Awlee5F62X7SmwdJ1Wh+zDND5P6H1A+J35Tyf0PqB8TvypCiY601n6k0RHvJ/Q+oHxO/KeT+h9QPid+VIUTHWms/UURHvJ/Q+oHxO/KeT+h9QPid+VIUTHWms/UURHvJ/Q+oHxO/KocwqAf8Apb8bvypC94aCSQABck6gAufZXP8AzKl77FsWFuG4AdI3TY31taeTWVKtLV95+ppCEXVyzKt21Lmb05k5OBtubL8m6G/8XV4zCoD/AOlvxu/Kizclw7oW7my2DVhB4+U6VfBCaWZj4BY2dvDpadHvILecHRyKXazpXDfH/ZqrBOWDpVc2iuehJ/J/Q+oHxO/KeT+h9QPid+VSgzzZJIyJ0UkcjiAQS0i54wb75t+MBSJVdtaJ0cn6mMrNxSbV5HvJ/Q+oHxO/KeT+h9QPid+VIUTHWms/UpREe8n9D6gfE78p5P6H1A+J35UhRMdaaz9RREe8n9D6gfE78p5P6H1A+J35UhRMdaaz9RREe8n9D6gfE78p5P6H1A+J35UhRMdaaz9RREe8n9D6gfE78p5P6H1A+J35UhRMdaaz9RREe8n9D6gfE78p5P6H1A+J35UhRMdaaz9RREe8n9D6gfE78p5P6H1A+J35UhRMdaaz9RREe8n9D6gfE78rT505pUtPAySKINeJogHYnHQZG31lTlR7PvzVvXxfcatbG1m7RJyd+khpUOuIiLlJIf4RqEPbTvwtcYy8tJqm0xa4tsHNc5pu4W1fzoW7zRaBQUeG9twZa5ubYRrNhf8AgLQZ/wCUYRLTRPfE1++daWhfVMLSLam8E3HEpTkaYvp4HH0o2nZmPWB6BJLOjfQt5VxUSM5mrn/hK89yL1sv2l0Bc/8ACV57kXrZftKtj2vJ+zDL0RFkWCIiAIi0+V85IomkMkYZScDW4hocdF3cgbrPMiyuhaMZSuVSN5cmkmq54sb9yY4Y2h2gnCCG257k/wALygeTLLdxdYNFybm1l6QwsY6UMfugxXMl743FoLjf3uuvKn2037e5S8H6cHTyZ3Vklaxlqr3iXDbHof2qy7SPmd3BUG2PQ/tVl2kfM7uCjM9/Mr314H+rKVUQLoSXbmWyC0ui7Dy6eLlHGpPknOSOQYXvY2VpwuAdoceIs5Wu/wBauJRis9DpheGUY8JjmA0xuFwBwmYgSOfRcK+WTa9DOMYOEE1e3cdHRWwzNe1rmm7XC4I4wdIVyocoREQBERAEREAREQBERAEREAUez781b18X3GqQqPZ9+at6+L7jVrYfcjvIdx1xERZAh/hJqnRx09pnxgvIdHHjD5W4dTXR6Wabb7UMXLZSHNyQuo6UufujjCwmTTvyWi506dPvWg8I7YzHTiaMuZjdeUbt+m4MOEfob/fus3k/0pDkE/8Ai036e5fpM/S0/p70b3Tp0atPItpfaRGcz1z/AMJXnuRetl+0ugLn/hK89yL1sv2lFj2vJ+zDL0RFkWCIiAo+QNBJNgBck8QGtc5oWiR8s3+b3YARwWFxOriJ1/ws2vzimqMMOFga7fvsXbMHQ09Ii3MCvKjkLmucQAS9xsNQ3x1e5Wg6UyXrhk9zqlZOFnOruaXnlLaLXL1h7gqU+2m/b3KtFrl6w9wVKfbTft7lRXR38mbzvtfCveBcNseh/arLtI+Z3cFQbY9D+1WXaR8zu4Kcz38ynfXgf6spWeh0wrqt5DbjWHNI58QVtZ6HTCrW8DtH1BTLvbiLK+y380XUmXJ6cviDm4ReSMFnok75o06A0nVyEKetOgcy5xlqL9PGNce+/b6Q7R3LolPKHMY5puHNBB5QRcK045cJfGc8pKVmtNXmpo0F6IioZBERAEVVRAEREAREQBERAFHs+/NW9fF9xqkKj2ffmrevi+41a2H3I7yHcdcREWQIN4RcltxRSsp43veSJJpGzyNYxjbi7YHtPLp93KVKc23E0dKS0MJhYcABaG3aDYBxJFveSVr87aSWXcdxkjBjLsUUkrow8PYWAlzNN23uBbT7tBW3yTA6OCFj37o5kbWuk/zcAAT2nStpSrZpEZzLXP8Awlee5F62X7S6Auf+Erz3IvWy/aUWPa8n7MMvREWRYLzqqlsbHvcbNYC4n3BXSyhrXOOpoJPMBcqL5TzjhmkijBfgB3ST9N2kN0sFranO0/tUqlaMvGznJViqmkyPDZmI8KQ4j7hxDsGj+Vfk7gHpO+or1o3XYw8ov/JXlk7gHpO+oqa4UovZ0OqapG1X+S/orRa5esPcFSn2037e5VotcvWHuCpT7ab9vcqK6O/kzSd9r4V7wLhtj0P7VZdpHzO7gqDbHof2qy7SPmd3BTme/mU768D/AFZSs9DphVreB2j6gqVnodMKtbwO0fUFMu8Vsvxb+aLqs7x/MtvkPL8EIkhMowxm8ZIdsn6QNXom7eay1FZs38xWHlYFrRKNbAQ73xuFj/BsexXo3JpaOOUpDAxccJZ3npmWxnSI5A4Ag3BFweUFVWNkvYQ9W3uCyVksqMJxwZNBEUSzmy8+8lO1gs57Y8WMgkOAc7Rb/G47VZZWkTGDkm1mPHLOWpKiUsieWQsAIeMQMjrkXDgRdgI0cpHGF75My/UscWyNE7GMxFzG4ZAAbXLb2f2WKwZKzdZXbxrMLGtDWm4AGIjiHL/peEgvK3SRvDqJHpDkU4dY1Sz04nVikp4ErqVqqPu1+ZSfQzB7WuabtcAQRxg6Qr1Bs1QYqwRXdhwvcwYiRh0aLHkN+whTlRJUbRyzikk061XNrkERFBQItbWZdbG8sax8pbpk3MYtzb7+U/8AUabcSzaWrZKwPjcHNOog/wD6x9ys4tKrB6qPZ9+at6+L7jVIVHs+/NW9fF9xqvYfcjvIdx1xERZAgvhJo2DcpGUsMsjn4ZJDTMqJAwDejCdNidF9Nu1S7IQP/Fp8TGxncm3jYLNYcIuABqAOiyjueuZ7Kl8UzYKWSRpIfu7bB7XMLW3eGk3aTcDuUiyFRbhS08WIO3KJrMTRYHA0C4A4tC2nJOziiM5nLn/hK89yL1sv2l0Bc/8ACV57kXrZftKLHteT9mGXoqrBy5Xf8enlkuAWjQXar3A7dayNIxwpKOkuyu8Np5yTYCN5J/aVBMlQkR43cKSxPuaBZo7B3lX5RytUVUTw4gQgYrbnhMmEXFxfQ29j77alkRcBvRHctI/S2nebSjSzVHVV26FpoeeT9lH0QrMncA9J31FX5P2UfRCsydwD0nfUVnDubuhvb/m8a/srRa5esPcFSn2037e5VotcvWHuCpT7ab9vcoV0d/Jlp32vhXvAuG2PQ/tVl2kfM7uCoNseh/arLtI+Z3cFOZ7+ZTvrwP8AVlKz0OmFWt4HaPqCpWeh0wq1vA7R9QUy7xWy/Fv5ourNm/mKTi8br6d6dHYlZs38xSfZu6J7lZuje7qZwVYQX+T/AJN5mtlZohbFJIzHC0AEuAxRkXYdeu29PvapAx4cAQQQdRBuFzaqiDGxSho3lsWgaY3AB38aHdhU5zc80gt/j/ZVZJ5Hp9xaRhSTjmdPWvQ2KgWU248oTn0YrfG9je5o/wBqcVtSIo3yO4LGlx7PzqUFggcx82PhucHv6T2hxHZe3YrRyOvkvQpCuDOmjL6oth2svM3+1V22b0D9QVIdrLzN/tVdtm9A/UFRdnz5nTL7j8C/RF0ryySGRpsYiXc7bta4H3Frip+oKIN0LmjW6GUDTbfYRb/dlMMnVrZYonhwONoOsX0jk5bq8nWu/kv9nNNfTCmj+pGSvCvrBDFJIdTGk25SNQ7TYL3WryyMb6WLifLicOVsLS/+MYYoiqvKZHvkWi3GFjTwzv3nlkecTie0/wClh5QhFNKydgwtc8NnA1EP0B5Gq7XYdPIStyvKqpmyxvY7S17S08xFlKn9VXnvIPZR3PvzVvXxfcatjkKqc+HC/aRExP6TNF+0Wd2rXZ9+at6+L7jVpZKlqltDuOuIiLAEN8JFJBIKUTvYwBzy0SROkjc4M0Yg3SOfnHGFI83YBHSUrGuDwyJjQ8NwhwDQLgcQKj3hBmhcIYnGnLziIbNWyUuEWtcGMHFp5dGjQpBm0LUdKA8SWhZ+o29nb0aRi02OvStpfaRGc2S5x4W8QlyY5jg17HyuaS3EL4GjSOPQSujrnXhY2uTueX6WLKLadUbWSTll0P2ZBspZRq3sDXzMwue0byItOvlusOqyY1rC5xdI4EWc9xNtI1DUP4WZX6mdY3vTKOyd2d4STop00HbYybdjtl5XrNcelbs5Oi7uKui4DeiO5W1uzk6Lu4q6LgN6I7lbv+Ry/gW/kjzyfso+iFZk7gHpO+oq/J+yj6IVmTuAek76iqQ7m7odFv8Am8a/srRa5esPcFSn2037e5VotcvWHuCpT7ab9vcoV0d/Jlp32vhXvAuG2PQ/tVl2kfM7uCoNseh/arLtI+Z3cFOZ7+ZTvrwP9WUrPQ6YVa3gdo+oKlZ6HTCrW8DtH1BTLvFbL8W/mi6s2b+YpPs3dE9yVmzfzFJ9m7onuUyve7qUs+zDxf8AEuhG8b0R3LyyTlaemjG5tEkfqi43ab6SzkH/AF1cll6wcFvMO5edBs29veVKeVLNToHRRm6d5f0YRdJVOxPYWNMhc68hN7EkNDQdV7fwsujG+l6fLfiHKlBwT0nfUUpOFN0//kKipSFFT/w6LWUq20W6r/shDtZeZv8Aaq7bN6B+oKkO1l5m/wBqrts3oH6gi7PnzKS+4/Av0RSpjDnxAgEb7QRfiCsyLC2OsjZhA/VD2m3ouvcdju8L1m2kX7u4LzrXFj4JWC745BhH+QINx22VqJ4SfzIiISksWlof7SOhOeALkgAcZNlp3Vsbq1u/ZaOE6cY4Ujh/uzP9rSZXz2hlp5Ghrw4gAtdhuDcaLXvxW1LV09Hhje5zRjfvjoGjkA5hYfyiUlhO6hnGxj9OE73TJTZ1OkIrIOC3mHcr1U52qM1FY4007psLnRStAlwi5Y9nBfYaSMJsbf4hYWec7ZKJj2EOa6aKzgbg/qN41JFEs9cjwshEjWBrzPFci4FzIL70G1/fZdFi05xreUdx2hERc5JD/CBRve6lMTW47vxPEUEkuAMvZgnBBvyDTe3vUiyG5zaSn3bev3JmO+EWfhF+DZo08Q0KLeFaqZFBTvkhhkZuli+WHdgwuGizeIuta/u96z8r0RmyMWf8ZpkNO3DThoIZIWgANHFhJv7rLopWEa6SCUMkB1EHmN1zzwsbXJ3PL9LFtqOsZQSQUkELMIMUcrgcJMkrTYgAb4hsZc4ni5VpfC7A+SbJccbwx0kkrQ8txW3jTq49SorN4SSNLOai6vbxTRCq/UzrG96ZR2TuzvC2dXmVM5kYbUgOaQXExCxI5ANWlXVuZcr8AbU2b6YMbdNiNVtWorNqtct/ziddnOEHZtvsuufSrt22hrq3ZydF3cVdFwG9Edy2NTmbK6QWqbREWc0xtxG972PEqszOlEvnH6VrBm5txauVWz12fF8yGX04tQws+26l93+zU5P2UfRCsydwD0nfUVt6XMyVjyDU3jGhrRG3EOS541TJ+ZUrA8PqSb6WYY2ixNzpuDfiVUqU2Lp7G1pOE8Z9XalXPcsK/fU1VFrl6w9wVKfazft7ltqTMuRscodUXkcSWuDGhoJHG0jTpVG5kyiN3/kndnHaYG4bD/rbXZKUplufXqHaQbm69qKXmnHoasbY9D+1dLtI+Z3cFspcyZdzbhqSJtTnlgLSNOpvFxKtZmVI4RbnUFr28JzmAg3AvYW0JTNt5kYdnhJ17tPNpo1dZ6HTCrW8DtH1BbWtzLkc+MsqCGNILmuaHEkHiNtGhVqMzJHSi1QRFouwsaXXH/a3LZHlT2oiMoRcPq7L26TV1mzfzFJ9m7onuWzOZkhldiqSYSOBgbi1f5W5bqkGZkuJ+6VJcwghrWxtBHOePQplnewrBwSinK51z3ZNmw18HBbzDuXnQbNvb3lbSjzOma14fU3NrMwxtAGjjvr4lbTZmTNic01Ix+i4RCw5xx8f8q2RNZbsnsVbi4SVb3XPmr71NXQcE9J31FKThTdP/wCQtmzMuZsWEVIElycW5DDpJOpJMypgwYKm0hN3uMbS06LaBxKkVTBVbul/zKaznCTtGn2rr9KdPmTaayHay8zf7VXbZvQP1BbOpzKlu0x1OEkDGXRtN7cnJxq+pzMkMzHMqCGAWcDG0uIvc2NrDiRLJ5t8RKcMNuvdSz6qRqptpF+7uCpV64usHc5bWTMyUzNcKn9MeiY24rkWOnVyI3MyUy3dUXjBu1ojAcDxXPHoJR3P19sm/htIjKCcPquTWfO5Ot12XfsNNlOIFgJAJDm2NtPCCyKngO5lsIsy5TjEtRiadLQ2MC1jcX5eJYtfm3PDTVD3Tbq9rbsayIC/utxq7VW0noS4lYSgowy3Nt8KezJnBwW8w7letPR0tV/xMLpm7s6xbJuQAaNGgt4yNI7V6y0dSadrBO0TA6ZtyBBFz6HFot/CjAWk5W6ups1Hs+/NW9fF9xqza6jqnRRtjnayRvDeYg4O0cTeLTpWoz9hl3GEh4wNljD2YdLnGRtiDxW5FrYxWMjlzlXcdmREXOSRHwhwxkUpfK2Mh7wxppZKrGXMINoo7nQLnFbRo7dvmlSPipImPlErQ1ojduLoiIw0Boc15LsWjTe3MtB4T7BtGb3IkdaO84Lrste9OQ4Bt73uBp47qU5BeHUtOQQQYmkEF7gQWjUZN8f3aeVby+0iM56HJUO7bvubd1th3S2+tz8xI7VCvCV57kXrZftLoC5/4SvPci9bL9pVsXWXk/Zhl6IiyLBERAEREAREQBERAEREAREQBERAEREAREQBERAFhZaklbTymAYpQ3eCwN3cxWasPLMUrqeVsBwylu8de1nc+lWj2kDJpy4sbi4Vhfntp/2r1ZACGNDtLgBc++2n/avVWAo9n35q3r4vuNUhUez781b18X3GrWw+5HeQ7jriIiyBCc4aWerqKiF1I2phiLHRl1Q6nLHOZvsLmNJcDx6fcpfk6LBDE3AI8LANzacQZYAWBsLgar2WSitKdUkQFz/wlee5F62X7S6Aoln1mnPWvo5KeSON9M97ryNc4HG0N1N7VaxaUsu32YZr0WL4m5X9qpPkyJ4m5X9qpPkyKcWtZcehNTKRYviblf2qk+TIniblf2qk+TImLWsuPQVMpFi+JuV/aqT5MieJuV/aqT5MiYtay49BUykWL4m5X9qpPkyJ4m5X9qpPkyJi1rLj0FTKRYviblf2qk+TIniblf2qk+TImLWsuPQVMpFi+JuV/aqT5MieJuV/aqT5MiYtay49BUykWL4m5X9qpPkyJ4m5X9qpPkyJi1rLj0FTKRYviblf2qk+TIniblf2qk+TImLWsuPQVMpFi+JuV/aqT5MieJuV/aqT5MiYtay49BUykWL4m5X9qpPkyJ4m5X9qpPkyJi1rLj0FTKRYviblf2qk+TIniblf2qk+TImLWsuPQVMpYWW6R8tPKxj9ze9tmvuRhPLcK/xNyv7VSfJkWLlLMDKk8T4n1VLhkFjaJ4NvcrRgk08JfPIipsadhaxoJuQ0AnlICvWoyTm7lGaM7jWUj2xuMZO4ycJmgj3rN8Tcr+1UnyZFDsqPtLj0JqZSj2ffmrevi+41bfxNyv7VSfJkWNX+DvKdQ1rJammLA9ryGxPB3jg7X2K9nFRmpOSyfNBDZ05FWyLmJKoiKAEREAREQBERAEREAREQBERAFDKrOSopqmr3eWN0FMxkhayAh7hMXNa0EyWBBaNNtN+JTNYVRkaGQyl8bXbs0MkuL4mtvhBvyXKvCSV6II3L4TYGsa7cZzdr3OAa27GwvYx5O+s4XlaQW3uveTP+MNadwnLi6VpjAjxNNNbdL3dbUb6CtmM06TAGbgzCGuZax4MjmueNem7mNJP/AFCx8o5k008kbnsBax0j3RW3r3z2xOPHe7eLlWqdloGU8aLP2CZ8YayXc5JRC2ctbgMxbiw2vivxXta/Gs3KeW3xVdHC2PE2ox4n3AwYG31E6ferzmtS7oZRBGJCLYw2xG9w6OK+HRfXZezMhQgU4wX/AONsnEm7bDDr5lRuzrkQymeiIsiQiIgCIiALSVeTnPyjTSkOwQwyWcHWbujy0WLb6d7i4u5btFKdAecFO2MWY0NF72AAFzr1L0RFACIiAIiID//Z"/>
          <p:cNvSpPr>
            <a:spLocks noChangeAspect="1" noChangeArrowheads="1"/>
          </p:cNvSpPr>
          <p:nvPr/>
        </p:nvSpPr>
        <p:spPr bwMode="auto">
          <a:xfrm>
            <a:off x="155575" y="-715963"/>
            <a:ext cx="2447925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data:image/jpeg;base64,/9j/4AAQSkZJRgABAQAAAQABAAD/2wCEAAkGBhMQEBAUExQWFBUSFh8WFxIYExcWGhcUFRoaGRoiGxgXICYfGBsjGRUVHy8gJCcpLCwsFR4yNTAqNSYrLCkBCQoKDgwOGg8PGjUfHyM1NSwpLTAyNS4qNC0sLC0sLCwxLCk1LCosNCwtLCwwLC8sKSwsMiwvLCk0MC8sKS8pLP/AABEIAJ0BAQMBIgACEQEDEQH/xAAbAAEAAQUBAAAAAAAAAAAAAAAABgECBAUHA//EAEIQAAEDAgEFCg0EAgIDAQAAAAEAAgMEERIFBiExMxMiMkFRcXJzgbEHFhc0QlNUYZKTsrPRI4KRwVKhFGIkQ8Lw/8QAGAEBAAMBAAAAAAAAAAAAAAAAAAECAwT/xAA1EQACAQECCwcFAAIDAAAAAAAAAQIRAzESEyFBUVJhcaHB0TJCcoGRsfAiM0OywmLh0uLx/9oADAMBAAIRAxEAPwDrmXcvClEYEUkz5SQ2KPDchgxON3kCwA5eMLOoK1s8UcrNLJGh7Tq3rhcd6ivhCgfIaRjYmyjFI9zN0MbyGR6o3tIIcQTo1HUVvM1ZS6hpC4BpMLLtAAA3o0ADUAtXFKCkRnNquceFihZPU5HjkbiY+WUObquBGDxe8BdHXP8Awlee5F62X7SmwdJ1Wh+zDND5P6H1A+J35Tyf0PqB8TvypCiY601n6k0RHvJ/Q+oHxO/KeT+h9QPid+VIUTHWms/UURHvJ/Q+oHxO/KeT+h9QPid+VIUTHWms/UURHvJ/Q+oHxO/KocwqAf8Apb8bvypC94aCSQABck6gAufZXP8AzKl77FsWFuG4AdI3TY31taeTWVKtLV95+ppCEXVyzKt21Lmb05k5OBtubL8m6G/8XV4zCoD/AOlvxu/Kizclw7oW7my2DVhB4+U6VfBCaWZj4BY2dvDpadHvILecHRyKXazpXDfH/ZqrBOWDpVc2iuehJ/J/Q+oHxO/KeT+h9QPid+VSgzzZJIyJ0UkcjiAQS0i54wb75t+MBSJVdtaJ0cn6mMrNxSbV5HvJ/Q+oHxO/KeT+h9QPid+VIUTHWms/UpREe8n9D6gfE78p5P6H1A+J35UhRMdaaz9RREe8n9D6gfE78p5P6H1A+J35UhRMdaaz9RREe8n9D6gfE78p5P6H1A+J35UhRMdaaz9RREe8n9D6gfE78p5P6H1A+J35UhRMdaaz9RREe8n9D6gfE78p5P6H1A+J35UhRMdaaz9RREe8n9D6gfE78p5P6H1A+J35UhRMdaaz9RREe8n9D6gfE78rT505pUtPAySKINeJogHYnHQZG31lTlR7PvzVvXxfcatbG1m7RJyd+khpUOuIiLlJIf4RqEPbTvwtcYy8tJqm0xa4tsHNc5pu4W1fzoW7zRaBQUeG9twZa5ubYRrNhf8AgLQZ/wCUYRLTRPfE1++daWhfVMLSLam8E3HEpTkaYvp4HH0o2nZmPWB6BJLOjfQt5VxUSM5mrn/hK89yL1sv2l0Bc/8ACV57kXrZftKtj2vJ+zDL0RFkWCIiAIi0+V85IomkMkYZScDW4hocdF3cgbrPMiyuhaMZSuVSN5cmkmq54sb9yY4Y2h2gnCCG257k/wALygeTLLdxdYNFybm1l6QwsY6UMfugxXMl743FoLjf3uuvKn2037e5S8H6cHTyZ3Vklaxlqr3iXDbHof2qy7SPmd3BUG2PQ/tVl2kfM7uCjM9/Mr314H+rKVUQLoSXbmWyC0ui7Dy6eLlHGpPknOSOQYXvY2VpwuAdoceIs5Wu/wBauJRis9DpheGUY8JjmA0xuFwBwmYgSOfRcK+WTa9DOMYOEE1e3cdHRWwzNe1rmm7XC4I4wdIVyocoREQBERAEREAREQBERAEREAUez781b18X3GqQqPZ9+at6+L7jVrYfcjvIdx1xERZAh/hJqnRx09pnxgvIdHHjD5W4dTXR6Wabb7UMXLZSHNyQuo6UufujjCwmTTvyWi506dPvWg8I7YzHTiaMuZjdeUbt+m4MOEfob/fus3k/0pDkE/8Ai036e5fpM/S0/p70b3Tp0atPItpfaRGcz1z/AMJXnuRetl+0ugLn/hK89yL1sv2lFj2vJ+zDL0RFkWCIiAo+QNBJNgBck8QGtc5oWiR8s3+b3YARwWFxOriJ1/ws2vzimqMMOFga7fvsXbMHQ09Ii3MCvKjkLmucQAS9xsNQ3x1e5Wg6UyXrhk9zqlZOFnOruaXnlLaLXL1h7gqU+2m/b3KtFrl6w9wVKfbTft7lRXR38mbzvtfCveBcNseh/arLtI+Z3cFQbY9D+1WXaR8zu4Kcz38ynfXgf6spWeh0wrqt5DbjWHNI58QVtZ6HTCrW8DtH1BTLvbiLK+y380XUmXJ6cviDm4ReSMFnok75o06A0nVyEKetOgcy5xlqL9PGNce+/b6Q7R3LolPKHMY5puHNBB5QRcK045cJfGc8pKVmtNXmpo0F6IioZBERAEVVRAEREAREQBERAFHs+/NW9fF9xqkKj2ffmrevi+41a2H3I7yHcdcREWQIN4RcltxRSsp43veSJJpGzyNYxjbi7YHtPLp93KVKc23E0dKS0MJhYcABaG3aDYBxJFveSVr87aSWXcdxkjBjLsUUkrow8PYWAlzNN23uBbT7tBW3yTA6OCFj37o5kbWuk/zcAAT2nStpSrZpEZzLXP8Awlee5F62X7S6Auf+Erz3IvWy/aUWPa8n7MMvREWRYLzqqlsbHvcbNYC4n3BXSyhrXOOpoJPMBcqL5TzjhmkijBfgB3ST9N2kN0sFranO0/tUqlaMvGznJViqmkyPDZmI8KQ4j7hxDsGj+Vfk7gHpO+or1o3XYw8ov/JXlk7gHpO+oqa4UovZ0OqapG1X+S/orRa5esPcFSn2037e5VotcvWHuCpT7ab9vcqK6O/kzSd9r4V7wLhtj0P7VZdpHzO7gqDbHof2qy7SPmd3BTme/mU768D/AFZSs9DphVreB2j6gqVnodMKtbwO0fUFMu8Vsvxb+aLqs7x/MtvkPL8EIkhMowxm8ZIdsn6QNXom7eay1FZs38xWHlYFrRKNbAQ73xuFj/BsexXo3JpaOOUpDAxccJZ3npmWxnSI5A4Ag3BFweUFVWNkvYQ9W3uCyVksqMJxwZNBEUSzmy8+8lO1gs57Y8WMgkOAc7Rb/G47VZZWkTGDkm1mPHLOWpKiUsieWQsAIeMQMjrkXDgRdgI0cpHGF75My/UscWyNE7GMxFzG4ZAAbXLb2f2WKwZKzdZXbxrMLGtDWm4AGIjiHL/peEgvK3SRvDqJHpDkU4dY1Sz04nVikp4ErqVqqPu1+ZSfQzB7WuabtcAQRxg6Qr1Bs1QYqwRXdhwvcwYiRh0aLHkN+whTlRJUbRyzikk061XNrkERFBQItbWZdbG8sax8pbpk3MYtzb7+U/8AUabcSzaWrZKwPjcHNOog/wD6x9ys4tKrB6qPZ9+at6+L7jVIVHs+/NW9fF9xqvYfcjvIdx1xERZAgvhJo2DcpGUsMsjn4ZJDTMqJAwDejCdNidF9Nu1S7IQP/Fp8TGxncm3jYLNYcIuABqAOiyjueuZ7Kl8UzYKWSRpIfu7bB7XMLW3eGk3aTcDuUiyFRbhS08WIO3KJrMTRYHA0C4A4tC2nJOziiM5nLn/hK89yL1sv2l0Bc/8ACV57kXrZftKLHteT9mGXoqrBy5Xf8enlkuAWjQXar3A7dayNIxwpKOkuyu8Np5yTYCN5J/aVBMlQkR43cKSxPuaBZo7B3lX5RytUVUTw4gQgYrbnhMmEXFxfQ29j77alkRcBvRHctI/S2nebSjSzVHVV26FpoeeT9lH0QrMncA9J31FX5P2UfRCsydwD0nfUVnDubuhvb/m8a/srRa5esPcFSn2037e5VotcvWHuCpT7ab9vcoV0d/Jlp32vhXvAuG2PQ/tVl2kfM7uCoNseh/arLtI+Z3cFOZ7+ZTvrwP8AVlKz0OmFWt4HaPqCpWeh0wq1vA7R9QUy7xWy/Fv5ourNm/mKTi8br6d6dHYlZs38xSfZu6J7lZuje7qZwVYQX+T/AJN5mtlZohbFJIzHC0AEuAxRkXYdeu29PvapAx4cAQQQdRBuFzaqiDGxSho3lsWgaY3AB38aHdhU5zc80gt/j/ZVZJ5Hp9xaRhSTjmdPWvQ2KgWU248oTn0YrfG9je5o/wBqcVtSIo3yO4LGlx7PzqUFggcx82PhucHv6T2hxHZe3YrRyOvkvQpCuDOmjL6oth2svM3+1V22b0D9QVIdrLzN/tVdtm9A/UFRdnz5nTL7j8C/RF0ryySGRpsYiXc7bta4H3Frip+oKIN0LmjW6GUDTbfYRb/dlMMnVrZYonhwONoOsX0jk5bq8nWu/kv9nNNfTCmj+pGSvCvrBDFJIdTGk25SNQ7TYL3WryyMb6WLifLicOVsLS/+MYYoiqvKZHvkWi3GFjTwzv3nlkecTie0/wClh5QhFNKydgwtc8NnA1EP0B5Gq7XYdPIStyvKqpmyxvY7S17S08xFlKn9VXnvIPZR3PvzVvXxfcatjkKqc+HC/aRExP6TNF+0Wd2rXZ9+at6+L7jVpZKlqltDuOuIiLAEN8JFJBIKUTvYwBzy0SROkjc4M0Yg3SOfnHGFI83YBHSUrGuDwyJjQ8NwhwDQLgcQKj3hBmhcIYnGnLziIbNWyUuEWtcGMHFp5dGjQpBm0LUdKA8SWhZ+o29nb0aRi02OvStpfaRGc2S5x4W8QlyY5jg17HyuaS3EL4GjSOPQSujrnXhY2uTueX6WLKLadUbWSTll0P2ZBspZRq3sDXzMwue0byItOvlusOqyY1rC5xdI4EWc9xNtI1DUP4WZX6mdY3vTKOyd2d4STop00HbYybdjtl5XrNcelbs5Oi7uKui4DeiO5W1uzk6Lu4q6LgN6I7lbv+Ry/gW/kjzyfso+iFZk7gHpO+oq/J+yj6IVmTuAek76iqQ7m7odFv8Am8a/srRa5esPcFSn2037e5VotcvWHuCpT7ab9vcoV0d/Jlp32vhXvAuG2PQ/tVl2kfM7uCoNseh/arLtI+Z3cFOZ7+ZTvrwP9WUrPQ6YVa3gdo+oKlZ6HTCrW8DtH1BTLvFbL8W/mi6s2b+YpPs3dE9yVmzfzFJ9m7onuUyve7qUs+zDxf8AEuhG8b0R3LyyTlaemjG5tEkfqi43ab6SzkH/AF1cll6wcFvMO5edBs29veVKeVLNToHRRm6d5f0YRdJVOxPYWNMhc68hN7EkNDQdV7fwsujG+l6fLfiHKlBwT0nfUUpOFN0//kKipSFFT/w6LWUq20W6r/shDtZeZv8Aaq7bN6B+oKkO1l5m/wBqrts3oH6gi7PnzKS+4/Av0RSpjDnxAgEb7QRfiCsyLC2OsjZhA/VD2m3ouvcdju8L1m2kX7u4LzrXFj4JWC745BhH+QINx22VqJ4SfzIiISksWlof7SOhOeALkgAcZNlp3Vsbq1u/ZaOE6cY4Ujh/uzP9rSZXz2hlp5Ghrw4gAtdhuDcaLXvxW1LV09Hhje5zRjfvjoGjkA5hYfyiUlhO6hnGxj9OE73TJTZ1OkIrIOC3mHcr1U52qM1FY4007psLnRStAlwi5Y9nBfYaSMJsbf4hYWec7ZKJj2EOa6aKzgbg/qN41JFEs9cjwshEjWBrzPFci4FzIL70G1/fZdFi05xreUdx2hERc5JD/CBRve6lMTW47vxPEUEkuAMvZgnBBvyDTe3vUiyG5zaSn3bev3JmO+EWfhF+DZo08Q0KLeFaqZFBTvkhhkZuli+WHdgwuGizeIuta/u96z8r0RmyMWf8ZpkNO3DThoIZIWgANHFhJv7rLopWEa6SCUMkB1EHmN1zzwsbXJ3PL9LFtqOsZQSQUkELMIMUcrgcJMkrTYgAb4hsZc4ni5VpfC7A+SbJccbwx0kkrQ8txW3jTq49SorN4SSNLOai6vbxTRCq/UzrG96ZR2TuzvC2dXmVM5kYbUgOaQXExCxI5ANWlXVuZcr8AbU2b6YMbdNiNVtWorNqtct/ziddnOEHZtvsuufSrt22hrq3ZydF3cVdFwG9Edy2NTmbK6QWqbREWc0xtxG972PEqszOlEvnH6VrBm5txauVWz12fF8yGX04tQws+26l93+zU5P2UfRCsydwD0nfUVt6XMyVjyDU3jGhrRG3EOS541TJ+ZUrA8PqSb6WYY2ixNzpuDfiVUqU2Lp7G1pOE8Z9XalXPcsK/fU1VFrl6w9wVKfazft7ltqTMuRscodUXkcSWuDGhoJHG0jTpVG5kyiN3/kndnHaYG4bD/rbXZKUplufXqHaQbm69qKXmnHoasbY9D+1dLtI+Z3cFspcyZdzbhqSJtTnlgLSNOpvFxKtZmVI4RbnUFr28JzmAg3AvYW0JTNt5kYdnhJ17tPNpo1dZ6HTCrW8DtH1BbWtzLkc+MsqCGNILmuaHEkHiNtGhVqMzJHSi1QRFouwsaXXH/a3LZHlT2oiMoRcPq7L26TV1mzfzFJ9m7onuWzOZkhldiqSYSOBgbi1f5W5bqkGZkuJ+6VJcwghrWxtBHOePQplnewrBwSinK51z3ZNmw18HBbzDuXnQbNvb3lbSjzOma14fU3NrMwxtAGjjvr4lbTZmTNic01Ix+i4RCw5xx8f8q2RNZbsnsVbi4SVb3XPmr71NXQcE9J31FKThTdP/wCQtmzMuZsWEVIElycW5DDpJOpJMypgwYKm0hN3uMbS06LaBxKkVTBVbul/zKaznCTtGn2rr9KdPmTaayHay8zf7VXbZvQP1BbOpzKlu0x1OEkDGXRtN7cnJxq+pzMkMzHMqCGAWcDG0uIvc2NrDiRLJ5t8RKcMNuvdSz6qRqptpF+7uCpV64usHc5bWTMyUzNcKn9MeiY24rkWOnVyI3MyUy3dUXjBu1ojAcDxXPHoJR3P19sm/htIjKCcPquTWfO5Ot12XfsNNlOIFgJAJDm2NtPCCyKngO5lsIsy5TjEtRiadLQ2MC1jcX5eJYtfm3PDTVD3Tbq9rbsayIC/utxq7VW0noS4lYSgowy3Nt8KezJnBwW8w7letPR0tV/xMLpm7s6xbJuQAaNGgt4yNI7V6y0dSadrBO0TA6ZtyBBFz6HFot/CjAWk5W6ups1Hs+/NW9fF9xqza6jqnRRtjnayRvDeYg4O0cTeLTpWoz9hl3GEh4wNljD2YdLnGRtiDxW5FrYxWMjlzlXcdmREXOSRHwhwxkUpfK2Mh7wxppZKrGXMINoo7nQLnFbRo7dvmlSPipImPlErQ1ojduLoiIw0Boc15LsWjTe3MtB4T7BtGb3IkdaO84Lrste9OQ4Bt73uBp47qU5BeHUtOQQQYmkEF7gQWjUZN8f3aeVby+0iM56HJUO7bvubd1th3S2+tz8xI7VCvCV57kXrZftLoC5/4SvPci9bL9pVsXWXk/Zhl6IiyLBERAEREAREQBERAEREAREQBERAEREAREQBERAFhZaklbTymAYpQ3eCwN3cxWasPLMUrqeVsBwylu8de1nc+lWj2kDJpy4sbi4Vhfntp/2r1ZACGNDtLgBc++2n/avVWAo9n35q3r4vuNUhUez781b18X3GrWw+5HeQ7jriIiyBCc4aWerqKiF1I2phiLHRl1Q6nLHOZvsLmNJcDx6fcpfk6LBDE3AI8LANzacQZYAWBsLgar2WSitKdUkQFz/wlee5F62X7S6Aoln1mnPWvo5KeSON9M97ryNc4HG0N1N7VaxaUsu32YZr0WL4m5X9qpPkyJ4m5X9qpPkyKcWtZcehNTKRYviblf2qk+TIniblf2qk+TImLWsuPQVMpFi+JuV/aqT5MieJuV/aqT5MiYtay49BUykWL4m5X9qpPkyJ4m5X9qpPkyJi1rLj0FTKRYviblf2qk+TIniblf2qk+TImLWsuPQVMpFi+JuV/aqT5MieJuV/aqT5MiYtay49BUykWL4m5X9qpPkyJ4m5X9qpPkyJi1rLj0FTKRYviblf2qk+TIniblf2qk+TImLWsuPQVMpFi+JuV/aqT5MieJuV/aqT5MiYtay49BUykWL4m5X9qpPkyJ4m5X9qpPkyJi1rLj0FTKRYviblf2qk+TIniblf2qk+TImLWsuPQVMpYWW6R8tPKxj9ze9tmvuRhPLcK/xNyv7VSfJkWLlLMDKk8T4n1VLhkFjaJ4NvcrRgk08JfPIipsadhaxoJuQ0AnlICvWoyTm7lGaM7jWUj2xuMZO4ycJmgj3rN8Tcr+1UnyZFDsqPtLj0JqZSj2ffmrevi+41bfxNyv7VSfJkWNX+DvKdQ1rJammLA9ryGxPB3jg7X2K9nFRmpOSyfNBDZ05FWyLmJKoiKAEREAREQBERAEREAREQBERAFDKrOSopqmr3eWN0FMxkhayAh7hMXNa0EyWBBaNNtN+JTNYVRkaGQyl8bXbs0MkuL4mtvhBvyXKvCSV6II3L4TYGsa7cZzdr3OAa27GwvYx5O+s4XlaQW3uveTP+MNadwnLi6VpjAjxNNNbdL3dbUb6CtmM06TAGbgzCGuZax4MjmueNem7mNJP/AFCx8o5k008kbnsBax0j3RW3r3z2xOPHe7eLlWqdloGU8aLP2CZ8YayXc5JRC2ctbgMxbiw2vivxXta/Gs3KeW3xVdHC2PE2ox4n3AwYG31E6ferzmtS7oZRBGJCLYw2xG9w6OK+HRfXZezMhQgU4wX/AONsnEm7bDDr5lRuzrkQymeiIsiQiIgCIiALSVeTnPyjTSkOwQwyWcHWbujy0WLb6d7i4u5btFKdAecFO2MWY0NF72AAFzr1L0RFACIiAIiID//Z"/>
          <p:cNvSpPr>
            <a:spLocks noChangeAspect="1" noChangeArrowheads="1"/>
          </p:cNvSpPr>
          <p:nvPr/>
        </p:nvSpPr>
        <p:spPr bwMode="auto">
          <a:xfrm>
            <a:off x="155575" y="-715963"/>
            <a:ext cx="2447925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0" name="Picture 6" descr="http://www.enco-journal.com/journal/ej19/carin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5" y="1412776"/>
            <a:ext cx="364864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47160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</a:rPr>
              <a:t>CN e M8 </a:t>
            </a:r>
            <a:r>
              <a:rPr lang="it-IT" sz="2800" dirty="0" smtClean="0"/>
              <a:t>utilizzano, come dato essenziale, l'informazione contenuta nei </a:t>
            </a:r>
            <a:r>
              <a:rPr lang="it-IT" sz="2800" dirty="0" smtClean="0">
                <a:solidFill>
                  <a:srgbClr val="FF0000"/>
                </a:solidFill>
              </a:rPr>
              <a:t>cataloghi</a:t>
            </a:r>
            <a:r>
              <a:rPr lang="it-IT" sz="2800" dirty="0" smtClean="0"/>
              <a:t> dei terremoti e individuano le variazioni dell'attività sismica che possono essere considerate </a:t>
            </a:r>
            <a:r>
              <a:rPr lang="it-IT" sz="2800" dirty="0" smtClean="0">
                <a:solidFill>
                  <a:srgbClr val="FF0000"/>
                </a:solidFill>
              </a:rPr>
              <a:t>precursori</a:t>
            </a:r>
            <a:r>
              <a:rPr lang="it-IT" sz="2800" dirty="0" smtClean="0"/>
              <a:t> di un forte terremoto, ossia di </a:t>
            </a:r>
            <a:r>
              <a:rPr lang="it-IT" sz="2800" dirty="0" smtClean="0">
                <a:solidFill>
                  <a:srgbClr val="FF0000"/>
                </a:solidFill>
              </a:rPr>
              <a:t>un evento con magnitudo superiore a una soglia </a:t>
            </a:r>
            <a:r>
              <a:rPr lang="it-IT" sz="2800" i="1" dirty="0" smtClean="0">
                <a:solidFill>
                  <a:srgbClr val="FF0000"/>
                </a:solidFill>
              </a:rPr>
              <a:t>M</a:t>
            </a:r>
            <a:r>
              <a:rPr lang="it-IT" sz="2800" i="1" baseline="-25000" dirty="0" smtClean="0">
                <a:solidFill>
                  <a:srgbClr val="FF0000"/>
                </a:solidFill>
              </a:rPr>
              <a:t>0</a:t>
            </a:r>
            <a:r>
              <a:rPr lang="it-IT" sz="2800" dirty="0" smtClean="0">
                <a:solidFill>
                  <a:srgbClr val="FF0000"/>
                </a:solidFill>
              </a:rPr>
              <a:t> prefissata</a:t>
            </a:r>
            <a:r>
              <a:rPr lang="it-IT" sz="2800" dirty="0" smtClean="0"/>
              <a:t>, dipendente, in generale, dal regime sismico della regione studiata.</a:t>
            </a:r>
            <a:endParaRPr lang="it-IT" sz="2800" dirty="0"/>
          </a:p>
        </p:txBody>
      </p:sp>
      <p:pic>
        <p:nvPicPr>
          <p:cNvPr id="5122" name="Picture 2" descr="http://2.bp.blogspot.com/_r-EwbO9WZX0/TIUhNzlL92I/AAAAAAAAAYA/YkmzW4BjOMU/s400/appenn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84524"/>
            <a:ext cx="4355976" cy="376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6084168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600" dirty="0" smtClean="0"/>
              <a:t>Tale analisi consente di determinare gli </a:t>
            </a:r>
            <a:r>
              <a:rPr lang="it-IT" sz="2600" dirty="0" smtClean="0">
                <a:solidFill>
                  <a:srgbClr val="FF0000"/>
                </a:solidFill>
              </a:rPr>
              <a:t>intervalli temporali </a:t>
            </a:r>
            <a:r>
              <a:rPr lang="it-IT" sz="2600" dirty="0" smtClean="0"/>
              <a:t>o TIP (</a:t>
            </a:r>
            <a:r>
              <a:rPr lang="it-IT" sz="2600" dirty="0" err="1" smtClean="0"/>
              <a:t>Times</a:t>
            </a:r>
            <a:r>
              <a:rPr lang="it-IT" sz="2600" dirty="0" smtClean="0"/>
              <a:t> of </a:t>
            </a:r>
            <a:r>
              <a:rPr lang="it-IT" sz="2600" dirty="0" err="1" smtClean="0"/>
              <a:t>increased</a:t>
            </a:r>
            <a:r>
              <a:rPr lang="it-IT" sz="2600" dirty="0" smtClean="0"/>
              <a:t> </a:t>
            </a:r>
            <a:r>
              <a:rPr lang="it-IT" sz="2600" dirty="0" err="1" smtClean="0"/>
              <a:t>probability</a:t>
            </a:r>
            <a:r>
              <a:rPr lang="it-IT" sz="2600" dirty="0" smtClean="0"/>
              <a:t>) in cui risulta </a:t>
            </a:r>
            <a:r>
              <a:rPr lang="it-IT" sz="2600" dirty="0" smtClean="0">
                <a:solidFill>
                  <a:srgbClr val="FF0000"/>
                </a:solidFill>
              </a:rPr>
              <a:t>aumentata</a:t>
            </a:r>
            <a:r>
              <a:rPr lang="it-IT" sz="2600" dirty="0" smtClean="0"/>
              <a:t>, rispetto alle condizioni normali, la </a:t>
            </a:r>
            <a:r>
              <a:rPr lang="it-IT" sz="2600" dirty="0" smtClean="0">
                <a:solidFill>
                  <a:srgbClr val="FF0000"/>
                </a:solidFill>
              </a:rPr>
              <a:t>probabilità che si verifichi un forte terremoto</a:t>
            </a:r>
            <a:r>
              <a:rPr lang="it-IT" sz="2600" dirty="0" smtClean="0"/>
              <a:t>. </a:t>
            </a:r>
            <a:endParaRPr lang="it-IT" sz="2600" dirty="0" smtClean="0"/>
          </a:p>
          <a:p>
            <a:r>
              <a:rPr lang="it-IT" sz="2600" dirty="0" smtClean="0"/>
              <a:t>La </a:t>
            </a:r>
            <a:r>
              <a:rPr lang="it-IT" sz="2600" dirty="0" smtClean="0"/>
              <a:t>semplice definizione dei periodi di allarme come periodi di aumentata probabilità rispetto alle condizioni normali, senza l'attribuzione di una specifica stima di probabilità per il forte terremoto imminente, è imposta dal fatto che qualsiasi tentativo di quantificare l'incremento della probabilità durante i TIP richiede diverse assunzioni </a:t>
            </a:r>
            <a:r>
              <a:rPr lang="it-IT" sz="2600" i="1" dirty="0" smtClean="0"/>
              <a:t>a priori</a:t>
            </a:r>
            <a:r>
              <a:rPr lang="it-IT" sz="2600" dirty="0" smtClean="0"/>
              <a:t>. </a:t>
            </a:r>
            <a:endParaRPr lang="it-IT" sz="2600" dirty="0"/>
          </a:p>
        </p:txBody>
      </p:sp>
      <p:sp>
        <p:nvSpPr>
          <p:cNvPr id="4098" name="AutoShape 2" descr="http://www.immaginazionecreativa.it/blog/wp-content/uploads/2011/01/Dadi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http://www.immaginazionecreativa.it/blog/wp-content/uploads/2011/01/D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3106316" cy="236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4848" y="0"/>
            <a:ext cx="4959152" cy="652534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3000" dirty="0" smtClean="0"/>
              <a:t>Per esempio, sarebbe necessario ipotizzare che la sequenza temporale dei terremoti sia di tipo </a:t>
            </a:r>
            <a:r>
              <a:rPr lang="it-IT" sz="3000" dirty="0" err="1" smtClean="0">
                <a:solidFill>
                  <a:srgbClr val="FF0000"/>
                </a:solidFill>
              </a:rPr>
              <a:t>poissoniano</a:t>
            </a:r>
            <a:r>
              <a:rPr lang="it-IT" sz="3000" dirty="0" smtClean="0"/>
              <a:t> (cioè completamente </a:t>
            </a:r>
            <a:r>
              <a:rPr lang="it-IT" sz="3000" dirty="0" smtClean="0">
                <a:solidFill>
                  <a:srgbClr val="FF0000"/>
                </a:solidFill>
              </a:rPr>
              <a:t>casuale</a:t>
            </a:r>
            <a:r>
              <a:rPr lang="it-IT" sz="3000" dirty="0" smtClean="0"/>
              <a:t> e </a:t>
            </a:r>
            <a:r>
              <a:rPr lang="it-IT" sz="3000" dirty="0" smtClean="0">
                <a:solidFill>
                  <a:srgbClr val="FF0000"/>
                </a:solidFill>
              </a:rPr>
              <a:t>priva di memoria</a:t>
            </a:r>
            <a:r>
              <a:rPr lang="it-IT" sz="3000" dirty="0" smtClean="0"/>
              <a:t>) e che i vari TIP siano indipendenti fra loro. In realtà la distribuzione dei terremoti non è </a:t>
            </a:r>
            <a:r>
              <a:rPr lang="it-IT" sz="3000" dirty="0" err="1" smtClean="0"/>
              <a:t>poissoniana</a:t>
            </a:r>
            <a:r>
              <a:rPr lang="it-IT" sz="3000" dirty="0" smtClean="0"/>
              <a:t> nel tempo e non è uniforme nello spazio. </a:t>
            </a:r>
          </a:p>
          <a:p>
            <a:endParaRPr lang="it-IT" dirty="0"/>
          </a:p>
        </p:txBody>
      </p:sp>
      <p:pic>
        <p:nvPicPr>
          <p:cNvPr id="3074" name="Picture 2" descr="http://mathworld.wolfram.com/images/eps-gif/PoissonDistribution_7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437633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0"/>
            <a:ext cx="4959152" cy="652534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400" dirty="0" smtClean="0"/>
              <a:t>Quando un TIP è dichiarato in una data regione</a:t>
            </a:r>
            <a:r>
              <a:rPr lang="it-IT" sz="2400" dirty="0" smtClean="0">
                <a:solidFill>
                  <a:srgbClr val="FF0000"/>
                </a:solidFill>
              </a:rPr>
              <a:t>, il terremoto con </a:t>
            </a:r>
            <a:r>
              <a:rPr lang="it-IT" sz="2400" i="1" dirty="0" smtClean="0">
                <a:solidFill>
                  <a:srgbClr val="FF0000"/>
                </a:solidFill>
              </a:rPr>
              <a:t>M</a:t>
            </a:r>
            <a:r>
              <a:rPr lang="it-IT" sz="2400" dirty="0" smtClean="0">
                <a:solidFill>
                  <a:srgbClr val="FF0000"/>
                </a:solidFill>
              </a:rPr>
              <a:t>≥</a:t>
            </a:r>
            <a:r>
              <a:rPr lang="it-IT" sz="2400" i="1" dirty="0" smtClean="0">
                <a:solidFill>
                  <a:srgbClr val="FF0000"/>
                </a:solidFill>
              </a:rPr>
              <a:t>M</a:t>
            </a:r>
            <a:r>
              <a:rPr lang="it-IT" sz="2400" baseline="-25000" dirty="0" smtClean="0">
                <a:solidFill>
                  <a:srgbClr val="FF0000"/>
                </a:solidFill>
              </a:rPr>
              <a:t>0 </a:t>
            </a:r>
            <a:r>
              <a:rPr lang="it-IT" sz="2400" dirty="0" smtClean="0">
                <a:solidFill>
                  <a:srgbClr val="FF0000"/>
                </a:solidFill>
              </a:rPr>
              <a:t>può avvenire in qualsiasi punto dell'area allertata</a:t>
            </a:r>
            <a:r>
              <a:rPr lang="it-IT" sz="2400" dirty="0" smtClean="0"/>
              <a:t> e, dunque, per ridurre l'incertezza spaziale delle previsioni, la regione definita deve essere la più piccola possibile. D'altra parte è stato osservato empiricamente, su scala globale, che </a:t>
            </a:r>
            <a:r>
              <a:rPr lang="it-IT" sz="2400" dirty="0" smtClean="0">
                <a:solidFill>
                  <a:srgbClr val="FF0000"/>
                </a:solidFill>
              </a:rPr>
              <a:t>le dimensioni lineari dell'area analizzata devono essere maggiori o uguali a 5÷10 </a:t>
            </a:r>
            <a:r>
              <a:rPr lang="it-IT" sz="2400" i="1" dirty="0" smtClean="0">
                <a:solidFill>
                  <a:srgbClr val="FF0000"/>
                </a:solidFill>
              </a:rPr>
              <a:t>L</a:t>
            </a:r>
            <a:r>
              <a:rPr lang="it-IT" sz="2400" dirty="0" smtClean="0"/>
              <a:t>, dove </a:t>
            </a:r>
            <a:r>
              <a:rPr lang="it-IT" sz="2400" i="1" dirty="0" smtClean="0"/>
              <a:t>L</a:t>
            </a:r>
            <a:r>
              <a:rPr lang="it-IT" sz="2400" dirty="0" smtClean="0"/>
              <a:t> è la lunghezza (proporzionale a </a:t>
            </a:r>
            <a:r>
              <a:rPr lang="it-IT" sz="2400" i="1" dirty="0" smtClean="0"/>
              <a:t>M</a:t>
            </a:r>
            <a:r>
              <a:rPr lang="it-IT" sz="2400" baseline="-25000" dirty="0" smtClean="0"/>
              <a:t>0</a:t>
            </a:r>
            <a:r>
              <a:rPr lang="it-IT" sz="2400" dirty="0" smtClean="0"/>
              <a:t>) della sorgente dei sismi che si vogliono prevedere. </a:t>
            </a:r>
            <a:endParaRPr lang="it-IT" sz="2400" dirty="0"/>
          </a:p>
        </p:txBody>
      </p:sp>
      <p:sp>
        <p:nvSpPr>
          <p:cNvPr id="2050" name="AutoShape 2" descr="http://www.meteoweb.eu/wp-content/uploads/2012/05/561255_3538914264162_1011549507_32622703_269232948_n-300x172.jpg"/>
          <p:cNvSpPr>
            <a:spLocks noChangeAspect="1" noChangeArrowheads="1"/>
          </p:cNvSpPr>
          <p:nvPr/>
        </p:nvSpPr>
        <p:spPr bwMode="auto">
          <a:xfrm>
            <a:off x="155575" y="-784225"/>
            <a:ext cx="2857500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http://www.meteoweb.eu/wp-content/uploads/2012/05/561255_3538914264162_1011549507_32622703_2692329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211959" cy="2417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51520" y="214313"/>
            <a:ext cx="8692455" cy="1462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il terremoto </a:t>
            </a:r>
            <a:br>
              <a:rPr lang="it-IT" dirty="0" smtClean="0"/>
            </a:br>
            <a:r>
              <a:rPr lang="it-IT" dirty="0" smtClean="0"/>
              <a:t>era stato “</a:t>
            </a:r>
            <a:r>
              <a:rPr lang="it-IT" i="1" dirty="0" smtClean="0"/>
              <a:t>previsto</a:t>
            </a:r>
            <a:r>
              <a:rPr lang="it-IT" dirty="0" smtClean="0"/>
              <a:t>”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0" y="2017712"/>
            <a:ext cx="5508104" cy="484028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400" dirty="0" smtClean="0"/>
              <a:t>Nel senso che alcuni strumenti di previsione realizzati da diversi Paesi, e in Italia dall’International </a:t>
            </a:r>
            <a:r>
              <a:rPr lang="it-IT" sz="2400" dirty="0" err="1" smtClean="0"/>
              <a:t>Centre</a:t>
            </a:r>
            <a:r>
              <a:rPr lang="it-IT" sz="2400" dirty="0" smtClean="0"/>
              <a:t> for </a:t>
            </a:r>
            <a:r>
              <a:rPr lang="it-IT" sz="2400" dirty="0" err="1" smtClean="0"/>
              <a:t>Theoretical</a:t>
            </a:r>
            <a:r>
              <a:rPr lang="it-IT" sz="2400" dirty="0" smtClean="0"/>
              <a:t> </a:t>
            </a:r>
            <a:r>
              <a:rPr lang="it-IT" sz="2400" dirty="0" err="1" smtClean="0"/>
              <a:t>Physics</a:t>
            </a:r>
            <a:r>
              <a:rPr lang="it-IT" sz="2400" dirty="0" smtClean="0"/>
              <a:t> (ICTP) e dall’Università di Trieste, avevano </a:t>
            </a:r>
            <a:r>
              <a:rPr lang="it-IT" sz="2400" dirty="0" smtClean="0">
                <a:solidFill>
                  <a:srgbClr val="FF0000"/>
                </a:solidFill>
              </a:rPr>
              <a:t>indicato la possibilità di una scossa sul territorio del nord Italia di </a:t>
            </a:r>
            <a:r>
              <a:rPr lang="it-IT" sz="2400" b="1" dirty="0" smtClean="0">
                <a:solidFill>
                  <a:srgbClr val="FF0000"/>
                </a:solidFill>
              </a:rPr>
              <a:t>magnitudo superiore a 5.4 Richter</a:t>
            </a:r>
            <a:r>
              <a:rPr lang="it-IT" sz="2400" dirty="0" smtClean="0"/>
              <a:t>, e che a </a:t>
            </a:r>
            <a:r>
              <a:rPr lang="it-IT" sz="2400" dirty="0" smtClean="0">
                <a:solidFill>
                  <a:srgbClr val="FF0000"/>
                </a:solidFill>
              </a:rPr>
              <a:t>marzo</a:t>
            </a:r>
            <a:r>
              <a:rPr lang="it-IT" sz="2400" dirty="0" smtClean="0"/>
              <a:t> gli studiosi avevano </a:t>
            </a:r>
            <a:r>
              <a:rPr lang="it-IT" sz="2400" dirty="0" smtClean="0">
                <a:solidFill>
                  <a:srgbClr val="FF0000"/>
                </a:solidFill>
              </a:rPr>
              <a:t>lanciato l’allarme </a:t>
            </a:r>
            <a:r>
              <a:rPr lang="it-IT" sz="2400" dirty="0" smtClean="0"/>
              <a:t>alle autorità competenti, tra cui la Commissione Grandi Rischi della Protezione Civile.</a:t>
            </a:r>
          </a:p>
          <a:p>
            <a:endParaRPr lang="it-IT" dirty="0"/>
          </a:p>
        </p:txBody>
      </p:sp>
      <p:pic>
        <p:nvPicPr>
          <p:cNvPr id="103426" name="Picture 2" descr="http://www.meteoweb.eu/wp-content/uploads/2012/06/10juneqPanzF1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49741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51520" y="214313"/>
            <a:ext cx="8692455" cy="1462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il terremoto </a:t>
            </a:r>
            <a:br>
              <a:rPr lang="it-IT" dirty="0" smtClean="0"/>
            </a:br>
            <a:r>
              <a:rPr lang="it-IT" dirty="0" smtClean="0"/>
              <a:t>era stato “</a:t>
            </a:r>
            <a:r>
              <a:rPr lang="it-IT" i="1" dirty="0" smtClean="0"/>
              <a:t>previsto</a:t>
            </a:r>
            <a:r>
              <a:rPr lang="it-IT" dirty="0" smtClean="0"/>
              <a:t>”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635896" y="2017713"/>
            <a:ext cx="5508104" cy="484028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400" dirty="0" smtClean="0"/>
              <a:t>“</a:t>
            </a:r>
            <a:r>
              <a:rPr lang="it-IT" sz="3600" i="1" dirty="0" smtClean="0"/>
              <a:t>l’</a:t>
            </a:r>
            <a:r>
              <a:rPr lang="it-IT" sz="3600" i="1" dirty="0" smtClean="0">
                <a:solidFill>
                  <a:srgbClr val="FF0000"/>
                </a:solidFill>
              </a:rPr>
              <a:t>algoritmo</a:t>
            </a:r>
            <a:r>
              <a:rPr lang="it-IT" sz="3600" i="1" dirty="0" smtClean="0"/>
              <a:t> delle analisi mostrava che un terremoto superiore a quella magnitudo era </a:t>
            </a:r>
            <a:r>
              <a:rPr lang="it-IT" sz="3600" i="1" dirty="0" smtClean="0">
                <a:solidFill>
                  <a:srgbClr val="FF0000"/>
                </a:solidFill>
              </a:rPr>
              <a:t>fortemente probabile</a:t>
            </a:r>
            <a:r>
              <a:rPr lang="it-IT" sz="3600" dirty="0" smtClean="0"/>
              <a:t>“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Giuliano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Panza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Head of the Structure and Non-Linear Dynamics of the Earth (SAND) Group for the </a:t>
            </a:r>
            <a:r>
              <a:rPr lang="en-US" sz="1600" dirty="0" err="1" smtClean="0"/>
              <a:t>Abdus</a:t>
            </a:r>
            <a:r>
              <a:rPr lang="en-US" sz="1600" dirty="0" smtClean="0"/>
              <a:t> Salam International Centre for Theoretical Physics in Trieste, Italy. </a:t>
            </a:r>
          </a:p>
          <a:p>
            <a:r>
              <a:rPr lang="en-US" sz="1600" dirty="0" smtClean="0"/>
              <a:t>Professor of Seismology at the University of Trieste</a:t>
            </a:r>
            <a:endParaRPr lang="it-IT" sz="1600" dirty="0" smtClean="0"/>
          </a:p>
          <a:p>
            <a:endParaRPr lang="it-IT" dirty="0"/>
          </a:p>
        </p:txBody>
      </p:sp>
      <p:pic>
        <p:nvPicPr>
          <p:cNvPr id="103426" name="Picture 2" descr="http://www.meteoweb.eu/wp-content/uploads/2012/06/10juneqPanzF1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49741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http://www.raffaeledavinci.it/I_TERR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http://digilander.libero.it/agrariarieti/fagli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8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fumature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2685</TotalTime>
  <Words>2064</Words>
  <Application>Microsoft Office PowerPoint</Application>
  <PresentationFormat>Presentazione su schermo (4:3)</PresentationFormat>
  <Paragraphs>122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Sfumature</vt:lpstr>
      <vt:lpstr>Diapositiva 1</vt:lpstr>
      <vt:lpstr> Previsione deterministica Tempo, spazio, intensità</vt:lpstr>
      <vt:lpstr>Previsioni</vt:lpstr>
      <vt:lpstr> 20 maggio 2012 Scossa in Emilia Romagna, magnitudo 5,9</vt:lpstr>
      <vt:lpstr>il terremoto  era stato “previsto” </vt:lpstr>
      <vt:lpstr>il terremoto  era stato “previsto” </vt:lpstr>
      <vt:lpstr>Diapositiva 7</vt:lpstr>
      <vt:lpstr>Diapositiva 8</vt:lpstr>
      <vt:lpstr>Diapositiva 9</vt:lpstr>
      <vt:lpstr>Diapositiva 10</vt:lpstr>
      <vt:lpstr>Diapositiva 11</vt:lpstr>
      <vt:lpstr>Diapositiva 12</vt:lpstr>
      <vt:lpstr>USGS: statistica storica</vt:lpstr>
      <vt:lpstr>Previsione storico-statistica</vt:lpstr>
      <vt:lpstr>USGS</vt:lpstr>
      <vt:lpstr>USGS</vt:lpstr>
      <vt:lpstr>"Earthquakes cannot be predicted with great accuracy.”</vt:lpstr>
      <vt:lpstr>Previsioni a breve termine</vt:lpstr>
      <vt:lpstr>Previsioni a medio e lungo termine (Panza)</vt:lpstr>
      <vt:lpstr>Previsioni a medio termine (Panza)</vt:lpstr>
      <vt:lpstr>Previsioni a medio termine</vt:lpstr>
      <vt:lpstr>Algoritmi CN e M8</vt:lpstr>
      <vt:lpstr>Algoritmi</vt:lpstr>
      <vt:lpstr>Algoritmi</vt:lpstr>
      <vt:lpstr>Algoritmi</vt:lpstr>
      <vt:lpstr>Mappa del rischio</vt:lpstr>
      <vt:lpstr>Previsione  classica</vt:lpstr>
      <vt:lpstr>Previsione caotica</vt:lpstr>
      <vt:lpstr>Determinismo e caos</vt:lpstr>
      <vt:lpstr>Sistemi caotici</vt:lpstr>
      <vt:lpstr>Terremoti caotici</vt:lpstr>
      <vt:lpstr>Terremoti  caotici</vt:lpstr>
      <vt:lpstr>Modelli  e precursori</vt:lpstr>
      <vt:lpstr>Precursori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Company>L'articolo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pietro greco</dc:creator>
  <cp:lastModifiedBy>Greco</cp:lastModifiedBy>
  <cp:revision>165</cp:revision>
  <dcterms:created xsi:type="dcterms:W3CDTF">2004-04-03T18:08:55Z</dcterms:created>
  <dcterms:modified xsi:type="dcterms:W3CDTF">2012-12-12T09:19:50Z</dcterms:modified>
</cp:coreProperties>
</file>