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8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209-04B3-4385-8DF4-3336A1E6981F}" type="datetimeFigureOut">
              <a:rPr lang="it-IT" smtClean="0"/>
              <a:pPr/>
              <a:t>21/01/2016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300C-1C7A-4C8F-8DDC-A45586E0F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209-04B3-4385-8DF4-3336A1E6981F}" type="datetimeFigureOut">
              <a:rPr lang="it-IT" smtClean="0"/>
              <a:pPr/>
              <a:t>21/01/2016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300C-1C7A-4C8F-8DDC-A45586E0F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209-04B3-4385-8DF4-3336A1E6981F}" type="datetimeFigureOut">
              <a:rPr lang="it-IT" smtClean="0"/>
              <a:pPr/>
              <a:t>21/01/2016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300C-1C7A-4C8F-8DDC-A45586E0F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209-04B3-4385-8DF4-3336A1E6981F}" type="datetimeFigureOut">
              <a:rPr lang="it-IT" smtClean="0"/>
              <a:pPr/>
              <a:t>21/01/2016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300C-1C7A-4C8F-8DDC-A45586E0F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209-04B3-4385-8DF4-3336A1E6981F}" type="datetimeFigureOut">
              <a:rPr lang="it-IT" smtClean="0"/>
              <a:pPr/>
              <a:t>21/01/2016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300C-1C7A-4C8F-8DDC-A45586E0F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209-04B3-4385-8DF4-3336A1E6981F}" type="datetimeFigureOut">
              <a:rPr lang="it-IT" smtClean="0"/>
              <a:pPr/>
              <a:t>21/01/2016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300C-1C7A-4C8F-8DDC-A45586E0F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209-04B3-4385-8DF4-3336A1E6981F}" type="datetimeFigureOut">
              <a:rPr lang="it-IT" smtClean="0"/>
              <a:pPr/>
              <a:t>21/01/2016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300C-1C7A-4C8F-8DDC-A45586E0F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209-04B3-4385-8DF4-3336A1E6981F}" type="datetimeFigureOut">
              <a:rPr lang="it-IT" smtClean="0"/>
              <a:pPr/>
              <a:t>21/01/2016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300C-1C7A-4C8F-8DDC-A45586E0F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209-04B3-4385-8DF4-3336A1E6981F}" type="datetimeFigureOut">
              <a:rPr lang="it-IT" smtClean="0"/>
              <a:pPr/>
              <a:t>21/01/2016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300C-1C7A-4C8F-8DDC-A45586E0F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209-04B3-4385-8DF4-3336A1E6981F}" type="datetimeFigureOut">
              <a:rPr lang="it-IT" smtClean="0"/>
              <a:pPr/>
              <a:t>21/01/2016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300C-1C7A-4C8F-8DDC-A45586E0F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209-04B3-4385-8DF4-3336A1E6981F}" type="datetimeFigureOut">
              <a:rPr lang="it-IT" smtClean="0"/>
              <a:pPr/>
              <a:t>21/01/2016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300C-1C7A-4C8F-8DDC-A45586E0F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alpha val="5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5F209-04B3-4385-8DF4-3336A1E6981F}" type="datetimeFigureOut">
              <a:rPr lang="it-IT" smtClean="0"/>
              <a:pPr/>
              <a:t>21/01/2016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6300C-1C7A-4C8F-8DDC-A45586E0F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381000" y="2135088"/>
          <a:ext cx="5181600" cy="3886200"/>
        </p:xfrm>
        <a:graphic>
          <a:graphicData uri="http://schemas.openxmlformats.org/presentationml/2006/ole">
            <p:oleObj spid="_x0000_s1026" name="Fotografia Photo Editor" r:id="rId4" imgW="5714286" imgH="4285714" progId="">
              <p:embed/>
            </p:oleObj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294064" y="2948751"/>
            <a:ext cx="345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I principi della crittografia a chiave pubblica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99592" y="611977"/>
            <a:ext cx="739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CRITTOGRAFIA, DOMANI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CasellaDiTesto 8"/>
          <p:cNvSpPr txBox="1"/>
          <p:nvPr/>
        </p:nvSpPr>
        <p:spPr>
          <a:xfrm>
            <a:off x="3073965" y="404664"/>
            <a:ext cx="312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Congruenze lineari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5954804"/>
              </p:ext>
            </p:extLst>
          </p:nvPr>
        </p:nvGraphicFramePr>
        <p:xfrm>
          <a:off x="4984152" y="2068184"/>
          <a:ext cx="1316040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736"/>
                <a:gridCol w="644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" name="Gruppo 10"/>
          <p:cNvGrpSpPr/>
          <p:nvPr/>
        </p:nvGrpSpPr>
        <p:grpSpPr>
          <a:xfrm>
            <a:off x="5079824" y="2420014"/>
            <a:ext cx="1346230" cy="2408202"/>
            <a:chOff x="5076056" y="1524854"/>
            <a:chExt cx="1346230" cy="2408202"/>
          </a:xfrm>
        </p:grpSpPr>
        <p:cxnSp>
          <p:nvCxnSpPr>
            <p:cNvPr id="12" name="Connettore 1 11"/>
            <p:cNvCxnSpPr/>
            <p:nvPr/>
          </p:nvCxnSpPr>
          <p:spPr>
            <a:xfrm>
              <a:off x="5076056" y="1524854"/>
              <a:ext cx="13462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>
              <a:off x="5580112" y="1524854"/>
              <a:ext cx="0" cy="24082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/>
          <p:nvPr/>
        </p:nvGrpSpPr>
        <p:grpSpPr>
          <a:xfrm>
            <a:off x="899592" y="1945860"/>
            <a:ext cx="2907444" cy="443090"/>
            <a:chOff x="899592" y="1945860"/>
            <a:chExt cx="2907444" cy="443090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899592" y="1988840"/>
              <a:ext cx="12153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Esempio</a:t>
              </a:r>
              <a:r>
                <a:rPr lang="it-IT" sz="2000" dirty="0" smtClean="0"/>
                <a:t>: </a:t>
              </a:r>
              <a:endParaRPr lang="it-IT" sz="2000" dirty="0"/>
            </a:p>
          </p:txBody>
        </p:sp>
        <p:graphicFrame>
          <p:nvGraphicFramePr>
            <p:cNvPr id="16" name="Oggetto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991526604"/>
                </p:ext>
              </p:extLst>
            </p:nvPr>
          </p:nvGraphicFramePr>
          <p:xfrm>
            <a:off x="2062163" y="2017713"/>
            <a:ext cx="769937" cy="319087"/>
          </p:xfrm>
          <a:graphic>
            <a:graphicData uri="http://schemas.openxmlformats.org/presentationml/2006/ole">
              <p:oleObj spid="_x0000_s6146" name="Equazione" r:id="rId4" imgW="431425" imgH="177646" progId="Equation.3">
                <p:embed/>
              </p:oleObj>
            </a:graphicData>
          </a:graphic>
        </p:graphicFrame>
        <p:sp>
          <p:nvSpPr>
            <p:cNvPr id="17" name="CasellaDiTesto 16"/>
            <p:cNvSpPr txBox="1"/>
            <p:nvPr/>
          </p:nvSpPr>
          <p:spPr>
            <a:xfrm>
              <a:off x="2721482" y="1945860"/>
              <a:ext cx="1085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/>
                <a:t>  (</a:t>
              </a:r>
              <a:r>
                <a:rPr lang="it-IT" sz="2000" i="1" dirty="0" err="1" smtClean="0">
                  <a:latin typeface="Times New Roman" pitchFamily="18" charset="0"/>
                  <a:cs typeface="Times New Roman" pitchFamily="18" charset="0"/>
                </a:rPr>
                <a:t>mod</a:t>
              </a:r>
              <a:r>
                <a:rPr lang="it-IT" sz="2000" dirty="0" smtClean="0"/>
                <a:t>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it-IT" sz="2000" dirty="0" smtClean="0"/>
                <a:t>)</a:t>
              </a:r>
              <a:endParaRPr lang="it-IT" sz="2000" dirty="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4744704" y="3501008"/>
            <a:ext cx="1771512" cy="2056294"/>
            <a:chOff x="4744704" y="3501008"/>
            <a:chExt cx="1771512" cy="2056294"/>
          </a:xfrm>
        </p:grpSpPr>
        <p:cxnSp>
          <p:nvCxnSpPr>
            <p:cNvPr id="19" name="Connettore 2 18"/>
            <p:cNvCxnSpPr/>
            <p:nvPr/>
          </p:nvCxnSpPr>
          <p:spPr>
            <a:xfrm flipH="1">
              <a:off x="6156176" y="3501008"/>
              <a:ext cx="3600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 flipH="1">
              <a:off x="6156176" y="4653136"/>
              <a:ext cx="3600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4744704" y="5157192"/>
              <a:ext cx="16995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due soluzioni!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6948264" y="3645024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6)</a:t>
            </a: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CasellaDiTesto 8"/>
          <p:cNvSpPr txBox="1"/>
          <p:nvPr/>
        </p:nvSpPr>
        <p:spPr>
          <a:xfrm>
            <a:off x="3073965" y="404664"/>
            <a:ext cx="312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Congruenze lineari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9021848"/>
              </p:ext>
            </p:extLst>
          </p:nvPr>
        </p:nvGraphicFramePr>
        <p:xfrm>
          <a:off x="1356320" y="1628800"/>
          <a:ext cx="2783632" cy="2414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400"/>
                <a:gridCol w="576064"/>
                <a:gridCol w="1512168"/>
              </a:tblGrid>
              <a:tr h="352832"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/>
                        <a:t>x</a:t>
                      </a:r>
                      <a:endParaRPr lang="it-IT" sz="20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</a:t>
                      </a:r>
                      <a:r>
                        <a:rPr lang="it-IT" sz="2000" i="1" dirty="0" smtClean="0"/>
                        <a:t>x</a:t>
                      </a:r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</a:t>
                      </a:r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</a:t>
                      </a:r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832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</a:t>
                      </a:r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</a:t>
                      </a:r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</a:t>
                      </a:r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4</a:t>
                      </a:r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3</a:t>
                      </a:r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</a:t>
                      </a:r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4</a:t>
                      </a:r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3</a:t>
                      </a:r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1591803"/>
              </p:ext>
            </p:extLst>
          </p:nvPr>
        </p:nvGraphicFramePr>
        <p:xfrm>
          <a:off x="5364088" y="1519808"/>
          <a:ext cx="1728192" cy="2809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/>
                <a:gridCol w="100811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ax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6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endParaRPr lang="it-I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4"/>
                      <a:stretch>
                        <a:fillRect t="-507692" r="-140678" b="-2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4"/>
                      <a:stretch>
                        <a:fillRect l="-71084" t="-507692" b="-27692"/>
                      </a:stretch>
                    </a:blipFill>
                  </a:tcPr>
                </a:tc>
              </a:tr>
            </a:tbl>
          </a:graphicData>
        </a:graphic>
      </p:graphicFrame>
      <p:grpSp>
        <p:nvGrpSpPr>
          <p:cNvPr id="12" name="Gruppo 11"/>
          <p:cNvGrpSpPr/>
          <p:nvPr/>
        </p:nvGrpSpPr>
        <p:grpSpPr>
          <a:xfrm>
            <a:off x="1547664" y="1960988"/>
            <a:ext cx="2277630" cy="1972068"/>
            <a:chOff x="1547664" y="1960988"/>
            <a:chExt cx="2277630" cy="1972068"/>
          </a:xfrm>
        </p:grpSpPr>
        <p:grpSp>
          <p:nvGrpSpPr>
            <p:cNvPr id="13" name="Gruppo 35"/>
            <p:cNvGrpSpPr/>
            <p:nvPr/>
          </p:nvGrpSpPr>
          <p:grpSpPr>
            <a:xfrm>
              <a:off x="1547664" y="1960988"/>
              <a:ext cx="1008112" cy="1972068"/>
              <a:chOff x="4860032" y="1815796"/>
              <a:chExt cx="1008112" cy="1972068"/>
            </a:xfrm>
          </p:grpSpPr>
          <p:cxnSp>
            <p:nvCxnSpPr>
              <p:cNvPr id="15" name="Connettore 1 14"/>
              <p:cNvCxnSpPr/>
              <p:nvPr/>
            </p:nvCxnSpPr>
            <p:spPr>
              <a:xfrm>
                <a:off x="5278432" y="1817712"/>
                <a:ext cx="13648" cy="1970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>
                <a:off x="4860032" y="1815796"/>
                <a:ext cx="10081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ttangolo 13"/>
            <p:cNvSpPr/>
            <p:nvPr/>
          </p:nvSpPr>
          <p:spPr>
            <a:xfrm>
              <a:off x="2771800" y="2494072"/>
              <a:ext cx="10534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2000" dirty="0" smtClean="0"/>
                <a:t>(</a:t>
              </a:r>
              <a:r>
                <a:rPr lang="it-IT" sz="2000" i="1" dirty="0" err="1" smtClean="0">
                  <a:latin typeface="Times New Roman" pitchFamily="18" charset="0"/>
                  <a:cs typeface="Times New Roman" pitchFamily="18" charset="0"/>
                </a:rPr>
                <a:t>mod</a:t>
              </a:r>
              <a:r>
                <a:rPr lang="it-IT" sz="2000" i="1" dirty="0" smtClean="0"/>
                <a:t> </a:t>
              </a:r>
              <a:r>
                <a:rPr lang="it-IT" sz="2000" i="0" dirty="0" smtClean="0"/>
                <a:t> </a:t>
              </a:r>
              <a:r>
                <a:rPr lang="it-IT" sz="2000" i="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it-IT" sz="2000" i="0" dirty="0" smtClean="0"/>
                <a:t>)</a:t>
              </a:r>
              <a:endParaRPr lang="it-IT" sz="2000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899592" y="1124744"/>
            <a:ext cx="2939504" cy="443090"/>
            <a:chOff x="899592" y="1945860"/>
            <a:chExt cx="2939504" cy="443090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899592" y="1988840"/>
              <a:ext cx="12153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Esempio</a:t>
              </a:r>
              <a:r>
                <a:rPr lang="it-IT" sz="2000" dirty="0" smtClean="0"/>
                <a:t>: </a:t>
              </a:r>
              <a:endParaRPr lang="it-IT" sz="2000" dirty="0"/>
            </a:p>
          </p:txBody>
        </p:sp>
        <p:graphicFrame>
          <p:nvGraphicFramePr>
            <p:cNvPr id="19" name="Oggetto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268303114"/>
                </p:ext>
              </p:extLst>
            </p:nvPr>
          </p:nvGraphicFramePr>
          <p:xfrm>
            <a:off x="2062163" y="2018091"/>
            <a:ext cx="769937" cy="319088"/>
          </p:xfrm>
          <a:graphic>
            <a:graphicData uri="http://schemas.openxmlformats.org/presentationml/2006/ole">
              <p:oleObj spid="_x0000_s7170" name="Equazione" r:id="rId5" imgW="431425" imgH="177646" progId="Equation.3">
                <p:embed/>
              </p:oleObj>
            </a:graphicData>
          </a:graphic>
        </p:graphicFrame>
        <p:sp>
          <p:nvSpPr>
            <p:cNvPr id="20" name="CasellaDiTesto 19"/>
            <p:cNvSpPr txBox="1"/>
            <p:nvPr/>
          </p:nvSpPr>
          <p:spPr>
            <a:xfrm>
              <a:off x="2721482" y="1945860"/>
              <a:ext cx="1117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/>
                <a:t>  (</a:t>
              </a:r>
              <a:r>
                <a:rPr lang="it-IT" sz="2000" i="1" dirty="0" err="1" smtClean="0">
                  <a:latin typeface="Times New Roman" pitchFamily="18" charset="0"/>
                  <a:cs typeface="Times New Roman" pitchFamily="18" charset="0"/>
                </a:rPr>
                <a:t>mod</a:t>
              </a:r>
              <a:r>
                <a:rPr lang="it-IT" sz="2000" dirty="0" smtClean="0"/>
                <a:t>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it-IT" sz="2000" dirty="0" smtClean="0"/>
                <a:t>)</a:t>
              </a:r>
              <a:endParaRPr lang="it-IT" sz="2000" dirty="0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5508104" y="1937342"/>
            <a:ext cx="2650648" cy="2283746"/>
            <a:chOff x="1331640" y="3414486"/>
            <a:chExt cx="2650648" cy="2283746"/>
          </a:xfrm>
        </p:grpSpPr>
        <p:cxnSp>
          <p:nvCxnSpPr>
            <p:cNvPr id="22" name="Connettore 1 21"/>
            <p:cNvCxnSpPr/>
            <p:nvPr/>
          </p:nvCxnSpPr>
          <p:spPr>
            <a:xfrm>
              <a:off x="1979712" y="3415352"/>
              <a:ext cx="0" cy="2282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2"/>
            <p:cNvSpPr txBox="1"/>
            <p:nvPr/>
          </p:nvSpPr>
          <p:spPr>
            <a:xfrm>
              <a:off x="2992915" y="4037002"/>
              <a:ext cx="9893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/>
                <a:t>(</a:t>
              </a:r>
              <a:r>
                <a:rPr lang="it-IT" sz="2000" i="1" dirty="0" err="1" smtClean="0">
                  <a:latin typeface="Times New Roman" pitchFamily="18" charset="0"/>
                  <a:cs typeface="Times New Roman" pitchFamily="18" charset="0"/>
                </a:rPr>
                <a:t>mod</a:t>
              </a:r>
              <a:r>
                <a:rPr lang="it-IT" sz="2000" i="1" dirty="0" smtClean="0"/>
                <a:t> 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it-IT" sz="2000" dirty="0" smtClean="0"/>
                <a:t>)</a:t>
              </a:r>
              <a:endParaRPr lang="it-IT" sz="2000" dirty="0"/>
            </a:p>
          </p:txBody>
        </p:sp>
        <p:cxnSp>
          <p:nvCxnSpPr>
            <p:cNvPr id="24" name="Connettore 1 23"/>
            <p:cNvCxnSpPr/>
            <p:nvPr/>
          </p:nvCxnSpPr>
          <p:spPr>
            <a:xfrm>
              <a:off x="1331640" y="3414486"/>
              <a:ext cx="12961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o 24"/>
          <p:cNvGrpSpPr/>
          <p:nvPr/>
        </p:nvGrpSpPr>
        <p:grpSpPr>
          <a:xfrm>
            <a:off x="683568" y="4881354"/>
            <a:ext cx="7488832" cy="707886"/>
            <a:chOff x="683568" y="4881354"/>
            <a:chExt cx="7488832" cy="707886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683568" y="4881354"/>
              <a:ext cx="74888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-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La congruenza lineare                             , con 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 primo che non divide 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a,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 ha una sola soluzione in </a:t>
              </a:r>
              <a:r>
                <a:rPr lang="it-IT" sz="2000" b="1" dirty="0" err="1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it-IT" sz="2000" i="1" baseline="-25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 . 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7" name="Oggetto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033477742"/>
                </p:ext>
              </p:extLst>
            </p:nvPr>
          </p:nvGraphicFramePr>
          <p:xfrm>
            <a:off x="3327401" y="4907507"/>
            <a:ext cx="1697038" cy="365125"/>
          </p:xfrm>
          <a:graphic>
            <a:graphicData uri="http://schemas.openxmlformats.org/presentationml/2006/ole">
              <p:oleObj spid="_x0000_s7171" name="Equazione" r:id="rId6" imgW="952087" imgH="203112" progId="Equation.3">
                <p:embed/>
              </p:oleObj>
            </a:graphicData>
          </a:graphic>
        </p:graphicFrame>
      </p:grpSp>
      <p:grpSp>
        <p:nvGrpSpPr>
          <p:cNvPr id="28" name="Gruppo 27"/>
          <p:cNvGrpSpPr/>
          <p:nvPr/>
        </p:nvGrpSpPr>
        <p:grpSpPr>
          <a:xfrm>
            <a:off x="683568" y="5517232"/>
            <a:ext cx="7776864" cy="707886"/>
            <a:chOff x="683568" y="5517232"/>
            <a:chExt cx="7776864" cy="707886"/>
          </a:xfrm>
        </p:grpSpPr>
        <p:sp>
          <p:nvSpPr>
            <p:cNvPr id="29" name="CasellaDiTesto 28"/>
            <p:cNvSpPr txBox="1"/>
            <p:nvPr/>
          </p:nvSpPr>
          <p:spPr>
            <a:xfrm>
              <a:off x="683568" y="5517232"/>
              <a:ext cx="77768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- 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La congruenza lineare                            ha esattamente una soluzione in </a:t>
              </a:r>
              <a:r>
                <a:rPr lang="it-IT" sz="2000" b="1" dirty="0" err="1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it-IT" sz="2000" i="1" baseline="-2500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 se e solo se                .</a:t>
              </a:r>
              <a:endParaRPr lang="it-IT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" name="Oggetto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859728321"/>
                </p:ext>
              </p:extLst>
            </p:nvPr>
          </p:nvGraphicFramePr>
          <p:xfrm>
            <a:off x="3338513" y="5559425"/>
            <a:ext cx="1582737" cy="347663"/>
          </p:xfrm>
          <a:graphic>
            <a:graphicData uri="http://schemas.openxmlformats.org/presentationml/2006/ole">
              <p:oleObj spid="_x0000_s7172" name="Equazione" r:id="rId7" imgW="926698" imgH="203112" progId="Equation.3">
                <p:embed/>
              </p:oleObj>
            </a:graphicData>
          </a:graphic>
        </p:graphicFrame>
        <p:graphicFrame>
          <p:nvGraphicFramePr>
            <p:cNvPr id="31" name="Oggetto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688394729"/>
                </p:ext>
              </p:extLst>
            </p:nvPr>
          </p:nvGraphicFramePr>
          <p:xfrm>
            <a:off x="2267744" y="5877272"/>
            <a:ext cx="966330" cy="343584"/>
          </p:xfrm>
          <a:graphic>
            <a:graphicData uri="http://schemas.openxmlformats.org/presentationml/2006/ole">
              <p:oleObj spid="_x0000_s7173" name="Equazione" r:id="rId8" imgW="571252" imgH="203112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CasellaDiTesto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5776" y="404664"/>
            <a:ext cx="4031425" cy="523220"/>
          </a:xfrm>
          <a:prstGeom prst="rect">
            <a:avLst/>
          </a:prstGeom>
          <a:blipFill rotWithShape="1">
            <a:blip r:embed="rId3" cstate="print"/>
            <a:stretch>
              <a:fillRect l="-3021" t="-11628" b="-31395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0" name="CasellaDiTesto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1268760"/>
            <a:ext cx="7056784" cy="707886"/>
          </a:xfrm>
          <a:prstGeom prst="rect">
            <a:avLst/>
          </a:prstGeom>
          <a:blipFill rotWithShape="1">
            <a:blip r:embed="rId4" cstate="print"/>
            <a:stretch>
              <a:fillRect l="-864" t="-4310" b="-14655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0820401"/>
              </p:ext>
            </p:extLst>
          </p:nvPr>
        </p:nvGraphicFramePr>
        <p:xfrm>
          <a:off x="2497012" y="1943563"/>
          <a:ext cx="2543944" cy="356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776"/>
                <a:gridCol w="432048"/>
                <a:gridCol w="108012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stretch>
                        <a:fillRect l="-239437" t="-7692" r="-249296" b="-82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stretch>
                        <a:fillRect l="-239437" t="-107692" r="-249296" b="-72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2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stretch>
                        <a:fillRect l="-239437" t="-307692" r="-249296" b="-52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stretch>
                        <a:fillRect l="-239437" t="-507692" r="-249296" b="-32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stretch>
                        <a:fillRect l="-239437" t="-707692" r="-249296" b="-12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611560" y="2488297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Esempio in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it-IT" sz="20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it-IT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1675319" y="2418591"/>
            <a:ext cx="2232248" cy="3098641"/>
            <a:chOff x="3635896" y="2175836"/>
            <a:chExt cx="2232248" cy="3098641"/>
          </a:xfrm>
        </p:grpSpPr>
        <p:cxnSp>
          <p:nvCxnSpPr>
            <p:cNvPr id="14" name="Connettore 1 13"/>
            <p:cNvCxnSpPr/>
            <p:nvPr/>
          </p:nvCxnSpPr>
          <p:spPr>
            <a:xfrm>
              <a:off x="5292080" y="2182872"/>
              <a:ext cx="0" cy="30916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4860032" y="2175836"/>
              <a:ext cx="10081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3635896" y="3573016"/>
              <a:ext cx="9893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/>
                <a:t>(</a:t>
              </a:r>
              <a:r>
                <a:rPr lang="it-IT" sz="2000" i="1" dirty="0" err="1" smtClean="0">
                  <a:latin typeface="Times New Roman" pitchFamily="18" charset="0"/>
                  <a:cs typeface="Times New Roman" pitchFamily="18" charset="0"/>
                </a:rPr>
                <a:t>mod</a:t>
              </a:r>
              <a:r>
                <a:rPr lang="it-IT" sz="2000" i="1" dirty="0" smtClean="0"/>
                <a:t>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it-IT" sz="2000" dirty="0" smtClean="0"/>
                <a:t>)</a:t>
              </a:r>
              <a:endParaRPr lang="it-IT" sz="2000" dirty="0"/>
            </a:p>
          </p:txBody>
        </p:sp>
      </p:grp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1514824477"/>
              </p:ext>
            </p:extLst>
          </p:nvPr>
        </p:nvGraphicFramePr>
        <p:xfrm>
          <a:off x="5593356" y="1988840"/>
          <a:ext cx="2543944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776"/>
                <a:gridCol w="432048"/>
                <a:gridCol w="108012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6"/>
                      <a:stretch>
                        <a:fillRect l="-239437" t="-7692" r="-249296" b="-52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it-IT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mod</a:t>
                      </a:r>
                      <a:r>
                        <a:rPr lang="it-IT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20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5)</a:t>
                      </a:r>
                      <a:endParaRPr lang="it-IT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6"/>
                      <a:stretch>
                        <a:fillRect l="-239437" t="-107692" r="-249296" b="-42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2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" name="Gruppo 18"/>
          <p:cNvGrpSpPr/>
          <p:nvPr/>
        </p:nvGrpSpPr>
        <p:grpSpPr>
          <a:xfrm>
            <a:off x="5833044" y="2364656"/>
            <a:ext cx="2160240" cy="2016224"/>
            <a:chOff x="1763688" y="1772816"/>
            <a:chExt cx="2160240" cy="2016224"/>
          </a:xfrm>
        </p:grpSpPr>
        <p:cxnSp>
          <p:nvCxnSpPr>
            <p:cNvPr id="20" name="Connettore 1 19"/>
            <p:cNvCxnSpPr/>
            <p:nvPr/>
          </p:nvCxnSpPr>
          <p:spPr>
            <a:xfrm>
              <a:off x="1763688" y="1772816"/>
              <a:ext cx="21602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>
              <a:off x="2339752" y="1772816"/>
              <a:ext cx="0" cy="201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asellaDiTesto 21"/>
          <p:cNvSpPr txBox="1"/>
          <p:nvPr/>
        </p:nvSpPr>
        <p:spPr>
          <a:xfrm>
            <a:off x="5580112" y="4469050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Esempio in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it-IT" sz="20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it-IT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sellaDiTesto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5373216"/>
            <a:ext cx="7549695" cy="423770"/>
          </a:xfrm>
          <a:prstGeom prst="rect">
            <a:avLst/>
          </a:prstGeom>
          <a:blipFill rotWithShape="1">
            <a:blip r:embed="rId7" cstate="print"/>
            <a:stretch>
              <a:fillRect l="-807" t="-7143" b="-18571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CasellaDiTesto 9"/>
          <p:cNvSpPr txBox="1"/>
          <p:nvPr/>
        </p:nvSpPr>
        <p:spPr>
          <a:xfrm>
            <a:off x="2301770" y="404750"/>
            <a:ext cx="454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Il piccolo teorema di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Fermat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755576" y="980728"/>
            <a:ext cx="8022453" cy="1152128"/>
            <a:chOff x="755576" y="1268760"/>
            <a:chExt cx="8022453" cy="1152128"/>
          </a:xfrm>
        </p:grpSpPr>
        <p:sp>
          <p:nvSpPr>
            <p:cNvPr id="9" name="Rettangolo 8"/>
            <p:cNvSpPr/>
            <p:nvPr/>
          </p:nvSpPr>
          <p:spPr>
            <a:xfrm>
              <a:off x="755576" y="1268760"/>
              <a:ext cx="7920880" cy="11521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14" name="Gruppo 13"/>
            <p:cNvGrpSpPr/>
            <p:nvPr/>
          </p:nvGrpSpPr>
          <p:grpSpPr>
            <a:xfrm>
              <a:off x="755576" y="1340768"/>
              <a:ext cx="8022453" cy="906388"/>
              <a:chOff x="755576" y="1340768"/>
              <a:chExt cx="8022453" cy="906388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755576" y="1340768"/>
                <a:ext cx="80224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 smtClean="0">
                    <a:latin typeface="Times New Roman" pitchFamily="18" charset="0"/>
                    <a:cs typeface="Times New Roman" pitchFamily="18" charset="0"/>
                  </a:rPr>
                  <a:t>Teorema</a:t>
                </a:r>
                <a:r>
                  <a:rPr lang="it-IT" sz="20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it-IT" sz="2000" dirty="0" err="1" smtClean="0">
                    <a:latin typeface="Times New Roman" pitchFamily="18" charset="0"/>
                    <a:cs typeface="Times New Roman" pitchFamily="18" charset="0"/>
                  </a:rPr>
                  <a:t>Fermat</a:t>
                </a:r>
                <a:r>
                  <a:rPr lang="it-IT" sz="2000" dirty="0" smtClean="0">
                    <a:latin typeface="Times New Roman" pitchFamily="18" charset="0"/>
                    <a:cs typeface="Times New Roman" pitchFamily="18" charset="0"/>
                  </a:rPr>
                  <a:t>). Se </a:t>
                </a:r>
                <a:r>
                  <a:rPr lang="it-IT" sz="2000" i="1" dirty="0" smtClean="0">
                    <a:latin typeface="Times New Roman" pitchFamily="18" charset="0"/>
                    <a:cs typeface="Times New Roman" pitchFamily="18" charset="0"/>
                  </a:rPr>
                  <a:t>p è </a:t>
                </a:r>
                <a:r>
                  <a:rPr lang="it-IT" sz="2000" dirty="0" smtClean="0">
                    <a:latin typeface="Times New Roman" pitchFamily="18" charset="0"/>
                    <a:cs typeface="Times New Roman" pitchFamily="18" charset="0"/>
                  </a:rPr>
                  <a:t>primo e non divide </a:t>
                </a:r>
                <a:r>
                  <a:rPr lang="it-IT" sz="2000" i="1" dirty="0" smtClean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it-IT" sz="2000" dirty="0" smtClean="0">
                    <a:latin typeface="Times New Roman" pitchFamily="18" charset="0"/>
                    <a:cs typeface="Times New Roman" pitchFamily="18" charset="0"/>
                  </a:rPr>
                  <a:t>(vale a dire (</a:t>
                </a:r>
                <a:r>
                  <a:rPr lang="it-IT" sz="2000" i="1" dirty="0" smtClean="0">
                    <a:latin typeface="Times New Roman" pitchFamily="18" charset="0"/>
                    <a:cs typeface="Times New Roman" pitchFamily="18" charset="0"/>
                  </a:rPr>
                  <a:t>a,p</a:t>
                </a:r>
                <a:r>
                  <a:rPr lang="it-IT" sz="2000" dirty="0" smtClean="0">
                    <a:latin typeface="Times New Roman" pitchFamily="18" charset="0"/>
                    <a:cs typeface="Times New Roman" pitchFamily="18" charset="0"/>
                  </a:rPr>
                  <a:t>) = 1</a:t>
                </a:r>
                <a:r>
                  <a:rPr lang="it-IT" sz="2000" dirty="0" smtClean="0">
                    <a:latin typeface="Times New Roman" pitchFamily="18" charset="0"/>
                    <a:cs typeface="Times New Roman" pitchFamily="18" charset="0"/>
                  </a:rPr>
                  <a:t>) allora:</a:t>
                </a:r>
                <a:endParaRPr lang="it-IT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3" name="Oggetto 12"/>
              <p:cNvGraphicFramePr>
                <a:graphicFrameLocks noChangeAspect="1"/>
              </p:cNvGraphicFramePr>
              <p:nvPr/>
            </p:nvGraphicFramePr>
            <p:xfrm>
              <a:off x="3275856" y="1844824"/>
              <a:ext cx="1832846" cy="402332"/>
            </p:xfrm>
            <a:graphic>
              <a:graphicData uri="http://schemas.openxmlformats.org/presentationml/2006/ole">
                <p:oleObj spid="_x0000_s8194" name="Equazione" r:id="rId4" imgW="1041120" imgH="228600" progId="Equation.3">
                  <p:embed/>
                </p:oleObj>
              </a:graphicData>
            </a:graphic>
          </p:graphicFrame>
        </p:grpSp>
      </p:grpSp>
      <p:sp>
        <p:nvSpPr>
          <p:cNvPr id="16" name="CasellaDiTesto 15"/>
          <p:cNvSpPr txBox="1"/>
          <p:nvPr/>
        </p:nvSpPr>
        <p:spPr>
          <a:xfrm>
            <a:off x="2368780" y="2204864"/>
            <a:ext cx="4389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(indicatrice) di Eulero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2256290"/>
              </p:ext>
            </p:extLst>
          </p:nvPr>
        </p:nvGraphicFramePr>
        <p:xfrm>
          <a:off x="4476328" y="2906340"/>
          <a:ext cx="3768080" cy="356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808"/>
                <a:gridCol w="432048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it-IT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 = 1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(convenzione)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it-IT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 = 1 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it-IT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 = 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it-IT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 = 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2, </a:t>
                      </a:r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it-IT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 = 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it-IT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 = 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2, 3,</a:t>
                      </a:r>
                      <a:r>
                        <a:rPr lang="it-I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4, </a:t>
                      </a:r>
                      <a:r>
                        <a:rPr lang="it-IT" sz="20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it-IT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it-IT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it-I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6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it-IT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it-IT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 = 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2, </a:t>
                      </a:r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4, </a:t>
                      </a:r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6, </a:t>
                      </a:r>
                      <a:r>
                        <a:rPr lang="it-IT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it-IT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…........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……………….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467544" y="2996952"/>
            <a:ext cx="3736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) è il numero di elementi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 primi con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a,n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)=1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ggetto 2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195" name="Equazione" r:id="rId5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CasellaDiTesto 8"/>
          <p:cNvSpPr txBox="1"/>
          <p:nvPr/>
        </p:nvSpPr>
        <p:spPr>
          <a:xfrm>
            <a:off x="827584" y="1556792"/>
            <a:ext cx="3461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è primo, allora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/>
        </p:nvGraphicFramePr>
        <p:xfrm>
          <a:off x="877888" y="2132435"/>
          <a:ext cx="2011362" cy="403225"/>
        </p:xfrm>
        <a:graphic>
          <a:graphicData uri="http://schemas.openxmlformats.org/presentationml/2006/ole">
            <p:oleObj spid="_x0000_s9218" name="Equazione" r:id="rId4" imgW="1143000" imgH="228600" progId="Equation.3">
              <p:embed/>
            </p:oleObj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368780" y="548680"/>
            <a:ext cx="4389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(indicatrice) di Eulero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827584" y="2780928"/>
            <a:ext cx="4840486" cy="821680"/>
            <a:chOff x="1073944" y="2780928"/>
            <a:chExt cx="4840486" cy="821680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1115616" y="2780928"/>
              <a:ext cx="47988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Teorema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it-IT" sz="2000" dirty="0" err="1" smtClean="0">
                  <a:latin typeface="Times New Roman" pitchFamily="18" charset="0"/>
                  <a:cs typeface="Times New Roman" pitchFamily="18" charset="0"/>
                </a:rPr>
                <a:t>moltiplicatività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 della </a:t>
              </a:r>
              <a:r>
                <a:rPr lang="el-GR" sz="2000" b="1" dirty="0" smtClean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di Eulero):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ggetto 13"/>
            <p:cNvGraphicFramePr>
              <a:graphicFrameLocks noChangeAspect="1"/>
            </p:cNvGraphicFramePr>
            <p:nvPr/>
          </p:nvGraphicFramePr>
          <p:xfrm>
            <a:off x="1073944" y="3212976"/>
            <a:ext cx="4578176" cy="389632"/>
          </p:xfrm>
          <a:graphic>
            <a:graphicData uri="http://schemas.openxmlformats.org/presentationml/2006/ole">
              <p:oleObj spid="_x0000_s9219" name="Equazione" r:id="rId5" imgW="2387520" imgH="203040" progId="Equation.3">
                <p:embed/>
              </p:oleObj>
            </a:graphicData>
          </a:graphic>
        </p:graphicFrame>
      </p:grpSp>
      <p:grpSp>
        <p:nvGrpSpPr>
          <p:cNvPr id="21" name="Gruppo 20"/>
          <p:cNvGrpSpPr/>
          <p:nvPr/>
        </p:nvGrpSpPr>
        <p:grpSpPr>
          <a:xfrm>
            <a:off x="2219009" y="4144170"/>
            <a:ext cx="4706609" cy="1445070"/>
            <a:chOff x="2219009" y="4144170"/>
            <a:chExt cx="4706609" cy="1445070"/>
          </a:xfrm>
        </p:grpSpPr>
        <p:sp>
          <p:nvSpPr>
            <p:cNvPr id="20" name="Rettangolo 19"/>
            <p:cNvSpPr/>
            <p:nvPr/>
          </p:nvSpPr>
          <p:spPr>
            <a:xfrm>
              <a:off x="2339752" y="4941168"/>
              <a:ext cx="410445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9" name="Gruppo 18"/>
            <p:cNvGrpSpPr/>
            <p:nvPr/>
          </p:nvGrpSpPr>
          <p:grpSpPr>
            <a:xfrm>
              <a:off x="2219009" y="4144170"/>
              <a:ext cx="4706609" cy="1301054"/>
              <a:chOff x="2219009" y="4144170"/>
              <a:chExt cx="4706609" cy="1301054"/>
            </a:xfrm>
          </p:grpSpPr>
          <p:sp>
            <p:nvSpPr>
              <p:cNvPr id="16" name="CasellaDiTesto 15"/>
              <p:cNvSpPr txBox="1"/>
              <p:nvPr/>
            </p:nvSpPr>
            <p:spPr>
              <a:xfrm>
                <a:off x="2219009" y="4144170"/>
                <a:ext cx="47066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b="1" dirty="0" smtClean="0">
                    <a:latin typeface="Times New Roman" pitchFamily="18" charset="0"/>
                    <a:cs typeface="Times New Roman" pitchFamily="18" charset="0"/>
                  </a:rPr>
                  <a:t>Il teorema di Eulero - </a:t>
                </a:r>
                <a:r>
                  <a:rPr lang="it-IT" sz="2800" b="1" dirty="0" err="1" smtClean="0">
                    <a:latin typeface="Times New Roman" pitchFamily="18" charset="0"/>
                    <a:cs typeface="Times New Roman" pitchFamily="18" charset="0"/>
                  </a:rPr>
                  <a:t>Fermat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8" name="Oggetto 17"/>
              <p:cNvGraphicFramePr>
                <a:graphicFrameLocks noChangeAspect="1"/>
              </p:cNvGraphicFramePr>
              <p:nvPr/>
            </p:nvGraphicFramePr>
            <p:xfrm>
              <a:off x="2411760" y="4982905"/>
              <a:ext cx="4032448" cy="462319"/>
            </p:xfrm>
            <a:graphic>
              <a:graphicData uri="http://schemas.openxmlformats.org/presentationml/2006/ole">
                <p:oleObj spid="_x0000_s9220" name="Equazione" r:id="rId6" imgW="1993680" imgH="22860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CasellaDiTesto 8"/>
          <p:cNvSpPr txBox="1"/>
          <p:nvPr/>
        </p:nvSpPr>
        <p:spPr>
          <a:xfrm>
            <a:off x="1625202" y="549927"/>
            <a:ext cx="5912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Funzioni direzionali a “trabocchetto”</a:t>
            </a:r>
          </a:p>
          <a:p>
            <a:pPr algn="ctr"/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trapdoor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one-way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uppo 51"/>
          <p:cNvGrpSpPr/>
          <p:nvPr/>
        </p:nvGrpSpPr>
        <p:grpSpPr>
          <a:xfrm>
            <a:off x="1567210" y="3861048"/>
            <a:ext cx="3187353" cy="720477"/>
            <a:chOff x="1403648" y="3068960"/>
            <a:chExt cx="3187353" cy="720477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1403648" y="3068960"/>
              <a:ext cx="19800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• radice quadrata:</a:t>
              </a:r>
            </a:p>
            <a:p>
              <a:r>
                <a:rPr lang="it-IT" sz="2000" dirty="0" smtClean="0"/>
                <a:t>       </a:t>
              </a:r>
              <a:endParaRPr lang="it-IT" sz="2000" dirty="0"/>
            </a:p>
          </p:txBody>
        </p:sp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536463863"/>
                </p:ext>
              </p:extLst>
            </p:nvPr>
          </p:nvGraphicFramePr>
          <p:xfrm>
            <a:off x="1795413" y="3379862"/>
            <a:ext cx="2795588" cy="409575"/>
          </p:xfrm>
          <a:graphic>
            <a:graphicData uri="http://schemas.openxmlformats.org/presentationml/2006/ole">
              <p:oleObj spid="_x0000_s10242" name="Equazione" r:id="rId4" imgW="1651000" imgH="241300" progId="Equation.3">
                <p:embed/>
              </p:oleObj>
            </a:graphicData>
          </a:graphic>
        </p:graphicFrame>
      </p:grpSp>
      <p:grpSp>
        <p:nvGrpSpPr>
          <p:cNvPr id="13" name="Gruppo 57"/>
          <p:cNvGrpSpPr/>
          <p:nvPr/>
        </p:nvGrpSpPr>
        <p:grpSpPr>
          <a:xfrm>
            <a:off x="1574689" y="5108550"/>
            <a:ext cx="3108436" cy="768375"/>
            <a:chOff x="1259632" y="4581128"/>
            <a:chExt cx="3108436" cy="768375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1259632" y="4581128"/>
              <a:ext cx="22573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• esponente / radice: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ggetto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315592150"/>
                </p:ext>
              </p:extLst>
            </p:nvPr>
          </p:nvGraphicFramePr>
          <p:xfrm>
            <a:off x="1507393" y="4941516"/>
            <a:ext cx="2860675" cy="407987"/>
          </p:xfrm>
          <a:graphic>
            <a:graphicData uri="http://schemas.openxmlformats.org/presentationml/2006/ole">
              <p:oleObj spid="_x0000_s10243" name="Equazione" r:id="rId5" imgW="1688367" imgH="241195" progId="Equation.3">
                <p:embed/>
              </p:oleObj>
            </a:graphicData>
          </a:graphic>
        </p:graphicFrame>
      </p:grpSp>
      <p:grpSp>
        <p:nvGrpSpPr>
          <p:cNvPr id="16" name="Gruppo 60"/>
          <p:cNvGrpSpPr/>
          <p:nvPr/>
        </p:nvGrpSpPr>
        <p:grpSpPr>
          <a:xfrm>
            <a:off x="1563018" y="2060848"/>
            <a:ext cx="3224882" cy="1169551"/>
            <a:chOff x="5148064" y="3284984"/>
            <a:chExt cx="3224882" cy="1169551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5148064" y="3284984"/>
              <a:ext cx="2871299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• logaritmo discreto:</a:t>
              </a:r>
            </a:p>
            <a:p>
              <a:endParaRPr lang="it-IT" sz="10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it-IT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g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radice primitiva </a:t>
              </a:r>
              <a:r>
                <a:rPr lang="it-IT" sz="2000" i="1" dirty="0" err="1" smtClean="0">
                  <a:latin typeface="Times New Roman" pitchFamily="18" charset="0"/>
                  <a:cs typeface="Times New Roman" pitchFamily="18" charset="0"/>
                </a:rPr>
                <a:t>mod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 n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ggetto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804430615"/>
                </p:ext>
              </p:extLst>
            </p:nvPr>
          </p:nvGraphicFramePr>
          <p:xfrm>
            <a:off x="5364634" y="3716511"/>
            <a:ext cx="3008312" cy="415925"/>
          </p:xfrm>
          <a:graphic>
            <a:graphicData uri="http://schemas.openxmlformats.org/presentationml/2006/ole">
              <p:oleObj spid="_x0000_s10244" name="Equazione" r:id="rId6" imgW="1841400" imgH="2538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CasellaDiTesto 8"/>
          <p:cNvSpPr txBox="1"/>
          <p:nvPr/>
        </p:nvSpPr>
        <p:spPr>
          <a:xfrm>
            <a:off x="1604432" y="548680"/>
            <a:ext cx="5918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Il "doppio lucchetto"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Massey-Omura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35112" y="1988840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primo (pubblico)</a:t>
            </a: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2996952"/>
            <a:ext cx="3303661" cy="1015663"/>
          </a:xfrm>
          <a:prstGeom prst="rect">
            <a:avLst/>
          </a:prstGeom>
          <a:blipFill rotWithShape="1">
            <a:blip r:embed="rId3" cstate="print"/>
            <a:stretch>
              <a:fillRect l="-1654" t="-2381" b="-9524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2" name="CasellaDiTesto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0032" y="2996952"/>
            <a:ext cx="3300712" cy="1015663"/>
          </a:xfrm>
          <a:prstGeom prst="rect">
            <a:avLst/>
          </a:prstGeom>
          <a:blipFill rotWithShape="1">
            <a:blip r:embed="rId4" cstate="print"/>
            <a:stretch>
              <a:fillRect l="-1654" t="-2381" b="-9524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2499008" y="1412776"/>
            <a:ext cx="5607913" cy="688142"/>
            <a:chOff x="2499008" y="3789040"/>
            <a:chExt cx="5607913" cy="688142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2499008" y="4077072"/>
              <a:ext cx="5629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/>
                <a:t>A</a:t>
              </a:r>
              <a:r>
                <a:rPr lang="it-IT" sz="2000" dirty="0" smtClean="0"/>
                <a:t>   </a:t>
              </a:r>
              <a:endParaRPr lang="it-IT" sz="2000" dirty="0"/>
            </a:p>
          </p:txBody>
        </p:sp>
        <p:sp>
          <p:nvSpPr>
            <p:cNvPr id="15" name="Freccia a destra 14"/>
            <p:cNvSpPr/>
            <p:nvPr/>
          </p:nvSpPr>
          <p:spPr>
            <a:xfrm>
              <a:off x="2915654" y="4205848"/>
              <a:ext cx="3043930" cy="200055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4371216" y="3789040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i="1" dirty="0" smtClean="0"/>
                <a:t>m</a:t>
              </a:r>
              <a:endParaRPr lang="it-IT" sz="2000" i="1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959244" y="4077072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/>
                <a:t>B</a:t>
              </a:r>
              <a:endParaRPr lang="it-IT" sz="2000" b="1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7308304" y="4037002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i="1" dirty="0" smtClean="0"/>
                <a:t>m</a:t>
              </a:r>
              <a:r>
                <a:rPr lang="it-IT" sz="2000" dirty="0" smtClean="0"/>
                <a:t> &lt; </a:t>
              </a:r>
              <a:r>
                <a:rPr lang="it-IT" sz="2000" i="1" dirty="0" smtClean="0"/>
                <a:t>p</a:t>
              </a:r>
              <a:endParaRPr lang="it-IT" sz="2000" i="1" dirty="0"/>
            </a:p>
          </p:txBody>
        </p:sp>
      </p:grpSp>
      <p:sp>
        <p:nvSpPr>
          <p:cNvPr id="19" name="CasellaDiTesto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92236" y="4685074"/>
            <a:ext cx="600164" cy="400110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20" name="CasellaDiTesto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6875" y="4685074"/>
            <a:ext cx="1723357" cy="405624"/>
          </a:xfrm>
          <a:prstGeom prst="rect">
            <a:avLst/>
          </a:prstGeom>
          <a:blipFill rotWithShape="1">
            <a:blip r:embed="rId6" cstate="print"/>
            <a:stretch>
              <a:fillRect b="-16667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21" name="CasellaDiTesto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16172" y="5507556"/>
            <a:ext cx="1936106" cy="441724"/>
          </a:xfrm>
          <a:prstGeom prst="rect">
            <a:avLst/>
          </a:prstGeom>
          <a:blipFill rotWithShape="1">
            <a:blip r:embed="rId7" cstate="print"/>
            <a:stretch>
              <a:fillRect b="-13699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22" name="CasellaDiTesto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48105" y="5507556"/>
            <a:ext cx="1632563" cy="441724"/>
          </a:xfrm>
          <a:prstGeom prst="rect">
            <a:avLst/>
          </a:prstGeom>
          <a:blipFill rotWithShape="1">
            <a:blip r:embed="rId8" cstate="print"/>
            <a:stretch>
              <a:fillRect b="-13699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cxnSp>
        <p:nvCxnSpPr>
          <p:cNvPr id="23" name="Connettore 2 22"/>
          <p:cNvCxnSpPr/>
          <p:nvPr/>
        </p:nvCxnSpPr>
        <p:spPr>
          <a:xfrm>
            <a:off x="3635896" y="4885129"/>
            <a:ext cx="111875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H="1">
            <a:off x="3419872" y="5090698"/>
            <a:ext cx="1858710" cy="4168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21" idx="3"/>
          </p:cNvCxnSpPr>
          <p:nvPr/>
        </p:nvCxnSpPr>
        <p:spPr>
          <a:xfrm>
            <a:off x="4052278" y="5728418"/>
            <a:ext cx="80775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67" y="1625105"/>
            <a:ext cx="8011417" cy="497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718095" y="482639"/>
            <a:ext cx="168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L’origine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1188" y="1412776"/>
            <a:ext cx="70473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•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sceglie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pubblica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chiave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pubblica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e,n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tale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)) = 1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601663" y="2574825"/>
            <a:ext cx="8208962" cy="708025"/>
            <a:chOff x="379" y="1752"/>
            <a:chExt cx="5171" cy="44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379" y="1752"/>
              <a:ext cx="517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• R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calcola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ma non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pubblica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soluzione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dell’equazione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ex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= 1</a:t>
              </a:r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in          :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           </a:t>
              </a:r>
            </a:p>
            <a:p>
              <a:pPr algn="ctr"/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2000" i="1" dirty="0" err="1">
                  <a:latin typeface="Times New Roman" pitchFamily="18" charset="0"/>
                  <a:cs typeface="Times New Roman" pitchFamily="18" charset="0"/>
                </a:rPr>
                <a:t>e·d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kφ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+ 1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  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694648879"/>
                </p:ext>
              </p:extLst>
            </p:nvPr>
          </p:nvGraphicFramePr>
          <p:xfrm>
            <a:off x="4747" y="1752"/>
            <a:ext cx="407" cy="287"/>
          </p:xfrm>
          <a:graphic>
            <a:graphicData uri="http://schemas.openxmlformats.org/presentationml/2006/ole">
              <p:oleObj spid="_x0000_s11266" name="Equazione" r:id="rId4" imgW="342751" imgH="241195" progId="Equation.3">
                <p:embed/>
              </p:oleObj>
            </a:graphicData>
          </a:graphic>
        </p:graphicFrame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609600" y="3670205"/>
            <a:ext cx="7696200" cy="747713"/>
            <a:chOff x="384" y="2442"/>
            <a:chExt cx="4848" cy="471"/>
          </a:xfrm>
        </p:grpSpPr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384" y="2442"/>
              <a:ext cx="484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•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Se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è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il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messaggio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suppone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&lt;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),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allora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il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messaggio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cifrato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è : </a:t>
              </a:r>
            </a:p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        c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it-IT" sz="2000" i="1" baseline="30000" dirty="0">
                  <a:latin typeface="Times New Roman" pitchFamily="18" charset="0"/>
                  <a:cs typeface="Times New Roman" pitchFamily="18" charset="0"/>
                </a:rPr>
                <a:t>e 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in </a:t>
              </a:r>
            </a:p>
          </p:txBody>
        </p:sp>
        <p:graphicFrame>
          <p:nvGraphicFramePr>
            <p:cNvPr id="15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492240010"/>
                </p:ext>
              </p:extLst>
            </p:nvPr>
          </p:nvGraphicFramePr>
          <p:xfrm>
            <a:off x="3107" y="2614"/>
            <a:ext cx="282" cy="299"/>
          </p:xfrm>
          <a:graphic>
            <a:graphicData uri="http://schemas.openxmlformats.org/presentationml/2006/ole">
              <p:oleObj spid="_x0000_s11267" name="Equazione" r:id="rId5" imgW="215806" imgH="228501" progId="Equation.3">
                <p:embed/>
              </p:oleObj>
            </a:graphicData>
          </a:graphic>
        </p:graphicFrame>
      </p:grpSp>
      <p:grpSp>
        <p:nvGrpSpPr>
          <p:cNvPr id="16" name="Group 54"/>
          <p:cNvGrpSpPr>
            <a:grpSpLocks/>
          </p:cNvGrpSpPr>
          <p:nvPr/>
        </p:nvGrpSpPr>
        <p:grpSpPr bwMode="auto">
          <a:xfrm>
            <a:off x="602058" y="4972422"/>
            <a:ext cx="7426326" cy="914400"/>
            <a:chOff x="295" y="3067"/>
            <a:chExt cx="4678" cy="576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221" y="3067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463" y="335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2557" y="3128"/>
              <a:ext cx="188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grpSp>
          <p:nvGrpSpPr>
            <p:cNvPr id="20" name="Group 53"/>
            <p:cNvGrpSpPr>
              <a:grpSpLocks/>
            </p:cNvGrpSpPr>
            <p:nvPr/>
          </p:nvGrpSpPr>
          <p:grpSpPr bwMode="auto">
            <a:xfrm>
              <a:off x="295" y="3067"/>
              <a:ext cx="4678" cy="576"/>
              <a:chOff x="295" y="3203"/>
              <a:chExt cx="4678" cy="576"/>
            </a:xfrm>
          </p:grpSpPr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4128" y="348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Text Box 9"/>
              <p:cNvSpPr txBox="1">
                <a:spLocks noChangeArrowheads="1"/>
              </p:cNvSpPr>
              <p:nvPr/>
            </p:nvSpPr>
            <p:spPr bwMode="auto">
              <a:xfrm>
                <a:off x="3243" y="3340"/>
                <a:ext cx="74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it-IT" sz="2000" i="1" baseline="30000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it-IT" sz="2000" dirty="0">
                    <a:latin typeface="Times New Roman" pitchFamily="18" charset="0"/>
                    <a:cs typeface="Times New Roman" pitchFamily="18" charset="0"/>
                  </a:rPr>
                  <a:t>(in      )</a:t>
                </a:r>
              </a:p>
            </p:txBody>
          </p:sp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295" y="3373"/>
                <a:ext cx="22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>
                <a:off x="545" y="3491"/>
                <a:ext cx="6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Text Box 12"/>
              <p:cNvSpPr txBox="1">
                <a:spLocks noChangeArrowheads="1"/>
              </p:cNvSpPr>
              <p:nvPr/>
            </p:nvSpPr>
            <p:spPr bwMode="auto">
              <a:xfrm>
                <a:off x="1227" y="3340"/>
                <a:ext cx="99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it-IT" sz="2000" i="1" baseline="300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it-IT" sz="2000" dirty="0">
                    <a:latin typeface="Times New Roman" pitchFamily="18" charset="0"/>
                    <a:cs typeface="Times New Roman" pitchFamily="18" charset="0"/>
                  </a:rPr>
                  <a:t> (in</a:t>
                </a:r>
                <a:r>
                  <a:rPr lang="it-IT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it-IT" sz="2000" dirty="0"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</p:txBody>
          </p:sp>
          <p:sp>
            <p:nvSpPr>
              <p:cNvPr id="27" name="Line 14"/>
              <p:cNvSpPr>
                <a:spLocks noChangeShapeType="1"/>
              </p:cNvSpPr>
              <p:nvPr/>
            </p:nvSpPr>
            <p:spPr bwMode="auto">
              <a:xfrm>
                <a:off x="1221" y="3203"/>
                <a:ext cx="1248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 flipV="1">
                <a:off x="1201" y="3491"/>
                <a:ext cx="1248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Text Box 17"/>
              <p:cNvSpPr txBox="1">
                <a:spLocks noChangeArrowheads="1"/>
              </p:cNvSpPr>
              <p:nvPr/>
            </p:nvSpPr>
            <p:spPr bwMode="auto">
              <a:xfrm>
                <a:off x="4740" y="3338"/>
                <a:ext cx="23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auto">
              <a:xfrm>
                <a:off x="806" y="3264"/>
                <a:ext cx="233" cy="25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sp>
            <p:nvSpPr>
              <p:cNvPr id="31" name="Text Box 20"/>
              <p:cNvSpPr txBox="1">
                <a:spLocks noChangeArrowheads="1"/>
              </p:cNvSpPr>
              <p:nvPr/>
            </p:nvSpPr>
            <p:spPr bwMode="auto">
              <a:xfrm>
                <a:off x="4320" y="3264"/>
                <a:ext cx="233" cy="25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graphicFrame>
            <p:nvGraphicFramePr>
              <p:cNvPr id="32" name="Objec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038515009"/>
                  </p:ext>
                </p:extLst>
              </p:nvPr>
            </p:nvGraphicFramePr>
            <p:xfrm>
              <a:off x="1643" y="3317"/>
              <a:ext cx="284" cy="280"/>
            </p:xfrm>
            <a:graphic>
              <a:graphicData uri="http://schemas.openxmlformats.org/presentationml/2006/ole">
                <p:oleObj spid="_x0000_s11268" name="Equazione" r:id="rId6" imgW="215806" imgH="228501" progId="Equation.3">
                  <p:embed/>
                </p:oleObj>
              </a:graphicData>
            </a:graphic>
          </p:graphicFrame>
          <p:graphicFrame>
            <p:nvGraphicFramePr>
              <p:cNvPr id="33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841657875"/>
                  </p:ext>
                </p:extLst>
              </p:nvPr>
            </p:nvGraphicFramePr>
            <p:xfrm>
              <a:off x="3610" y="3325"/>
              <a:ext cx="277" cy="272"/>
            </p:xfrm>
            <a:graphic>
              <a:graphicData uri="http://schemas.openxmlformats.org/presentationml/2006/ole">
                <p:oleObj spid="_x0000_s11269" name="Equazione" r:id="rId7" imgW="215806" imgH="228501" progId="Equation.3">
                  <p:embed/>
                </p:oleObj>
              </a:graphicData>
            </a:graphic>
          </p:graphicFrame>
          <p:sp>
            <p:nvSpPr>
              <p:cNvPr id="34" name="Line 50"/>
              <p:cNvSpPr>
                <a:spLocks noChangeShapeType="1"/>
              </p:cNvSpPr>
              <p:nvPr/>
            </p:nvSpPr>
            <p:spPr bwMode="auto">
              <a:xfrm flipH="1">
                <a:off x="4105" y="3203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" name="Line 51"/>
              <p:cNvSpPr>
                <a:spLocks noChangeShapeType="1"/>
              </p:cNvSpPr>
              <p:nvPr/>
            </p:nvSpPr>
            <p:spPr bwMode="auto">
              <a:xfrm flipH="1">
                <a:off x="2835" y="3203"/>
                <a:ext cx="127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 flipH="1" flipV="1">
              <a:off x="2857" y="3355"/>
              <a:ext cx="124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3604167" y="489606"/>
            <a:ext cx="19329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RSA (1978)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405" y="4409073"/>
            <a:ext cx="4029075" cy="2200275"/>
          </a:xfrm>
          <a:prstGeom prst="rect">
            <a:avLst/>
          </a:prstGeom>
          <a:noFill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56725" y="3100898"/>
            <a:ext cx="7720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Perché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solo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è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grado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ricostruire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messaggio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chiaro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315417" y="5116863"/>
            <a:ext cx="2176463" cy="760413"/>
            <a:chOff x="432" y="3181"/>
            <a:chExt cx="1371" cy="479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48" y="3181"/>
              <a:ext cx="6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 = p </a:t>
              </a:r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it-IT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32" y="3408"/>
              <a:ext cx="13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 = (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-1) </a:t>
              </a:r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(q -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1)</a:t>
              </a:r>
              <a:endParaRPr lang="it-IT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852876" y="4141068"/>
            <a:ext cx="4095752" cy="1015663"/>
            <a:chOff x="376238" y="4357092"/>
            <a:chExt cx="4095752" cy="1015663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76238" y="4357092"/>
              <a:ext cx="409575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•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Perché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conosce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 e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quindi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pu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ò risolvere l’equazione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ex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= 1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in</a:t>
              </a:r>
            </a:p>
            <a:p>
              <a:pPr algn="ctr"/>
              <a:endParaRPr lang="it-IT" sz="2000" dirty="0"/>
            </a:p>
          </p:txBody>
        </p:sp>
        <p:graphicFrame>
          <p:nvGraphicFramePr>
            <p:cNvPr id="1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660115128"/>
                </p:ext>
              </p:extLst>
            </p:nvPr>
          </p:nvGraphicFramePr>
          <p:xfrm>
            <a:off x="3563888" y="4641255"/>
            <a:ext cx="740308" cy="515938"/>
          </p:xfrm>
          <a:graphic>
            <a:graphicData uri="http://schemas.openxmlformats.org/presentationml/2006/ole">
              <p:oleObj spid="_x0000_s12290" name="Equazione" r:id="rId5" imgW="342751" imgH="241195" progId="Equation.3">
                <p:embed/>
              </p:oleObj>
            </a:graphicData>
          </a:graphic>
        </p:graphicFrame>
      </p:grpSp>
      <p:grpSp>
        <p:nvGrpSpPr>
          <p:cNvPr id="17" name="Gruppo 16"/>
          <p:cNvGrpSpPr/>
          <p:nvPr/>
        </p:nvGrpSpPr>
        <p:grpSpPr>
          <a:xfrm>
            <a:off x="852876" y="1380718"/>
            <a:ext cx="8325218" cy="1080120"/>
            <a:chOff x="855294" y="1628800"/>
            <a:chExt cx="8325218" cy="1080120"/>
          </a:xfrm>
        </p:grpSpPr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855294" y="1628800"/>
              <a:ext cx="36166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•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Ricostruzione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del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messaggio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m:</a:t>
              </a:r>
              <a:endParaRPr lang="it-IT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1825625" y="2196157"/>
              <a:ext cx="7354887" cy="512763"/>
              <a:chOff x="923" y="721"/>
              <a:chExt cx="4633" cy="323"/>
            </a:xfrm>
          </p:grpSpPr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923" y="754"/>
                <a:ext cx="463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it-IT" sz="2000" i="1" baseline="300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000" i="1" baseline="30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= (</a:t>
                </a:r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it-IT" sz="2000" i="1" baseline="300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it-IT" sz="2000" i="1" baseline="300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it-IT" sz="2000" i="1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it-IT" sz="2000" i="1" baseline="30000" dirty="0" err="1">
                    <a:latin typeface="Times New Roman" pitchFamily="18" charset="0"/>
                    <a:cs typeface="Times New Roman" pitchFamily="18" charset="0"/>
                  </a:rPr>
                  <a:t>ed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it-IT" sz="2000" i="1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it-IT" sz="2000" i="1" baseline="30000" dirty="0" err="1">
                    <a:latin typeface="Times New Roman" pitchFamily="18" charset="0"/>
                    <a:cs typeface="Times New Roman" pitchFamily="18" charset="0"/>
                  </a:rPr>
                  <a:t>kφ</a:t>
                </a:r>
                <a:r>
                  <a:rPr lang="it-IT" sz="2000" baseline="300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it-IT" sz="2000" i="1" baseline="30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it-IT" sz="2000" baseline="30000" dirty="0">
                    <a:latin typeface="Times New Roman" pitchFamily="18" charset="0"/>
                    <a:cs typeface="Times New Roman" pitchFamily="18" charset="0"/>
                  </a:rPr>
                  <a:t>)+1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it-IT" sz="2000" i="1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it-IT" sz="2000" i="1" baseline="30000" dirty="0" err="1">
                    <a:latin typeface="Times New Roman" pitchFamily="18" charset="0"/>
                    <a:cs typeface="Times New Roman" pitchFamily="18" charset="0"/>
                  </a:rPr>
                  <a:t>kφ</a:t>
                </a:r>
                <a:r>
                  <a:rPr lang="it-IT" sz="2000" baseline="300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it-IT" sz="2000" i="1" baseline="30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it-IT" sz="2000" baseline="300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m = m 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in       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it-IT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21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078561213"/>
                  </p:ext>
                </p:extLst>
              </p:nvPr>
            </p:nvGraphicFramePr>
            <p:xfrm>
              <a:off x="3914" y="721"/>
              <a:ext cx="328" cy="323"/>
            </p:xfrm>
            <a:graphic>
              <a:graphicData uri="http://schemas.openxmlformats.org/presentationml/2006/ole">
                <p:oleObj spid="_x0000_s12291" name="Equazione" r:id="rId6" imgW="215806" imgH="228501" progId="Equation.3">
                  <p:embed/>
                </p:oleObj>
              </a:graphicData>
            </a:graphic>
          </p:graphicFrame>
        </p:grp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895691" y="479981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RSA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215280" y="2135758"/>
            <a:ext cx="6669088" cy="492125"/>
            <a:chOff x="384" y="672"/>
            <a:chExt cx="4201" cy="31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082" y="742"/>
              <a:ext cx="1104" cy="144"/>
              <a:chOff x="3082" y="742"/>
              <a:chExt cx="1104" cy="144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3082" y="742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3082" y="886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384" y="672"/>
              <a:ext cx="12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canale simmetrico</a:t>
              </a:r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736" y="672"/>
              <a:ext cx="1849" cy="310"/>
              <a:chOff x="2736" y="672"/>
              <a:chExt cx="1849" cy="310"/>
            </a:xfrm>
          </p:grpSpPr>
          <p:sp>
            <p:nvSpPr>
              <p:cNvPr id="6" name="Text Box 9"/>
              <p:cNvSpPr txBox="1">
                <a:spLocks noChangeArrowheads="1"/>
              </p:cNvSpPr>
              <p:nvPr/>
            </p:nvSpPr>
            <p:spPr bwMode="auto">
              <a:xfrm>
                <a:off x="2736" y="672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4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4330" y="69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4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</p:grp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215280" y="2711822"/>
            <a:ext cx="6662738" cy="1365250"/>
            <a:chOff x="384" y="1104"/>
            <a:chExt cx="4197" cy="860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2736" y="1377"/>
              <a:ext cx="1845" cy="303"/>
              <a:chOff x="2736" y="1377"/>
              <a:chExt cx="1845" cy="303"/>
            </a:xfrm>
          </p:grpSpPr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4324" y="1377"/>
                <a:ext cx="25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4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>
                <a:off x="2736" y="1389"/>
                <a:ext cx="24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4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</p:grpSp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384" y="1104"/>
              <a:ext cx="3851" cy="860"/>
              <a:chOff x="384" y="1104"/>
              <a:chExt cx="3851" cy="860"/>
            </a:xfrm>
          </p:grpSpPr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384" y="1344"/>
                <a:ext cx="136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dirty="0">
                    <a:latin typeface="Times New Roman" pitchFamily="18" charset="0"/>
                    <a:cs typeface="Times New Roman" pitchFamily="18" charset="0"/>
                  </a:rPr>
                  <a:t>canale asimmetrico</a:t>
                </a:r>
              </a:p>
            </p:txBody>
          </p:sp>
          <p:grpSp>
            <p:nvGrpSpPr>
              <p:cNvPr id="14" name="Group 14"/>
              <p:cNvGrpSpPr>
                <a:grpSpLocks/>
              </p:cNvGrpSpPr>
              <p:nvPr/>
            </p:nvGrpSpPr>
            <p:grpSpPr bwMode="auto">
              <a:xfrm>
                <a:off x="2980" y="1104"/>
                <a:ext cx="1255" cy="860"/>
                <a:chOff x="2980" y="1104"/>
                <a:chExt cx="1255" cy="860"/>
              </a:xfrm>
            </p:grpSpPr>
            <p:sp>
              <p:nvSpPr>
                <p:cNvPr id="15" name="Arc 15"/>
                <p:cNvSpPr>
                  <a:spLocks/>
                </p:cNvSpPr>
                <p:nvPr/>
              </p:nvSpPr>
              <p:spPr bwMode="auto">
                <a:xfrm rot="-10842357">
                  <a:off x="2980" y="1104"/>
                  <a:ext cx="1255" cy="3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6" name="Arc 16"/>
                <p:cNvSpPr>
                  <a:spLocks/>
                </p:cNvSpPr>
                <p:nvPr/>
              </p:nvSpPr>
              <p:spPr bwMode="auto">
                <a:xfrm rot="10842357" flipV="1">
                  <a:off x="2980" y="1580"/>
                  <a:ext cx="1255" cy="3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19" name="CasellaDiTesto 18"/>
          <p:cNvSpPr txBox="1"/>
          <p:nvPr/>
        </p:nvSpPr>
        <p:spPr>
          <a:xfrm>
            <a:off x="3015534" y="489797"/>
            <a:ext cx="309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La chiave pubblica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187624" y="5673442"/>
            <a:ext cx="3424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Esempio: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la cassetta della posta</a:t>
            </a:r>
          </a:p>
          <a:p>
            <a:endParaRPr lang="it-IT" sz="2000" dirty="0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5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26" name="CasellaDiTesto 25"/>
          <p:cNvSpPr txBox="1"/>
          <p:nvPr/>
        </p:nvSpPr>
        <p:spPr>
          <a:xfrm>
            <a:off x="1259632" y="4509120"/>
            <a:ext cx="2077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chiave pubblica E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chiave privata  D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4211960" y="4725144"/>
            <a:ext cx="2864329" cy="400110"/>
            <a:chOff x="4211960" y="4725144"/>
            <a:chExt cx="2864329" cy="400110"/>
          </a:xfrm>
        </p:grpSpPr>
        <p:sp>
          <p:nvSpPr>
            <p:cNvPr id="27" name="Freccia a destra 26"/>
            <p:cNvSpPr/>
            <p:nvPr/>
          </p:nvSpPr>
          <p:spPr>
            <a:xfrm>
              <a:off x="4211960" y="4797152"/>
              <a:ext cx="504056" cy="216024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436096" y="4725144"/>
              <a:ext cx="1640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D (E (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)) = </a:t>
              </a:r>
              <a:r>
                <a:rPr lang="it-IT" sz="2000" i="1" dirty="0" err="1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85200" y="476758"/>
            <a:ext cx="23679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Firma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digitale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63707" y="1628800"/>
            <a:ext cx="6804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• 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sceglie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pubblica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chiave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pubblica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e,n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tale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)) = 1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812623" y="2708920"/>
            <a:ext cx="5603875" cy="749301"/>
            <a:chOff x="564" y="1584"/>
            <a:chExt cx="3530" cy="472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564" y="1584"/>
              <a:ext cx="353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• 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calcola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ma non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pubblica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il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coefficiente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tale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/>
              <a:r>
                <a:rPr lang="it-IT" sz="2000" i="1" dirty="0" err="1">
                  <a:cs typeface="Times New Roman" pitchFamily="18" charset="0"/>
                </a:rPr>
                <a:t>e·d</a:t>
              </a:r>
              <a:r>
                <a:rPr lang="en-US" sz="2000" i="1" dirty="0">
                  <a:cs typeface="Times New Roman" pitchFamily="18" charset="0"/>
                </a:rPr>
                <a:t> </a:t>
              </a:r>
              <a:r>
                <a:rPr lang="it-IT" sz="2000" dirty="0">
                  <a:cs typeface="Times New Roman" pitchFamily="18" charset="0"/>
                </a:rPr>
                <a:t>=1 in </a:t>
              </a:r>
              <a:endParaRPr lang="it-IT" sz="2000" dirty="0"/>
            </a:p>
          </p:txBody>
        </p:sp>
        <p:graphicFrame>
          <p:nvGraphicFramePr>
            <p:cNvPr id="1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14251488"/>
                </p:ext>
              </p:extLst>
            </p:nvPr>
          </p:nvGraphicFramePr>
          <p:xfrm>
            <a:off x="2578" y="1770"/>
            <a:ext cx="408" cy="286"/>
          </p:xfrm>
          <a:graphic>
            <a:graphicData uri="http://schemas.openxmlformats.org/presentationml/2006/ole">
              <p:oleObj spid="_x0000_s13314" name="Equazione" r:id="rId4" imgW="342751" imgH="241195" progId="Equation.3">
                <p:embed/>
              </p:oleObj>
            </a:graphicData>
          </a:graphic>
        </p:graphicFrame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922338" y="4911602"/>
            <a:ext cx="5541963" cy="1092200"/>
            <a:chOff x="581" y="3293"/>
            <a:chExt cx="3491" cy="688"/>
          </a:xfrm>
        </p:grpSpPr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581" y="3312"/>
              <a:ext cx="3491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• R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calcola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i="1" dirty="0" err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it-IT" sz="2000" i="1" baseline="30000" dirty="0" err="1">
                  <a:latin typeface="Times New Roman" pitchFamily="18" charset="0"/>
                  <a:cs typeface="Times New Roman" pitchFamily="18" charset="0"/>
                </a:rPr>
                <a:t>de</a:t>
              </a:r>
              <a:r>
                <a:rPr lang="it-IT" sz="2000" baseline="30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in</a:t>
              </a:r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riconosce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” la firma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perché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de-DE" sz="300" i="1" dirty="0" smtClean="0">
                <a:cs typeface="Times New Roman" pitchFamily="18" charset="0"/>
              </a:endParaRPr>
            </a:p>
            <a:p>
              <a:pPr algn="ctr"/>
              <a:r>
                <a:rPr lang="de-DE" sz="2000" i="1" dirty="0" err="1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de-DE" sz="2000" i="1" baseline="30000" dirty="0" err="1" smtClean="0">
                  <a:latin typeface="Times New Roman" pitchFamily="18" charset="0"/>
                  <a:cs typeface="Times New Roman" pitchFamily="18" charset="0"/>
                </a:rPr>
                <a:t>de</a:t>
              </a:r>
              <a:r>
                <a:rPr lang="de-DE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2000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de-DE" sz="2000" i="1" dirty="0">
                  <a:latin typeface="Times New Roman" pitchFamily="18" charset="0"/>
                  <a:cs typeface="Times New Roman" pitchFamily="18" charset="0"/>
                </a:rPr>
                <a:t>m </a:t>
              </a:r>
              <a:r>
                <a:rPr lang="de-DE" sz="2000" dirty="0" smtClean="0">
                  <a:latin typeface="Times New Roman" pitchFamily="18" charset="0"/>
                  <a:cs typeface="Times New Roman" pitchFamily="18" charset="0"/>
                </a:rPr>
                <a:t>in</a:t>
              </a:r>
            </a:p>
            <a:p>
              <a:r>
                <a:rPr lang="de-DE" sz="2000" dirty="0" smtClean="0">
                  <a:latin typeface="Times New Roman" pitchFamily="18" charset="0"/>
                  <a:cs typeface="Times New Roman" pitchFamily="18" charset="0"/>
                </a:rPr>
                <a:t>e </a:t>
              </a:r>
              <a:r>
                <a:rPr lang="de-DE" sz="20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de-DE" sz="2000" dirty="0" smtClean="0">
                  <a:latin typeface="Times New Roman" pitchFamily="18" charset="0"/>
                  <a:cs typeface="Times New Roman" pitchFamily="18" charset="0"/>
                </a:rPr>
                <a:t> è </a:t>
              </a:r>
              <a:r>
                <a:rPr lang="de-DE" sz="2000" dirty="0" err="1" smtClean="0">
                  <a:latin typeface="Times New Roman" pitchFamily="18" charset="0"/>
                  <a:cs typeface="Times New Roman" pitchFamily="18" charset="0"/>
                </a:rPr>
                <a:t>il</a:t>
              </a:r>
              <a:r>
                <a:rPr lang="de-DE" sz="2000" dirty="0" smtClean="0">
                  <a:latin typeface="Times New Roman" pitchFamily="18" charset="0"/>
                  <a:cs typeface="Times New Roman" pitchFamily="18" charset="0"/>
                </a:rPr>
                <a:t> solo </a:t>
              </a:r>
              <a:r>
                <a:rPr lang="de-DE" sz="2000" dirty="0" err="1" smtClean="0">
                  <a:latin typeface="Times New Roman" pitchFamily="18" charset="0"/>
                  <a:cs typeface="Times New Roman" pitchFamily="18" charset="0"/>
                </a:rPr>
                <a:t>che</a:t>
              </a:r>
              <a:r>
                <a:rPr lang="de-DE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2000" dirty="0" err="1" smtClean="0">
                  <a:latin typeface="Times New Roman" pitchFamily="18" charset="0"/>
                  <a:cs typeface="Times New Roman" pitchFamily="18" charset="0"/>
                </a:rPr>
                <a:t>conosce</a:t>
              </a:r>
              <a:r>
                <a:rPr lang="de-DE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20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it-IT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230497827"/>
                </p:ext>
              </p:extLst>
            </p:nvPr>
          </p:nvGraphicFramePr>
          <p:xfrm>
            <a:off x="1745" y="3293"/>
            <a:ext cx="284" cy="301"/>
          </p:xfrm>
          <a:graphic>
            <a:graphicData uri="http://schemas.openxmlformats.org/presentationml/2006/ole">
              <p:oleObj spid="_x0000_s13315" name="Equazione" r:id="rId5" imgW="215640" imgH="228600" progId="Equation.3">
                <p:embed/>
              </p:oleObj>
            </a:graphicData>
          </a:graphic>
        </p:graphicFrame>
        <p:graphicFrame>
          <p:nvGraphicFramePr>
            <p:cNvPr id="1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428709565"/>
                </p:ext>
              </p:extLst>
            </p:nvPr>
          </p:nvGraphicFramePr>
          <p:xfrm>
            <a:off x="2662" y="3520"/>
            <a:ext cx="268" cy="284"/>
          </p:xfrm>
          <a:graphic>
            <a:graphicData uri="http://schemas.openxmlformats.org/presentationml/2006/ole">
              <p:oleObj spid="_x0000_s13316" name="Equazione" r:id="rId6" imgW="215806" imgH="228501" progId="Equation.3">
                <p:embed/>
              </p:oleObj>
            </a:graphicData>
          </a:graphic>
        </p:graphicFrame>
      </p:grpSp>
      <p:grpSp>
        <p:nvGrpSpPr>
          <p:cNvPr id="18" name="Gruppo 17"/>
          <p:cNvGrpSpPr/>
          <p:nvPr/>
        </p:nvGrpSpPr>
        <p:grpSpPr>
          <a:xfrm>
            <a:off x="889685" y="3765131"/>
            <a:ext cx="5720220" cy="743989"/>
            <a:chOff x="889685" y="3773900"/>
            <a:chExt cx="5720220" cy="743989"/>
          </a:xfrm>
        </p:grpSpPr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889685" y="3810003"/>
              <a:ext cx="572022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• T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spedisce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il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messaggio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con la “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firma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” 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it-IT" sz="2000" i="1" baseline="30000" dirty="0" smtClean="0">
                  <a:latin typeface="Times New Roman" pitchFamily="18" charset="0"/>
                  <a:cs typeface="Times New Roman" pitchFamily="18" charset="0"/>
                </a:rPr>
                <a:t>d 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in      :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m, m</a:t>
              </a:r>
              <a:r>
                <a:rPr lang="it-IT" sz="2000" i="1" baseline="30000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it-IT" sz="2000" baseline="30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20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717456982"/>
                </p:ext>
              </p:extLst>
            </p:nvPr>
          </p:nvGraphicFramePr>
          <p:xfrm>
            <a:off x="5993358" y="3773900"/>
            <a:ext cx="450850" cy="477838"/>
          </p:xfrm>
          <a:graphic>
            <a:graphicData uri="http://schemas.openxmlformats.org/presentationml/2006/ole">
              <p:oleObj spid="_x0000_s13317" name="Equazione" r:id="rId7" imgW="215806" imgH="228501" progId="Equation.3">
                <p:embed/>
              </p:oleObj>
            </a:graphicData>
          </a:graphic>
        </p:graphicFrame>
      </p:grpSp>
      <p:sp>
        <p:nvSpPr>
          <p:cNvPr id="21" name="CasellaDiTesto 20"/>
          <p:cNvSpPr txBox="1"/>
          <p:nvPr/>
        </p:nvSpPr>
        <p:spPr>
          <a:xfrm>
            <a:off x="2547502" y="835611"/>
            <a:ext cx="4040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messaggio in chiaro e firmato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85200" y="476758"/>
            <a:ext cx="23679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Firma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digitale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47502" y="835611"/>
            <a:ext cx="374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messaggio cifrato e firmato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1640" y="2132856"/>
            <a:ext cx="5333832" cy="707886"/>
          </a:xfrm>
          <a:prstGeom prst="rect">
            <a:avLst/>
          </a:prstGeom>
          <a:blipFill rotWithShape="0">
            <a:blip r:embed="rId3" cstate="print"/>
            <a:stretch>
              <a:fillRect l="-1143" t="-5172" b="-1465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2654372" y="3522822"/>
            <a:ext cx="2781724" cy="626258"/>
            <a:chOff x="1691680" y="3634900"/>
            <a:chExt cx="2781724" cy="626258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1691680" y="3861048"/>
              <a:ext cx="27817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T                                  R </a:t>
              </a:r>
              <a:endParaRPr lang="it-IT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Connettore 2 13"/>
            <p:cNvCxnSpPr/>
            <p:nvPr/>
          </p:nvCxnSpPr>
          <p:spPr>
            <a:xfrm>
              <a:off x="2267744" y="4061103"/>
              <a:ext cx="17308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7" name="CasellaDiTesto 16"/>
                <p:cNvSpPr txBox="1"/>
                <p:nvPr/>
              </p:nvSpPr>
              <p:spPr>
                <a:xfrm>
                  <a:off x="2555776" y="3634900"/>
                  <a:ext cx="1327928" cy="4421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sSup>
                              <m:sSupPr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  <m:r>
                          <a:rPr lang="it-IT" sz="2000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r>
                          <a:rPr lang="it-IT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it-IT" sz="2000" dirty="0"/>
                </a:p>
              </p:txBody>
            </p:sp>
          </mc:Choice>
          <mc:Fallback>
            <p:sp>
              <p:nvSpPr>
                <p:cNvPr id="15" name="CasellaDiTes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776" y="3634900"/>
                  <a:ext cx="1327928" cy="44217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1527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71463" y="478638"/>
            <a:ext cx="3817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Autenticità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mittente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1279525" y="1260475"/>
            <a:ext cx="6280150" cy="1847850"/>
            <a:chOff x="1279525" y="1260475"/>
            <a:chExt cx="6280150" cy="1847850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1279525" y="1260475"/>
              <a:ext cx="6280150" cy="552450"/>
              <a:chOff x="806" y="794"/>
              <a:chExt cx="3956" cy="348"/>
            </a:xfrm>
          </p:grpSpPr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806" y="890"/>
                <a:ext cx="3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cs typeface="Times New Roman" pitchFamily="18" charset="0"/>
                  </a:rPr>
                  <a:t>C</a:t>
                </a:r>
                <a:r>
                  <a:rPr lang="en-US" sz="2000" baseline="-30000" dirty="0">
                    <a:cs typeface="Times New Roman" pitchFamily="18" charset="0"/>
                  </a:rPr>
                  <a:t>1</a:t>
                </a:r>
                <a:r>
                  <a:rPr lang="it-IT" sz="2000" dirty="0"/>
                  <a:t> </a:t>
                </a:r>
              </a:p>
            </p:txBody>
          </p:sp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1814" y="842"/>
                <a:ext cx="3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cs typeface="Times New Roman" pitchFamily="18" charset="0"/>
                  </a:rPr>
                  <a:t>C</a:t>
                </a:r>
                <a:r>
                  <a:rPr lang="en-US" sz="2000" baseline="-30000" dirty="0">
                    <a:cs typeface="Times New Roman" pitchFamily="18" charset="0"/>
                  </a:rPr>
                  <a:t>2</a:t>
                </a:r>
                <a:r>
                  <a:rPr lang="it-IT" sz="2000" dirty="0"/>
                  <a:t> </a:t>
                </a:r>
                <a:endParaRPr lang="it-IT" dirty="0"/>
              </a:p>
            </p:txBody>
          </p:sp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2774" y="842"/>
                <a:ext cx="3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cs typeface="Times New Roman" pitchFamily="18" charset="0"/>
                  </a:rPr>
                  <a:t>C</a:t>
                </a:r>
                <a:r>
                  <a:rPr lang="en-US" sz="2000" baseline="-30000" dirty="0">
                    <a:cs typeface="Times New Roman" pitchFamily="18" charset="0"/>
                  </a:rPr>
                  <a:t>3</a:t>
                </a:r>
                <a:r>
                  <a:rPr lang="it-IT" sz="2000" dirty="0"/>
                  <a:t> </a:t>
                </a:r>
                <a:endParaRPr lang="it-IT" dirty="0"/>
              </a:p>
            </p:txBody>
          </p:sp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3494" y="842"/>
                <a:ext cx="3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….</a:t>
                </a:r>
                <a:endParaRPr lang="it-IT"/>
              </a:p>
            </p:txBody>
          </p:sp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4406" y="794"/>
                <a:ext cx="3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cs typeface="Times New Roman" pitchFamily="18" charset="0"/>
                  </a:rPr>
                  <a:t>C</a:t>
                </a:r>
                <a:r>
                  <a:rPr lang="en-US" sz="2000" baseline="-30000" dirty="0">
                    <a:cs typeface="Times New Roman" pitchFamily="18" charset="0"/>
                  </a:rPr>
                  <a:t>n</a:t>
                </a:r>
                <a:r>
                  <a:rPr lang="it-IT" sz="2000" dirty="0"/>
                  <a:t> </a:t>
                </a:r>
                <a:endParaRPr lang="it-IT" dirty="0"/>
              </a:p>
            </p:txBody>
          </p:sp>
        </p:grpSp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1676400" y="1752600"/>
              <a:ext cx="5486400" cy="1355725"/>
              <a:chOff x="1056" y="1104"/>
              <a:chExt cx="3456" cy="854"/>
            </a:xfrm>
          </p:grpSpPr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2582" y="1706"/>
                <a:ext cx="520" cy="2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Banca</a:t>
                </a:r>
                <a:endParaRPr lang="it-IT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1056" y="1152"/>
                <a:ext cx="1536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2064" y="1104"/>
                <a:ext cx="576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flipH="1">
                <a:off x="3168" y="1104"/>
                <a:ext cx="1344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57200" y="2743200"/>
            <a:ext cx="9989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 = p 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q</a:t>
            </a: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57200" y="3352800"/>
            <a:ext cx="23955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000" baseline="-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)) = 1</a:t>
            </a:r>
          </a:p>
          <a:p>
            <a:endParaRPr lang="it-IT" dirty="0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57200" y="4343400"/>
            <a:ext cx="2395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)) = 1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41325" y="5219908"/>
            <a:ext cx="1915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…………………..</a:t>
            </a:r>
            <a:endParaRPr lang="it-IT" b="1" dirty="0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5355939" y="3276600"/>
            <a:ext cx="313579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000" baseline="-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chiave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pubblica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baseline="-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355939" y="4267200"/>
            <a:ext cx="31357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chiave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pubblica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2463800" y="3803650"/>
            <a:ext cx="5486400" cy="457200"/>
            <a:chOff x="1552" y="2396"/>
            <a:chExt cx="3456" cy="288"/>
          </a:xfrm>
        </p:grpSpPr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1552" y="2400"/>
              <a:ext cx="34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it-IT" sz="2000" baseline="-30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 [con </a:t>
              </a:r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it-IT" sz="2000" baseline="-30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it-IT" sz="2000" baseline="-30000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= 1 in         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è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la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chiave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segreta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di C</a:t>
              </a:r>
              <a:r>
                <a:rPr lang="en-US" sz="2000" baseline="-30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767430493"/>
                </p:ext>
              </p:extLst>
            </p:nvPr>
          </p:nvGraphicFramePr>
          <p:xfrm>
            <a:off x="2761" y="2396"/>
            <a:ext cx="410" cy="288"/>
          </p:xfrm>
          <a:graphic>
            <a:graphicData uri="http://schemas.openxmlformats.org/presentationml/2006/ole">
              <p:oleObj spid="_x0000_s14338" name="Equazione" r:id="rId4" imgW="342751" imgH="241195" progId="Equation.3">
                <p:embed/>
              </p:oleObj>
            </a:graphicData>
          </a:graphic>
        </p:graphicFrame>
      </p:grp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3054171" y="5756275"/>
            <a:ext cx="30299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sz="2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invia il messaggio (C</a:t>
            </a:r>
            <a:r>
              <a:rPr lang="it-IT" sz="2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sz="2000" i="1" baseline="30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2000" baseline="-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2463800" y="4785855"/>
            <a:ext cx="5549900" cy="457200"/>
            <a:chOff x="2463800" y="4785855"/>
            <a:chExt cx="5549900" cy="457200"/>
          </a:xfrm>
        </p:grpSpPr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2463800" y="4800596"/>
              <a:ext cx="55499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 [con </a:t>
              </a:r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aseline="-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it-IT" sz="2000" baseline="-30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= 1 in         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è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la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chiave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segreta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di C</a:t>
              </a:r>
              <a:r>
                <a:rPr lang="en-US" sz="2000" baseline="-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5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900916318"/>
                </p:ext>
              </p:extLst>
            </p:nvPr>
          </p:nvGraphicFramePr>
          <p:xfrm>
            <a:off x="4414129" y="4785855"/>
            <a:ext cx="650875" cy="457200"/>
          </p:xfrm>
          <a:graphic>
            <a:graphicData uri="http://schemas.openxmlformats.org/presentationml/2006/ole">
              <p:oleObj spid="_x0000_s14339" name="Equazione" r:id="rId5" imgW="342751" imgH="241195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3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CasellaDiTesto 8"/>
          <p:cNvSpPr txBox="1"/>
          <p:nvPr/>
        </p:nvSpPr>
        <p:spPr>
          <a:xfrm>
            <a:off x="3190611" y="486024"/>
            <a:ext cx="2738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Conoscenza zero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2411760" y="1969590"/>
            <a:ext cx="3600400" cy="3408259"/>
            <a:chOff x="2411760" y="1969590"/>
            <a:chExt cx="3600400" cy="3408259"/>
          </a:xfrm>
        </p:grpSpPr>
        <p:grpSp>
          <p:nvGrpSpPr>
            <p:cNvPr id="10" name="Gruppo 9"/>
            <p:cNvGrpSpPr/>
            <p:nvPr/>
          </p:nvGrpSpPr>
          <p:grpSpPr>
            <a:xfrm>
              <a:off x="2411760" y="1969590"/>
              <a:ext cx="3600400" cy="3408259"/>
              <a:chOff x="2411760" y="1988840"/>
              <a:chExt cx="3600400" cy="3408259"/>
            </a:xfrm>
          </p:grpSpPr>
          <p:grpSp>
            <p:nvGrpSpPr>
              <p:cNvPr id="11" name="Gruppo 58"/>
              <p:cNvGrpSpPr/>
              <p:nvPr/>
            </p:nvGrpSpPr>
            <p:grpSpPr>
              <a:xfrm>
                <a:off x="2411760" y="1988840"/>
                <a:ext cx="3600400" cy="3024336"/>
                <a:chOff x="2411760" y="1988840"/>
                <a:chExt cx="3600400" cy="3024336"/>
              </a:xfrm>
            </p:grpSpPr>
            <p:cxnSp>
              <p:nvCxnSpPr>
                <p:cNvPr id="13" name="Connettore 1 12"/>
                <p:cNvCxnSpPr/>
                <p:nvPr/>
              </p:nvCxnSpPr>
              <p:spPr>
                <a:xfrm>
                  <a:off x="3131840" y="2708920"/>
                  <a:ext cx="216024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uppo 57"/>
                <p:cNvGrpSpPr/>
                <p:nvPr/>
              </p:nvGrpSpPr>
              <p:grpSpPr>
                <a:xfrm>
                  <a:off x="2411760" y="1988840"/>
                  <a:ext cx="3600400" cy="3024336"/>
                  <a:chOff x="2411760" y="1988840"/>
                  <a:chExt cx="3600400" cy="3024336"/>
                </a:xfrm>
              </p:grpSpPr>
              <p:cxnSp>
                <p:nvCxnSpPr>
                  <p:cNvPr id="15" name="Connettore 1 3"/>
                  <p:cNvCxnSpPr/>
                  <p:nvPr/>
                </p:nvCxnSpPr>
                <p:spPr>
                  <a:xfrm>
                    <a:off x="2411760" y="2002055"/>
                    <a:ext cx="36004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Connettore 1 15"/>
                  <p:cNvCxnSpPr/>
                  <p:nvPr/>
                </p:nvCxnSpPr>
                <p:spPr>
                  <a:xfrm>
                    <a:off x="2411760" y="1988840"/>
                    <a:ext cx="0" cy="288032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Connettore 1 16"/>
                  <p:cNvCxnSpPr/>
                  <p:nvPr/>
                </p:nvCxnSpPr>
                <p:spPr>
                  <a:xfrm>
                    <a:off x="6012160" y="1988840"/>
                    <a:ext cx="0" cy="288032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Connettore 1 17"/>
                  <p:cNvCxnSpPr/>
                  <p:nvPr/>
                </p:nvCxnSpPr>
                <p:spPr>
                  <a:xfrm flipH="1">
                    <a:off x="4572000" y="4869160"/>
                    <a:ext cx="144016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onnettore 1 18"/>
                  <p:cNvCxnSpPr/>
                  <p:nvPr/>
                </p:nvCxnSpPr>
                <p:spPr>
                  <a:xfrm>
                    <a:off x="2411760" y="4869160"/>
                    <a:ext cx="144016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nettore 1 19"/>
                  <p:cNvCxnSpPr/>
                  <p:nvPr/>
                </p:nvCxnSpPr>
                <p:spPr>
                  <a:xfrm>
                    <a:off x="5292080" y="2708920"/>
                    <a:ext cx="0" cy="14401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Connettore 1 20"/>
                  <p:cNvCxnSpPr/>
                  <p:nvPr/>
                </p:nvCxnSpPr>
                <p:spPr>
                  <a:xfrm>
                    <a:off x="3131840" y="2708920"/>
                    <a:ext cx="0" cy="144016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nettore 1 21"/>
                  <p:cNvCxnSpPr/>
                  <p:nvPr/>
                </p:nvCxnSpPr>
                <p:spPr>
                  <a:xfrm>
                    <a:off x="3131840" y="4149080"/>
                    <a:ext cx="216024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Connettore 1 22"/>
                  <p:cNvCxnSpPr/>
                  <p:nvPr/>
                </p:nvCxnSpPr>
                <p:spPr>
                  <a:xfrm>
                    <a:off x="3851920" y="4725144"/>
                    <a:ext cx="0" cy="28803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nettore 1 23"/>
                  <p:cNvCxnSpPr/>
                  <p:nvPr/>
                </p:nvCxnSpPr>
                <p:spPr>
                  <a:xfrm>
                    <a:off x="4572000" y="4725144"/>
                    <a:ext cx="0" cy="28803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Connettore 1 24"/>
                  <p:cNvCxnSpPr/>
                  <p:nvPr/>
                </p:nvCxnSpPr>
                <p:spPr>
                  <a:xfrm>
                    <a:off x="3131840" y="4149080"/>
                    <a:ext cx="0" cy="72008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Connettore 1 25"/>
                  <p:cNvCxnSpPr/>
                  <p:nvPr/>
                </p:nvCxnSpPr>
                <p:spPr>
                  <a:xfrm>
                    <a:off x="5292080" y="4149080"/>
                    <a:ext cx="0" cy="72008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nettore 1 26"/>
                  <p:cNvCxnSpPr/>
                  <p:nvPr/>
                </p:nvCxnSpPr>
                <p:spPr>
                  <a:xfrm>
                    <a:off x="4211960" y="2002055"/>
                    <a:ext cx="0" cy="70686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" name="Freccia in giù 11"/>
              <p:cNvSpPr/>
              <p:nvPr/>
            </p:nvSpPr>
            <p:spPr>
              <a:xfrm rot="10800000">
                <a:off x="4106445" y="4893043"/>
                <a:ext cx="157837" cy="504056"/>
              </a:xfrm>
              <a:prstGeom prst="downArrow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ttangolo 27"/>
            <p:cNvSpPr/>
            <p:nvPr/>
          </p:nvSpPr>
          <p:spPr>
            <a:xfrm>
              <a:off x="4015186" y="2195362"/>
              <a:ext cx="464480" cy="22552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Connettore 1 28"/>
            <p:cNvCxnSpPr/>
            <p:nvPr/>
          </p:nvCxnSpPr>
          <p:spPr>
            <a:xfrm>
              <a:off x="4283968" y="1988840"/>
              <a:ext cx="0" cy="7068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CasellaDiTesto 8"/>
          <p:cNvSpPr txBox="1"/>
          <p:nvPr/>
        </p:nvSpPr>
        <p:spPr>
          <a:xfrm>
            <a:off x="3190611" y="486024"/>
            <a:ext cx="2738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Conoscenza zero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5616" y="1340768"/>
            <a:ext cx="6984776" cy="737702"/>
          </a:xfrm>
          <a:prstGeom prst="rect">
            <a:avLst/>
          </a:prstGeom>
          <a:blipFill rotWithShape="0">
            <a:blip r:embed="rId3" cstate="print"/>
            <a:stretch>
              <a:fillRect l="-873" t="-4132" r="-785" b="-1074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CasellaDiTesto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3888" y="2132856"/>
            <a:ext cx="1986441" cy="400110"/>
          </a:xfrm>
          <a:prstGeom prst="rect">
            <a:avLst/>
          </a:prstGeom>
          <a:blipFill rotWithShape="0">
            <a:blip r:embed="rId4" cstate="print"/>
            <a:stretch>
              <a:fillRect b="-1515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115616" y="2708920"/>
            <a:ext cx="3209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sceglie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 e comunica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707904" y="2996952"/>
            <a:ext cx="4193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000" dirty="0" smtClean="0"/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chiede ad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il valore di 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rx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 verifica: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≡ (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rx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755576" y="2921175"/>
            <a:ext cx="4794753" cy="2092001"/>
            <a:chOff x="755576" y="3193238"/>
            <a:chExt cx="4794753" cy="2092001"/>
          </a:xfrm>
        </p:grpSpPr>
        <p:cxnSp>
          <p:nvCxnSpPr>
            <p:cNvPr id="16" name="Connettore 2 15"/>
            <p:cNvCxnSpPr/>
            <p:nvPr/>
          </p:nvCxnSpPr>
          <p:spPr>
            <a:xfrm>
              <a:off x="755576" y="3197007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755576" y="3193238"/>
              <a:ext cx="0" cy="20920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755576" y="5285239"/>
              <a:ext cx="47947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 flipV="1">
              <a:off x="5550329" y="4925199"/>
              <a:ext cx="0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sellaDiTesto 19"/>
          <p:cNvSpPr txBox="1"/>
          <p:nvPr/>
        </p:nvSpPr>
        <p:spPr>
          <a:xfrm>
            <a:off x="3240590" y="3861048"/>
            <a:ext cx="5663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ma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ogni tanto (casualmente) chiede il valore di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83568" y="5157192"/>
            <a:ext cx="8035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Attenzione. A può imbrogliare: comunica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invece di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ed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invece di 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rx</a:t>
            </a:r>
            <a:endParaRPr lang="it-IT" sz="2000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                  La verifica di B “funziona”: (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baseline="30000" dirty="0" smtClean="0">
                <a:latin typeface="Times New Roman" pitchFamily="18" charset="0"/>
                <a:cs typeface="Times New Roman" pitchFamily="18" charset="0"/>
              </a:rPr>
              <a:t>-1)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≡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 r</a:t>
            </a: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37870" y="478638"/>
            <a:ext cx="36728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Sorteggio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distanza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testa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croce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95696" y="1634098"/>
            <a:ext cx="701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/>
              <a:t>•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sceglie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come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prodotto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fattori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primi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aseline="-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i="1" baseline="-30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 lo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comunica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(ma non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fattori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– soprattutto –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quanti sono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95696" y="2929498"/>
            <a:ext cx="54457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• 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indovinare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è un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numero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dispari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95696" y="3615298"/>
            <a:ext cx="4285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Se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indovina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vince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Altrimenti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vince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95696" y="4377298"/>
            <a:ext cx="53303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• 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controlla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risposta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è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giusta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quando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comunica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fattori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aseline="-30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aseline="-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i="1" baseline="-30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546775" y="271030"/>
            <a:ext cx="2018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Bibliografia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871366" y="908720"/>
            <a:ext cx="8624888" cy="5518567"/>
            <a:chOff x="871366" y="908720"/>
            <a:chExt cx="8624888" cy="5518567"/>
          </a:xfrm>
        </p:grpSpPr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871366" y="908720"/>
              <a:ext cx="8624888" cy="4752979"/>
              <a:chOff x="113" y="102"/>
              <a:chExt cx="5433" cy="2994"/>
            </a:xfrm>
          </p:grpSpPr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113" y="576"/>
                <a:ext cx="5134" cy="2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Sgarro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i="1" dirty="0" err="1" smtClean="0">
                    <a:latin typeface="Times New Roman" pitchFamily="18" charset="0"/>
                    <a:cs typeface="Times New Roman" pitchFamily="18" charset="0"/>
                  </a:rPr>
                  <a:t>Crittografia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Muzzio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1985</a:t>
                </a:r>
              </a:p>
              <a:p>
                <a:pPr marL="457200" indent="-457200"/>
                <a:endParaRPr lang="en-US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L.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Berardi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A.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Beutelspacher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i="1" dirty="0" err="1">
                    <a:latin typeface="Times New Roman" pitchFamily="18" charset="0"/>
                    <a:cs typeface="Times New Roman" pitchFamily="18" charset="0"/>
                  </a:rPr>
                  <a:t>Crittologia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Franco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Angeli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1996</a:t>
                </a:r>
              </a:p>
              <a:p>
                <a:pPr marL="457200" indent="-457200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S. Singh, </a:t>
                </a:r>
                <a:r>
                  <a:rPr lang="en-US" sz="2000" i="1" dirty="0" err="1">
                    <a:latin typeface="Times New Roman" pitchFamily="18" charset="0"/>
                    <a:cs typeface="Times New Roman" pitchFamily="18" charset="0"/>
                  </a:rPr>
                  <a:t>Codici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e </a:t>
                </a:r>
                <a:r>
                  <a:rPr lang="en-US" sz="2000" i="1" dirty="0" err="1">
                    <a:latin typeface="Times New Roman" pitchFamily="18" charset="0"/>
                    <a:cs typeface="Times New Roman" pitchFamily="18" charset="0"/>
                  </a:rPr>
                  <a:t>segreti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Rizzoli 1997</a:t>
                </a:r>
              </a:p>
              <a:p>
                <a:pPr marL="457200" indent="-457200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Giustozzi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A.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Monti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E.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Zimuel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i="1" dirty="0" err="1">
                    <a:latin typeface="Times New Roman" pitchFamily="18" charset="0"/>
                    <a:cs typeface="Times New Roman" pitchFamily="18" charset="0"/>
                  </a:rPr>
                  <a:t>Segreti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i="1" dirty="0" err="1">
                    <a:latin typeface="Times New Roman" pitchFamily="18" charset="0"/>
                    <a:cs typeface="Times New Roman" pitchFamily="18" charset="0"/>
                  </a:rPr>
                  <a:t>spie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i="1" dirty="0" err="1">
                    <a:latin typeface="Times New Roman" pitchFamily="18" charset="0"/>
                    <a:cs typeface="Times New Roman" pitchFamily="18" charset="0"/>
                  </a:rPr>
                  <a:t>codici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latin typeface="Times New Roman" pitchFamily="18" charset="0"/>
                    <a:cs typeface="Times New Roman" pitchFamily="18" charset="0"/>
                  </a:rPr>
                  <a:t>cifrati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457200" indent="-45720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Apogeo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1999</a:t>
                </a:r>
              </a:p>
              <a:p>
                <a:pPr marL="457200" indent="-457200"/>
                <a:endParaRPr lang="en-US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P.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Ferragina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F.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Luccio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i="1" dirty="0" err="1">
                    <a:latin typeface="Times New Roman" pitchFamily="18" charset="0"/>
                    <a:cs typeface="Times New Roman" pitchFamily="18" charset="0"/>
                  </a:rPr>
                  <a:t>Crittografia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i="1" dirty="0" err="1">
                    <a:latin typeface="Times New Roman" pitchFamily="18" charset="0"/>
                    <a:cs typeface="Times New Roman" pitchFamily="18" charset="0"/>
                  </a:rPr>
                  <a:t>Principi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i="1" dirty="0" err="1">
                    <a:latin typeface="Times New Roman" pitchFamily="18" charset="0"/>
                    <a:cs typeface="Times New Roman" pitchFamily="18" charset="0"/>
                  </a:rPr>
                  <a:t>algoritmi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i="1" dirty="0" err="1" smtClean="0">
                    <a:latin typeface="Times New Roman" pitchFamily="18" charset="0"/>
                    <a:cs typeface="Times New Roman" pitchFamily="18" charset="0"/>
                  </a:rPr>
                  <a:t>applicazioni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Bollati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Boringhieri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2001</a:t>
                </a:r>
              </a:p>
              <a:p>
                <a:pPr marL="457200" indent="-457200"/>
                <a:endParaRPr lang="en-US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S.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Leonesi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C.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Toffalori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i="1" dirty="0" err="1">
                    <a:latin typeface="Times New Roman" pitchFamily="18" charset="0"/>
                    <a:cs typeface="Times New Roman" pitchFamily="18" charset="0"/>
                  </a:rPr>
                  <a:t>Numeri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e </a:t>
                </a:r>
                <a:r>
                  <a:rPr lang="en-US" sz="2000" i="1" dirty="0" err="1">
                    <a:latin typeface="Times New Roman" pitchFamily="18" charset="0"/>
                    <a:cs typeface="Times New Roman" pitchFamily="18" charset="0"/>
                  </a:rPr>
                  <a:t>crittografia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Springer Italia 2006</a:t>
                </a: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113" y="102"/>
                <a:ext cx="543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it-IT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it-IT" sz="2000" dirty="0">
                    <a:latin typeface="Times New Roman" pitchFamily="18" charset="0"/>
                    <a:cs typeface="Times New Roman" pitchFamily="18" charset="0"/>
                  </a:rPr>
                  <a:t>. Kahn, </a:t>
                </a:r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it-IT" sz="2000" i="1" dirty="0" err="1">
                    <a:latin typeface="Times New Roman" pitchFamily="18" charset="0"/>
                    <a:cs typeface="Times New Roman" pitchFamily="18" charset="0"/>
                  </a:rPr>
                  <a:t>codebreakers</a:t>
                </a:r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: the story </a:t>
                </a:r>
                <a:r>
                  <a:rPr lang="it-IT" sz="2000" i="1" dirty="0" err="1"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 secret </a:t>
                </a:r>
                <a:r>
                  <a:rPr lang="it-IT" sz="2000" i="1" dirty="0" err="1">
                    <a:latin typeface="Times New Roman" pitchFamily="18" charset="0"/>
                    <a:cs typeface="Times New Roman" pitchFamily="18" charset="0"/>
                  </a:rPr>
                  <a:t>writing</a:t>
                </a:r>
                <a:r>
                  <a:rPr lang="it-IT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r>
                  <a:rPr lang="it-IT" sz="20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it-IT" sz="2000" dirty="0" err="1" smtClean="0">
                    <a:latin typeface="Times New Roman" pitchFamily="18" charset="0"/>
                    <a:cs typeface="Times New Roman" pitchFamily="18" charset="0"/>
                  </a:rPr>
                  <a:t>Macmillan</a:t>
                </a:r>
                <a:r>
                  <a:rPr lang="it-IT" sz="2000" dirty="0">
                    <a:latin typeface="Times New Roman" pitchFamily="18" charset="0"/>
                    <a:cs typeface="Times New Roman" pitchFamily="18" charset="0"/>
                  </a:rPr>
                  <a:t>, 1967</a:t>
                </a:r>
              </a:p>
            </p:txBody>
          </p:sp>
        </p:grpSp>
        <p:sp>
          <p:nvSpPr>
            <p:cNvPr id="12" name="CasellaDiTesto 11"/>
            <p:cNvSpPr txBox="1"/>
            <p:nvPr/>
          </p:nvSpPr>
          <p:spPr>
            <a:xfrm>
              <a:off x="871882" y="5719401"/>
              <a:ext cx="60427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W. </a:t>
              </a:r>
              <a:r>
                <a:rPr lang="it-IT" sz="2000" dirty="0" err="1" smtClean="0">
                  <a:latin typeface="Times New Roman" pitchFamily="18" charset="0"/>
                  <a:cs typeface="Times New Roman" pitchFamily="18" charset="0"/>
                </a:rPr>
                <a:t>Diffie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The first </a:t>
              </a:r>
              <a:r>
                <a:rPr lang="it-IT" sz="2000" i="1" dirty="0" err="1" smtClean="0">
                  <a:latin typeface="Times New Roman" pitchFamily="18" charset="0"/>
                  <a:cs typeface="Times New Roman" pitchFamily="18" charset="0"/>
                </a:rPr>
                <a:t>ten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i="1" dirty="0" err="1" smtClean="0">
                  <a:latin typeface="Times New Roman" pitchFamily="18" charset="0"/>
                  <a:cs typeface="Times New Roman" pitchFamily="18" charset="0"/>
                </a:rPr>
                <a:t>years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 of public-</a:t>
              </a:r>
              <a:r>
                <a:rPr lang="it-IT" sz="2000" i="1" dirty="0" err="1" smtClean="0">
                  <a:latin typeface="Times New Roman" pitchFamily="18" charset="0"/>
                  <a:cs typeface="Times New Roman" pitchFamily="18" charset="0"/>
                </a:rPr>
                <a:t>key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i="1" dirty="0" err="1" smtClean="0">
                  <a:latin typeface="Times New Roman" pitchFamily="18" charset="0"/>
                  <a:cs typeface="Times New Roman" pitchFamily="18" charset="0"/>
                </a:rPr>
                <a:t>criptography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it-IT" sz="2000" dirty="0" err="1" smtClean="0">
                  <a:latin typeface="Times New Roman" pitchFamily="18" charset="0"/>
                  <a:cs typeface="Times New Roman" pitchFamily="18" charset="0"/>
                </a:rPr>
                <a:t>Proc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. IEEE, 76 (1988)</a:t>
              </a:r>
            </a:p>
          </p:txBody>
        </p:sp>
      </p:grp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7315200" y="6096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93491" y="914400"/>
            <a:ext cx="7066358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Diffie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M.E.Hellman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New directions in cryptography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IEEE </a:t>
            </a:r>
          </a:p>
          <a:p>
            <a:pPr marL="457200" indent="-4572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Trans. Inf. Theory 1976</a:t>
            </a:r>
          </a:p>
          <a:p>
            <a:pPr marL="457200" indent="-457200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Rivest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A. Shamir, L.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Adleman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 method for obtaining digital</a:t>
            </a:r>
          </a:p>
          <a:p>
            <a:pPr marL="457200" indent="-457200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	signatures and public key cryptosystems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Comm. ACM 1978</a:t>
            </a:r>
          </a:p>
          <a:p>
            <a:pPr marL="457200" indent="-457200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Koblitz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 course in number theory and cryptography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Springer 1987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Salomaa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Public-key cryptography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Springer 1990</a:t>
            </a:r>
          </a:p>
          <a:p>
            <a:pPr marL="457200" indent="-457200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Pomerance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(ed.),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Cryptology and computational number theory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AMS 1990</a:t>
            </a:r>
          </a:p>
          <a:p>
            <a:pPr marL="457200" indent="-457200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F.L. Bauer,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Decrypted secrets. Methods and maxims of cryptology,</a:t>
            </a:r>
          </a:p>
          <a:p>
            <a:pPr marL="457200" indent="-457200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1997</a:t>
            </a:r>
          </a:p>
          <a:p>
            <a:pPr marL="457200" indent="-457200"/>
            <a:endParaRPr lang="en-US" dirty="0"/>
          </a:p>
          <a:p>
            <a:pPr marL="457200" indent="-457200"/>
            <a:endParaRPr lang="it-IT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02530" y="246063"/>
            <a:ext cx="3324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 segue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bibliografia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62000" y="381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5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26" name="CasellaDiTesto 25"/>
          <p:cNvSpPr txBox="1"/>
          <p:nvPr/>
        </p:nvSpPr>
        <p:spPr>
          <a:xfrm>
            <a:off x="755576" y="692696"/>
            <a:ext cx="1166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Vantaggi: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547664" y="1196752"/>
            <a:ext cx="5828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- Non occorre una chiave condivisa fra gli interlocutori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547664" y="162880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- Per un sistema con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partecipanti  bastano 2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chiavi invece di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-1)/2 chiavi necessarie in un sistema simmetrico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544722" y="2636912"/>
            <a:ext cx="3821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- Facilità di ingresso di nuovi utenti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544722" y="3068960"/>
            <a:ext cx="379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- Facilità di uso della firma digitale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55576" y="4005064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Ma … svantaggi: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547664" y="4437112"/>
            <a:ext cx="6144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- Non sono noti algoritmi asimmetrici sia veloci che sicuri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547664" y="4869160"/>
            <a:ext cx="5238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- Occorre un centro di autenticazione delle chiavi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5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26" name="CasellaDiTesto 47"/>
          <p:cNvSpPr txBox="1">
            <a:spLocks noChangeArrowheads="1"/>
          </p:cNvSpPr>
          <p:nvPr/>
        </p:nvSpPr>
        <p:spPr bwMode="auto">
          <a:xfrm>
            <a:off x="1606550" y="530225"/>
            <a:ext cx="59118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latin typeface="Times New Roman" pitchFamily="18" charset="0"/>
              </a:rPr>
              <a:t>Funzioni direzionali a “trabocchetto”</a:t>
            </a:r>
          </a:p>
          <a:p>
            <a:pPr algn="ctr"/>
            <a:r>
              <a:rPr lang="it-IT" sz="2800" b="1" dirty="0">
                <a:latin typeface="Times New Roman" pitchFamily="18" charset="0"/>
              </a:rPr>
              <a:t>(</a:t>
            </a:r>
            <a:r>
              <a:rPr lang="it-IT" sz="2800" b="1" dirty="0" err="1">
                <a:latin typeface="Times New Roman" pitchFamily="18" charset="0"/>
              </a:rPr>
              <a:t>trapdoor</a:t>
            </a:r>
            <a:r>
              <a:rPr lang="it-IT" sz="2800" b="1" dirty="0">
                <a:latin typeface="Times New Roman" pitchFamily="18" charset="0"/>
              </a:rPr>
              <a:t> </a:t>
            </a:r>
            <a:r>
              <a:rPr lang="it-IT" sz="2800" b="1" dirty="0" err="1">
                <a:latin typeface="Times New Roman" pitchFamily="18" charset="0"/>
              </a:rPr>
              <a:t>one-way</a:t>
            </a:r>
            <a:r>
              <a:rPr lang="it-IT" sz="2800" b="1" dirty="0">
                <a:latin typeface="Times New Roman" pitchFamily="18" charset="0"/>
              </a:rPr>
              <a:t>)</a:t>
            </a:r>
          </a:p>
        </p:txBody>
      </p:sp>
      <p:sp>
        <p:nvSpPr>
          <p:cNvPr id="27" name="CasellaDiTesto 61"/>
          <p:cNvSpPr txBox="1">
            <a:spLocks noChangeArrowheads="1"/>
          </p:cNvSpPr>
          <p:nvPr/>
        </p:nvSpPr>
        <p:spPr bwMode="auto">
          <a:xfrm>
            <a:off x="1258888" y="1989138"/>
            <a:ext cx="2287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>
                <a:latin typeface="Times New Roman" pitchFamily="18" charset="0"/>
              </a:rPr>
              <a:t>• cifrare le password</a:t>
            </a: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1258888" y="2708275"/>
            <a:ext cx="3128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>
                <a:latin typeface="Times New Roman" pitchFamily="18" charset="0"/>
              </a:rPr>
              <a:t>• distribuire le chiavi cifranti</a:t>
            </a: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1279525" y="3500438"/>
            <a:ext cx="466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Times New Roman" pitchFamily="18" charset="0"/>
              </a:rPr>
              <a:t>• trasmettere messaggi cifrati   (crittografia)</a:t>
            </a:r>
          </a:p>
        </p:txBody>
      </p:sp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1258888" y="4221163"/>
            <a:ext cx="561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Times New Roman" pitchFamily="18" charset="0"/>
              </a:rPr>
              <a:t>• riconoscere il mittente  (firma digitale e autenticità)</a:t>
            </a: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1258888" y="4868863"/>
            <a:ext cx="2252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Times New Roman" pitchFamily="18" charset="0"/>
              </a:rPr>
              <a:t>• conoscenza “zero”</a:t>
            </a:r>
          </a:p>
        </p:txBody>
      </p: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1258888" y="5589588"/>
            <a:ext cx="4743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Times New Roman" pitchFamily="18" charset="0"/>
              </a:rPr>
              <a:t>•  Sorteggio a distanza (testa o croce on 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12" name="CasellaDiTesto 11"/>
          <p:cNvSpPr txBox="1"/>
          <p:nvPr/>
        </p:nvSpPr>
        <p:spPr>
          <a:xfrm>
            <a:off x="2858322" y="407397"/>
            <a:ext cx="339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Aritmetica modulare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0629" y="2660329"/>
            <a:ext cx="7997899" cy="840679"/>
          </a:xfrm>
          <a:prstGeom prst="rect">
            <a:avLst/>
          </a:prstGeom>
          <a:blipFill rotWithShape="1">
            <a:blip r:embed="rId3" cstate="print"/>
            <a:stretch>
              <a:fillRect l="-762" t="-3623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4" name="CasellaDiTesto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0564" y="4797152"/>
            <a:ext cx="6428042" cy="532903"/>
          </a:xfrm>
          <a:prstGeom prst="rect">
            <a:avLst/>
          </a:prstGeom>
          <a:blipFill rotWithShape="1">
            <a:blip r:embed="rId4" cstate="print"/>
            <a:stretch>
              <a:fillRect r="-95" b="-20690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71126" y="4005064"/>
            <a:ext cx="7491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•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La congruenza è una relazione di equivalenza: riflessiva, simmetrica e     transitiva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829" y="5517232"/>
            <a:ext cx="2743315" cy="369332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987824" y="1189201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Le congruenze sono affermazioni relative alla divisibilità. Ma sono più di una notazione comoda</a:t>
            </a:r>
            <a:r>
              <a:rPr lang="it-IT" sz="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Carl F. Gauss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CasellaDiTesto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07704" y="1412776"/>
            <a:ext cx="5304657" cy="778868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0" name="Rettangolo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9148" y="2492896"/>
            <a:ext cx="7493802" cy="707886"/>
          </a:xfrm>
          <a:prstGeom prst="rect">
            <a:avLst/>
          </a:prstGeom>
          <a:blipFill rotWithShape="1">
            <a:blip r:embed="rId5" cstate="print"/>
            <a:stretch>
              <a:fillRect l="-895" t="-4310" b="-14655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1" name="CasellaDiTesto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9592" y="3616177"/>
            <a:ext cx="6977744" cy="532903"/>
          </a:xfrm>
          <a:prstGeom prst="rect">
            <a:avLst/>
          </a:prstGeom>
          <a:blipFill rotWithShape="1">
            <a:blip r:embed="rId6" cstate="print"/>
            <a:stretch>
              <a:fillRect r="-87" b="-19318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415010" y="404664"/>
            <a:ext cx="430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Proprietà delle congruenze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/>
        </p:nvGraphicFramePr>
        <p:xfrm>
          <a:off x="1524000" y="4796368"/>
          <a:ext cx="5904656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728"/>
                <a:gridCol w="504056"/>
                <a:gridCol w="768424"/>
                <a:gridCol w="1103784"/>
                <a:gridCol w="1584176"/>
                <a:gridCol w="1344488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it-IT" sz="20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i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r>
                        <a:rPr lang="it-IT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7"/>
                      <a:stretch>
                        <a:fillRect l="-169613" t="-7692" r="-265746" b="-32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7"/>
                      <a:stretch>
                        <a:fillRect l="-187692" t="-7692" r="-85000" b="-32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it-IT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mod</a:t>
                      </a:r>
                      <a:r>
                        <a:rPr lang="it-IT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3)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2" name="Connettore 1 21"/>
          <p:cNvCxnSpPr/>
          <p:nvPr/>
        </p:nvCxnSpPr>
        <p:spPr>
          <a:xfrm>
            <a:off x="1551598" y="5200172"/>
            <a:ext cx="44644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o 24"/>
          <p:cNvGrpSpPr/>
          <p:nvPr/>
        </p:nvGrpSpPr>
        <p:grpSpPr>
          <a:xfrm>
            <a:off x="899592" y="4293096"/>
            <a:ext cx="3958135" cy="415188"/>
            <a:chOff x="1187624" y="4422034"/>
            <a:chExt cx="3958135" cy="415188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1187624" y="4437112"/>
              <a:ext cx="3958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Esempio</a:t>
              </a:r>
              <a:r>
                <a:rPr lang="it-IT" dirty="0" smtClean="0"/>
                <a:t>:                                     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2000" i="1" dirty="0" err="1" smtClean="0">
                  <a:latin typeface="Times New Roman" pitchFamily="18" charset="0"/>
                  <a:cs typeface="Times New Roman" pitchFamily="18" charset="0"/>
                </a:rPr>
                <a:t>mod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 3)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Oggetto 23"/>
            <p:cNvGraphicFramePr>
              <a:graphicFrameLocks noChangeAspect="1"/>
            </p:cNvGraphicFramePr>
            <p:nvPr/>
          </p:nvGraphicFramePr>
          <p:xfrm>
            <a:off x="2297334" y="4422034"/>
            <a:ext cx="1802048" cy="389632"/>
          </p:xfrm>
          <a:graphic>
            <a:graphicData uri="http://schemas.openxmlformats.org/presentationml/2006/ole">
              <p:oleObj spid="_x0000_s3074" name="Equazione" r:id="rId8" imgW="939600" imgH="2030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CasellaDiTesto 8"/>
          <p:cNvSpPr txBox="1"/>
          <p:nvPr/>
        </p:nvSpPr>
        <p:spPr>
          <a:xfrm>
            <a:off x="2415010" y="404664"/>
            <a:ext cx="430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Proprietà delle congruenze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1640" y="1412776"/>
            <a:ext cx="6170022" cy="532903"/>
          </a:xfrm>
          <a:prstGeom prst="rect">
            <a:avLst/>
          </a:prstGeom>
          <a:blipFill rotWithShape="1">
            <a:blip r:embed="rId4" cstate="print"/>
            <a:stretch>
              <a:fillRect l="-987" b="-20690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1" name="CasellaDiTesto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1640" y="2276872"/>
            <a:ext cx="5916171" cy="532903"/>
          </a:xfrm>
          <a:prstGeom prst="rect">
            <a:avLst/>
          </a:prstGeom>
          <a:blipFill rotWithShape="1">
            <a:blip r:embed="rId5" cstate="print"/>
            <a:stretch>
              <a:fillRect l="-1030" b="-20690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1259632" y="2924944"/>
            <a:ext cx="6472669" cy="1394677"/>
            <a:chOff x="1259632" y="2924944"/>
            <a:chExt cx="6472669" cy="1394677"/>
          </a:xfrm>
        </p:grpSpPr>
        <p:grpSp>
          <p:nvGrpSpPr>
            <p:cNvPr id="13" name="Gruppo 48"/>
            <p:cNvGrpSpPr/>
            <p:nvPr/>
          </p:nvGrpSpPr>
          <p:grpSpPr>
            <a:xfrm>
              <a:off x="1259632" y="2924944"/>
              <a:ext cx="6472669" cy="1394677"/>
              <a:chOff x="1259632" y="2924944"/>
              <a:chExt cx="6472669" cy="1394677"/>
            </a:xfrm>
          </p:grpSpPr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10" name="CasellaDiTesto 9"/>
                  <p:cNvSpPr txBox="1"/>
                  <p:nvPr/>
                </p:nvSpPr>
                <p:spPr>
                  <a:xfrm>
                    <a:off x="1259632" y="2924944"/>
                    <a:ext cx="6472669" cy="13946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2000" dirty="0" smtClean="0"/>
                      <a:t> </a:t>
                    </a:r>
                    <a:r>
                      <a:rPr lang="it-IT" sz="2000" b="1" dirty="0" smtClean="0"/>
                      <a:t>Controesempi</a:t>
                    </a:r>
                    <a:r>
                      <a:rPr lang="it-IT" sz="2000" dirty="0" smtClean="0"/>
                      <a:t>: le implicazioni contrarie ( </a:t>
                    </a:r>
                    <a14:m>
                      <m:oMath xmlns:m="http://schemas.openxmlformats.org/officeDocument/2006/math">
                        <m:groupChr>
                          <m:groupChrPr>
                            <m:chr m:val="⇐"/>
                            <m:vertJc m:val="bot"/>
                            <m:ctrlPr>
                              <a:rPr lang="it-IT" sz="20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/>
                        </m:groupChr>
                      </m:oMath>
                    </a14:m>
                    <a:r>
                      <a:rPr lang="it-IT" sz="2000" dirty="0" smtClean="0"/>
                      <a:t> )  non valgono:</a:t>
                    </a:r>
                  </a:p>
                  <a:p>
                    <a:endParaRPr lang="it-IT" sz="800" dirty="0" smtClean="0"/>
                  </a:p>
                  <a:p>
                    <a14:m>
                      <m:oMath xmlns:m="http://schemas.openxmlformats.org/officeDocument/2006/math">
                        <m:r>
                          <a:rPr lang="it-IT" sz="2000" b="0" i="1" smtClean="0">
                            <a:latin typeface="Cambria Math"/>
                          </a:rPr>
                          <m:t>5</m:t>
                        </m:r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≡11 </m:t>
                        </m:r>
                        <m:d>
                          <m:d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latin typeface="Cambria Math"/>
                                <a:ea typeface="Cambria Math"/>
                              </a:rPr>
                              <m:t>𝑚𝑜𝑑</m:t>
                            </m:r>
                            <m:r>
                              <a:rPr lang="it-IT" sz="2000" b="0" i="1" smtClean="0">
                                <a:latin typeface="Cambria Math"/>
                                <a:ea typeface="Cambria Math"/>
                              </a:rPr>
                              <m:t> 2</m:t>
                            </m:r>
                          </m:e>
                        </m:d>
                      </m:oMath>
                    </a14:m>
                    <a:r>
                      <a:rPr lang="it-IT" sz="2000" dirty="0" smtClean="0"/>
                      <a:t> e </a:t>
                    </a:r>
                    <a14:m>
                      <m:oMath xmlns:m="http://schemas.openxmlformats.org/officeDocument/2006/math">
                        <m:r>
                          <a:rPr lang="it-IT" sz="2000" b="0" i="1" smtClean="0">
                            <a:latin typeface="Cambria Math"/>
                          </a:rPr>
                          <m:t>5</m:t>
                        </m:r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≡11 </m:t>
                        </m:r>
                        <m:d>
                          <m:d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latin typeface="Cambria Math"/>
                                <a:ea typeface="Cambria Math"/>
                              </a:rPr>
                              <m:t>𝑚𝑜𝑑</m:t>
                            </m:r>
                            <m:r>
                              <a:rPr lang="it-IT" sz="2000" b="0" i="1" smtClean="0">
                                <a:latin typeface="Cambria Math"/>
                                <a:ea typeface="Cambria Math"/>
                              </a:rPr>
                              <m:t> 6</m:t>
                            </m:r>
                          </m:e>
                        </m:d>
                      </m:oMath>
                    </a14:m>
                    <a:r>
                      <a:rPr lang="it-IT" sz="2000" dirty="0" smtClean="0"/>
                      <a:t>  ma </a:t>
                    </a:r>
                    <a14:m>
                      <m:oMath xmlns:m="http://schemas.openxmlformats.org/officeDocument/2006/math">
                        <m:r>
                          <a:rPr lang="it-IT" sz="2000" b="0" i="1" smtClean="0">
                            <a:latin typeface="Cambria Math"/>
                          </a:rPr>
                          <m:t>5</m:t>
                        </m:r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≡11 </m:t>
                        </m:r>
                        <m:d>
                          <m:d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latin typeface="Cambria Math"/>
                                <a:ea typeface="Cambria Math"/>
                              </a:rPr>
                              <m:t>𝑚𝑜𝑑</m:t>
                            </m:r>
                            <m:r>
                              <a:rPr lang="it-IT" sz="2000" b="0" i="1" smtClean="0">
                                <a:latin typeface="Cambria Math"/>
                                <a:ea typeface="Cambria Math"/>
                              </a:rPr>
                              <m:t> 12</m:t>
                            </m:r>
                          </m:e>
                        </m:d>
                      </m:oMath>
                    </a14:m>
                    <a:endParaRPr lang="it-IT" sz="2000" b="0" dirty="0" smtClean="0">
                      <a:ea typeface="Cambria Math"/>
                    </a:endParaRPr>
                  </a:p>
                  <a:p>
                    <a:endParaRPr lang="it-IT" sz="800" dirty="0" smtClean="0"/>
                  </a:p>
                  <a:p>
                    <a14:m>
                      <m:oMath xmlns:m="http://schemas.openxmlformats.org/officeDocument/2006/math">
                        <m:r>
                          <a:rPr lang="it-IT" sz="2000" b="0" i="1" smtClean="0">
                            <a:latin typeface="Cambria Math"/>
                          </a:rPr>
                          <m:t>8</m:t>
                        </m:r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∙3≡8∙4(</m:t>
                        </m:r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𝑚𝑜𝑑</m:t>
                        </m:r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 2)</m:t>
                        </m:r>
                      </m:oMath>
                    </a14:m>
                    <a:r>
                      <a:rPr lang="it-IT" sz="2000" dirty="0" smtClean="0"/>
                      <a:t> ma </a:t>
                    </a:r>
                    <a14:m>
                      <m:oMath xmlns:m="http://schemas.openxmlformats.org/officeDocument/2006/math">
                        <m:r>
                          <a:rPr lang="it-IT" sz="2000" b="0" i="1" smtClean="0">
                            <a:latin typeface="Cambria Math"/>
                          </a:rPr>
                          <m:t>3</m:t>
                        </m:r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≡4 (</m:t>
                        </m:r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𝑚𝑜𝑑</m:t>
                        </m:r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 2)</m:t>
                        </m:r>
                      </m:oMath>
                    </a14:m>
                    <a:endParaRPr lang="it-IT" sz="2000" dirty="0"/>
                  </a:p>
                </p:txBody>
              </p:sp>
            </mc:Choice>
            <mc:Fallback>
              <p:sp>
                <p:nvSpPr>
                  <p:cNvPr id="15" name="CasellaDiTes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9632" y="2924944"/>
                    <a:ext cx="6472669" cy="1394677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 l="-94" r="-94" b="-6987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Connettore 1 15"/>
              <p:cNvCxnSpPr/>
              <p:nvPr/>
            </p:nvCxnSpPr>
            <p:spPr>
              <a:xfrm flipH="1">
                <a:off x="5781337" y="3604374"/>
                <a:ext cx="59511" cy="184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Connettore 1 13"/>
            <p:cNvCxnSpPr/>
            <p:nvPr/>
          </p:nvCxnSpPr>
          <p:spPr>
            <a:xfrm flipH="1">
              <a:off x="4211960" y="4032360"/>
              <a:ext cx="59511" cy="1846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6"/>
          <p:cNvGrpSpPr/>
          <p:nvPr/>
        </p:nvGrpSpPr>
        <p:grpSpPr>
          <a:xfrm>
            <a:off x="7479615" y="1720172"/>
            <a:ext cx="576065" cy="2035387"/>
            <a:chOff x="7380312" y="1679228"/>
            <a:chExt cx="576065" cy="2035387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7380312" y="1679228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>
              <a:off x="7956376" y="1679228"/>
              <a:ext cx="0" cy="20353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flipH="1">
              <a:off x="7501662" y="3696707"/>
              <a:ext cx="454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o 20"/>
          <p:cNvGrpSpPr/>
          <p:nvPr/>
        </p:nvGrpSpPr>
        <p:grpSpPr>
          <a:xfrm>
            <a:off x="863588" y="2611563"/>
            <a:ext cx="396044" cy="1551165"/>
            <a:chOff x="863588" y="2584267"/>
            <a:chExt cx="396044" cy="1551165"/>
          </a:xfrm>
        </p:grpSpPr>
        <p:cxnSp>
          <p:nvCxnSpPr>
            <p:cNvPr id="22" name="Connettore 1 21"/>
            <p:cNvCxnSpPr/>
            <p:nvPr/>
          </p:nvCxnSpPr>
          <p:spPr>
            <a:xfrm flipH="1">
              <a:off x="863588" y="2584267"/>
              <a:ext cx="3960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>
              <a:off x="863588" y="2584267"/>
              <a:ext cx="0" cy="15511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>
              <a:off x="863588" y="4135432"/>
              <a:ext cx="3960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sellaDiTesto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1640" y="4653136"/>
            <a:ext cx="6912768" cy="1989134"/>
          </a:xfrm>
          <a:prstGeom prst="rect">
            <a:avLst/>
          </a:prstGeom>
          <a:blipFill rotWithShape="1">
            <a:blip r:embed="rId7" cstate="print"/>
            <a:stretch>
              <a:fillRect l="-882" t="-1529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7828322" y="3737651"/>
            <a:ext cx="227358" cy="1923597"/>
            <a:chOff x="7729019" y="3737651"/>
            <a:chExt cx="227358" cy="1923597"/>
          </a:xfrm>
        </p:grpSpPr>
        <p:cxnSp>
          <p:nvCxnSpPr>
            <p:cNvPr id="27" name="Connettore 1 26"/>
            <p:cNvCxnSpPr/>
            <p:nvPr/>
          </p:nvCxnSpPr>
          <p:spPr>
            <a:xfrm>
              <a:off x="7956377" y="3737651"/>
              <a:ext cx="0" cy="19235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 flipH="1">
              <a:off x="7729019" y="5661248"/>
              <a:ext cx="2273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o 28"/>
          <p:cNvGrpSpPr/>
          <p:nvPr/>
        </p:nvGrpSpPr>
        <p:grpSpPr>
          <a:xfrm>
            <a:off x="863588" y="4162728"/>
            <a:ext cx="396044" cy="1930568"/>
            <a:chOff x="863588" y="4162728"/>
            <a:chExt cx="396044" cy="1930568"/>
          </a:xfrm>
        </p:grpSpPr>
        <p:cxnSp>
          <p:nvCxnSpPr>
            <p:cNvPr id="30" name="Connettore 1 29"/>
            <p:cNvCxnSpPr/>
            <p:nvPr/>
          </p:nvCxnSpPr>
          <p:spPr>
            <a:xfrm>
              <a:off x="863588" y="4162728"/>
              <a:ext cx="0" cy="19305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>
              <a:off x="863588" y="6093296"/>
              <a:ext cx="3960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o 31"/>
          <p:cNvGrpSpPr/>
          <p:nvPr/>
        </p:nvGrpSpPr>
        <p:grpSpPr>
          <a:xfrm>
            <a:off x="3419872" y="1844824"/>
            <a:ext cx="1668538" cy="400110"/>
            <a:chOff x="3419872" y="1844824"/>
            <a:chExt cx="1668538" cy="400110"/>
          </a:xfrm>
        </p:grpSpPr>
        <p:graphicFrame>
          <p:nvGraphicFramePr>
            <p:cNvPr id="33" name="Oggetto 32"/>
            <p:cNvGraphicFramePr>
              <a:graphicFrameLocks noChangeAspect="1"/>
            </p:cNvGraphicFramePr>
            <p:nvPr/>
          </p:nvGraphicFramePr>
          <p:xfrm>
            <a:off x="3419872" y="1988840"/>
            <a:ext cx="288032" cy="216024"/>
          </p:xfrm>
          <a:graphic>
            <a:graphicData uri="http://schemas.openxmlformats.org/presentationml/2006/ole">
              <p:oleObj spid="_x0000_s4098" name="Equazione" r:id="rId8" imgW="190417" imgH="152334" progId="Equation.3">
                <p:embed/>
              </p:oleObj>
            </a:graphicData>
          </a:graphic>
        </p:graphicFrame>
        <p:sp>
          <p:nvSpPr>
            <p:cNvPr id="34" name="CasellaDiTesto 33"/>
            <p:cNvSpPr txBox="1"/>
            <p:nvPr/>
          </p:nvSpPr>
          <p:spPr>
            <a:xfrm>
              <a:off x="3707904" y="1844824"/>
              <a:ext cx="13805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/>
                <a:t>se (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m,n</a:t>
              </a:r>
              <a:r>
                <a:rPr lang="it-IT" sz="2000" dirty="0" smtClean="0"/>
                <a:t>) =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3218136" y="2683138"/>
            <a:ext cx="1656184" cy="400110"/>
            <a:chOff x="3218136" y="2683138"/>
            <a:chExt cx="1656184" cy="400110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3535492" y="2683138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se (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k,n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it-IT" sz="2000" dirty="0" smtClean="0"/>
                <a:t>= 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3218136" y="2823916"/>
            <a:ext cx="288925" cy="215900"/>
          </p:xfrm>
          <a:graphic>
            <a:graphicData uri="http://schemas.openxmlformats.org/presentationml/2006/ole">
              <p:oleObj spid="_x0000_s4099" name="Equazione" r:id="rId9" imgW="190417" imgH="152334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CasellaDiTesto 8"/>
          <p:cNvSpPr txBox="1"/>
          <p:nvPr/>
        </p:nvSpPr>
        <p:spPr>
          <a:xfrm>
            <a:off x="2182088" y="404664"/>
            <a:ext cx="476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Applicazioni delle congruenze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196752"/>
            <a:ext cx="5779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• Qual è il resto della divisione per 4 di 8352147523 ? 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6347" y="1628800"/>
            <a:ext cx="7843429" cy="707886"/>
          </a:xfrm>
          <a:prstGeom prst="rect">
            <a:avLst/>
          </a:prstGeom>
          <a:blipFill rotWithShape="1">
            <a:blip r:embed="rId4" cstate="print"/>
            <a:stretch>
              <a:fillRect l="-855" t="-4310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2" name="CasellaDiTesto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9592" y="2420888"/>
            <a:ext cx="7325532" cy="840679"/>
          </a:xfrm>
          <a:prstGeom prst="rect">
            <a:avLst/>
          </a:prstGeom>
          <a:blipFill rotWithShape="1">
            <a:blip r:embed="rId5" cstate="print"/>
            <a:stretch>
              <a:fillRect l="-916" t="-3623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3" name="CasellaDiTesto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0830" y="3429000"/>
            <a:ext cx="5697394" cy="840679"/>
          </a:xfrm>
          <a:prstGeom prst="rect">
            <a:avLst/>
          </a:prstGeom>
          <a:blipFill rotWithShape="1">
            <a:blip r:embed="rId6" cstate="print"/>
            <a:stretch>
              <a:fillRect l="-1070" t="-3650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99592" y="5837202"/>
            <a:ext cx="3469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• La prova del 9 e la prova del 3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62661" y="4869160"/>
            <a:ext cx="6345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Esercizio: Determinare criterio di divisibilità per 9 e per 3, poi 11 e poi per 7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899592" y="4397042"/>
            <a:ext cx="4926349" cy="400110"/>
            <a:chOff x="899592" y="4469050"/>
            <a:chExt cx="4926349" cy="400110"/>
          </a:xfrm>
        </p:grpSpPr>
        <p:graphicFrame>
          <p:nvGraphicFramePr>
            <p:cNvPr id="17" name="Oggetto 16"/>
            <p:cNvGraphicFramePr>
              <a:graphicFrameLocks noChangeAspect="1"/>
            </p:cNvGraphicFramePr>
            <p:nvPr/>
          </p:nvGraphicFramePr>
          <p:xfrm>
            <a:off x="1116184" y="4469644"/>
            <a:ext cx="1152128" cy="376204"/>
          </p:xfrm>
          <a:graphic>
            <a:graphicData uri="http://schemas.openxmlformats.org/presentationml/2006/ole">
              <p:oleObj spid="_x0000_s5122" name="Equazione" r:id="rId7" imgW="622030" imgH="203112" progId="Equation.3">
                <p:embed/>
              </p:oleObj>
            </a:graphicData>
          </a:graphic>
        </p:graphicFrame>
        <p:grpSp>
          <p:nvGrpSpPr>
            <p:cNvPr id="18" name="Gruppo 17"/>
            <p:cNvGrpSpPr/>
            <p:nvPr/>
          </p:nvGrpSpPr>
          <p:grpSpPr>
            <a:xfrm>
              <a:off x="899592" y="4469050"/>
              <a:ext cx="4926349" cy="400110"/>
              <a:chOff x="922996" y="4469050"/>
              <a:chExt cx="4926349" cy="400110"/>
            </a:xfrm>
          </p:grpSpPr>
          <p:sp>
            <p:nvSpPr>
              <p:cNvPr id="19" name="CasellaDiTesto 18"/>
              <p:cNvSpPr txBox="1"/>
              <p:nvPr/>
            </p:nvSpPr>
            <p:spPr>
              <a:xfrm>
                <a:off x="922996" y="4469050"/>
                <a:ext cx="4926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 smtClean="0">
                    <a:latin typeface="Times New Roman" pitchFamily="18" charset="0"/>
                    <a:cs typeface="Times New Roman" pitchFamily="18" charset="0"/>
                  </a:rPr>
                  <a:t>•                     è divisibile per 5,             dispari</a:t>
                </a:r>
                <a:endParaRPr lang="it-IT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20" name="Oggetto 19"/>
              <p:cNvGraphicFramePr>
                <a:graphicFrameLocks noChangeAspect="1"/>
              </p:cNvGraphicFramePr>
              <p:nvPr/>
            </p:nvGraphicFramePr>
            <p:xfrm>
              <a:off x="4141532" y="4537248"/>
              <a:ext cx="813912" cy="317624"/>
            </p:xfrm>
            <a:graphic>
              <a:graphicData uri="http://schemas.openxmlformats.org/presentationml/2006/ole">
                <p:oleObj spid="_x0000_s5123" name="Equazione" r:id="rId8" imgW="520474" imgH="203112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589382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27699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15936"/>
            <a:ext cx="261610" cy="63709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82390" y="191072"/>
            <a:ext cx="261610" cy="5632311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12" descr="Web del Politecnico di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50" y="5816301"/>
            <a:ext cx="781050" cy="781051"/>
          </a:xfrm>
          <a:prstGeom prst="rect">
            <a:avLst/>
          </a:prstGeom>
          <a:solidFill>
            <a:srgbClr val="669900"/>
          </a:solidFill>
        </p:spPr>
      </p:pic>
      <p:sp>
        <p:nvSpPr>
          <p:cNvPr id="9" name="CasellaDiTesto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8648" y="2092786"/>
            <a:ext cx="2954335" cy="400110"/>
          </a:xfrm>
          <a:prstGeom prst="rect">
            <a:avLst/>
          </a:prstGeom>
          <a:blipFill rotWithShape="1">
            <a:blip r:embed="rId3" cstate="print"/>
            <a:stretch>
              <a:fillRect l="-2273" t="-7576" r="-207" b="-25758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5954804"/>
              </p:ext>
            </p:extLst>
          </p:nvPr>
        </p:nvGraphicFramePr>
        <p:xfrm>
          <a:off x="4984152" y="2068184"/>
          <a:ext cx="1316040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736"/>
                <a:gridCol w="644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it-IT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" name="Gruppo 12"/>
          <p:cNvGrpSpPr/>
          <p:nvPr/>
        </p:nvGrpSpPr>
        <p:grpSpPr>
          <a:xfrm>
            <a:off x="5079824" y="2420014"/>
            <a:ext cx="1346230" cy="2408202"/>
            <a:chOff x="5076056" y="1524854"/>
            <a:chExt cx="1346230" cy="2408202"/>
          </a:xfrm>
        </p:grpSpPr>
        <p:cxnSp>
          <p:nvCxnSpPr>
            <p:cNvPr id="12" name="Connettore 1 11"/>
            <p:cNvCxnSpPr/>
            <p:nvPr/>
          </p:nvCxnSpPr>
          <p:spPr>
            <a:xfrm>
              <a:off x="5076056" y="1524854"/>
              <a:ext cx="13462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>
              <a:off x="5580112" y="1524854"/>
              <a:ext cx="0" cy="24082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sellaDiTesto 13"/>
          <p:cNvSpPr txBox="1"/>
          <p:nvPr/>
        </p:nvSpPr>
        <p:spPr>
          <a:xfrm>
            <a:off x="4499992" y="5189130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nessuna soluzione !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073965" y="404664"/>
            <a:ext cx="312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Congruenze lineari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3888" y="1268760"/>
            <a:ext cx="1980992" cy="400110"/>
          </a:xfrm>
          <a:prstGeom prst="rect">
            <a:avLst/>
          </a:prstGeom>
          <a:blipFill rotWithShape="1">
            <a:blip r:embed="rId4" cstate="print"/>
            <a:stretch>
              <a:fillRect b="-15152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948264" y="3645024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6)</a:t>
            </a: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1549</Words>
  <Application>Microsoft Office PowerPoint</Application>
  <PresentationFormat>Presentazione su schermo (4:3)</PresentationFormat>
  <Paragraphs>1115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0" baseType="lpstr">
      <vt:lpstr>Tema di Office</vt:lpstr>
      <vt:lpstr>Fotografia Photo Editor</vt:lpstr>
      <vt:lpstr>Equazione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19</cp:revision>
  <dcterms:created xsi:type="dcterms:W3CDTF">2016-01-19T15:57:10Z</dcterms:created>
  <dcterms:modified xsi:type="dcterms:W3CDTF">2016-01-21T17:39:22Z</dcterms:modified>
</cp:coreProperties>
</file>