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90" r:id="rId34"/>
    <p:sldId id="302" r:id="rId35"/>
    <p:sldId id="292" r:id="rId36"/>
    <p:sldId id="293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CA679-864E-4DEC-AC12-6315519DD253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66D41-CB37-411A-A401-E2B2E9B820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43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66D41-CB37-411A-A401-E2B2E9B8208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92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66D41-CB37-411A-A401-E2B2E9B8208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91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66D41-CB37-411A-A401-E2B2E9B8208A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96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5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36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89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86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93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82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48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59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81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02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82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5A04-DAAD-464B-961F-B3C64473B3CD}" type="datetimeFigureOut">
              <a:rPr lang="it-IT" smtClean="0"/>
              <a:pPr/>
              <a:t>18/04/2012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4D52-7981-468C-9E6E-0085EB8B3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44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mi.it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mi.it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3/30/Charles_Wheatstone_-_Project_Gutenberg_etext_13103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4/40/Jefferson's_disk_cipher.jpg" TargetMode="External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hyperlink" Target="http://www.polimi.it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4" Type="http://schemas.openxmlformats.org/officeDocument/2006/relationships/hyperlink" Target="http://www.polimi.it/" TargetMode="Externa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mi.it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William-Friedman.jpg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mi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it.wikipedia.org/wiki/File:Cardano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hyperlink" Target="http://www.polimi.it/" TargetMode="Externa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hyperlink" Target="http://www.polimi.it/" TargetMode="Externa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hyperlink" Target="http://www.polimi.it/" TargetMode="Externa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6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hyperlink" Target="http://www.polimi.it/" TargetMode="Externa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hyperlink" Target="http://www.polimi.it/" TargetMode="Externa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6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mi.it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hyperlink" Target="http://it.wikipedia.org/wiki/File:Leon_Battista_Alberti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5656" y="476672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Crittografia: da una pratica antica a una teoria moderna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597785"/>
              </p:ext>
            </p:extLst>
          </p:nvPr>
        </p:nvGraphicFramePr>
        <p:xfrm>
          <a:off x="539552" y="2060848"/>
          <a:ext cx="51816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otografia Photo Editor" r:id="rId5" imgW="5714286" imgH="4285714" progId="">
                  <p:embed/>
                </p:oleObj>
              </mc:Choice>
              <mc:Fallback>
                <p:oleObj name="Fotografia Photo Editor" r:id="rId5" imgW="5714286" imgH="428571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60848"/>
                        <a:ext cx="51816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5796136" y="2704852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sicurezza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crittografico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dipende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solo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dalla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segretezza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chiave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J.G.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Kerkhoffs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1883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11760" y="473075"/>
            <a:ext cx="4289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Autenticit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mittente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09601" y="2123564"/>
            <a:ext cx="7879304" cy="660911"/>
            <a:chOff x="609601" y="2123564"/>
            <a:chExt cx="7879304" cy="660911"/>
          </a:xfrm>
        </p:grpSpPr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7092952" y="2547938"/>
              <a:ext cx="1066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362201" y="2246313"/>
              <a:ext cx="1485900" cy="5381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Cifratura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029202" y="2246313"/>
              <a:ext cx="2036763" cy="5381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Decifrazione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609601" y="2297113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it-IT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8137527" y="2339588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it-IT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066801" y="2525713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447801" y="2123564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3886201" y="2525713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4267201" y="2123564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7391402" y="2195572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657600" y="2781300"/>
            <a:ext cx="1624013" cy="1592263"/>
            <a:chOff x="3657600" y="2781300"/>
            <a:chExt cx="1624013" cy="1592263"/>
          </a:xfrm>
        </p:grpSpPr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3810000" y="2781300"/>
              <a:ext cx="457200" cy="1143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4495800" y="2781300"/>
              <a:ext cx="533400" cy="1143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4225925" y="3854450"/>
              <a:ext cx="303213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657600" y="3101975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4784725" y="3067050"/>
              <a:ext cx="4968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2152650" y="3860805"/>
            <a:ext cx="2114550" cy="369888"/>
            <a:chOff x="1356" y="2432"/>
            <a:chExt cx="1332" cy="233"/>
          </a:xfrm>
        </p:grpSpPr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1632" y="2596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1356" y="2432"/>
              <a:ext cx="3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baseline="-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609600" y="5229225"/>
            <a:ext cx="7703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Non solo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esempi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spionaggio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segretezza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bancaria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sorteggio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distanza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conoscenza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zero”…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0" descr="180px-Kerkhoff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714500" cy="2352675"/>
          </a:xfrm>
          <a:prstGeom prst="rect">
            <a:avLst/>
          </a:prstGeom>
          <a:noFill/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483768" y="485775"/>
            <a:ext cx="4087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Principio di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Kerkhoffs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67544" y="5589240"/>
            <a:ext cx="80759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bene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distinguere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fra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breve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scambio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lettere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metodo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crittografico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progettato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regolare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corrispondenza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in un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periodo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illimitato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tempo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84213" y="1125538"/>
            <a:ext cx="6264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Jean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Guillome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Kerkhoffs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filologo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olandese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(1835-1903) “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criptographie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militaire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(1883)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611188" y="3500923"/>
            <a:ext cx="7898539" cy="1988054"/>
            <a:chOff x="611188" y="3500923"/>
            <a:chExt cx="7898539" cy="1988054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268788" y="3501008"/>
              <a:ext cx="2984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363788" y="3615705"/>
              <a:ext cx="1485900" cy="5381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Cifratura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030788" y="3615705"/>
              <a:ext cx="2036763" cy="5381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Decifrazione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611188" y="3666505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it-IT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8139113" y="3673145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it-IT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068388" y="3895105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449388" y="3500923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3887788" y="3895105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7088188" y="3895105"/>
              <a:ext cx="1066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7392988" y="3500923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4192588" y="4047505"/>
              <a:ext cx="485775" cy="976312"/>
            </a:xfrm>
            <a:prstGeom prst="downArrow">
              <a:avLst>
                <a:gd name="adj1" fmla="val 50000"/>
                <a:gd name="adj2" fmla="val 5024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296084" y="4969865"/>
              <a:ext cx="303213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32"/>
          <p:cNvGrpSpPr>
            <a:grpSpLocks/>
          </p:cNvGrpSpPr>
          <p:nvPr/>
        </p:nvGrpSpPr>
        <p:grpSpPr bwMode="auto">
          <a:xfrm>
            <a:off x="762000" y="2427982"/>
            <a:ext cx="7543800" cy="1289050"/>
            <a:chOff x="480" y="1525"/>
            <a:chExt cx="4752" cy="812"/>
          </a:xfrm>
        </p:grpSpPr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V="1">
              <a:off x="480" y="1691"/>
              <a:ext cx="0" cy="6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5232" y="1691"/>
              <a:ext cx="0" cy="6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2456" y="1525"/>
              <a:ext cx="637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Chiave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k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480" y="1691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3093" y="1691"/>
              <a:ext cx="2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775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27190" y="476672"/>
            <a:ext cx="34730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Cifrario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Cesare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27190" y="1111672"/>
            <a:ext cx="3201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Svetonio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Vita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Caesarorum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4375" y="3111500"/>
            <a:ext cx="623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B C D E  F G H  I   L M N O P Q R S T U V Z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D E F G  H  I L  M  N O P  Q R S T U V Z  A B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746125" y="4195767"/>
            <a:ext cx="4916488" cy="461963"/>
            <a:chOff x="470" y="2160"/>
            <a:chExt cx="3097" cy="291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70" y="2160"/>
              <a:ext cx="8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 = m + 2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150" y="2160"/>
              <a:ext cx="14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21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cifrari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distinti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85721" y="4725144"/>
            <a:ext cx="80747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OMNI A  GAL LI A   E ST   D I VI S A  IN   PARTE S  TRES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QOPMC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ICNNMC  GUV   FM AMUC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MP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RCTVGU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VTGU</a:t>
            </a:r>
          </a:p>
        </p:txBody>
      </p:sp>
      <p:pic>
        <p:nvPicPr>
          <p:cNvPr id="18" name="Picture 20" descr="giulio_cesare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1918" y="216350"/>
            <a:ext cx="2484437" cy="244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2625" y="677863"/>
            <a:ext cx="4465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permutazione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arbitraria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71550" y="1295400"/>
            <a:ext cx="64624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B  C D E F G  H  I  L M N O  P Q R S T  U V Z 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 N  V T  F I  A  L  M O P  Q  Z U C D S H G E  R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65200" y="2420938"/>
            <a:ext cx="374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Cifrari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distinti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21!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≈ 4×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24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1016000" y="4221088"/>
            <a:ext cx="3195638" cy="1022350"/>
            <a:chOff x="431" y="2287"/>
            <a:chExt cx="2013" cy="644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31" y="2287"/>
              <a:ext cx="20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uso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di parole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chiave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31" y="2640"/>
              <a:ext cx="17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Esempio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k = 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ave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4)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90600" y="5454578"/>
            <a:ext cx="64403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B  C D 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 G H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 L M N O P Q 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  U V Z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 U  Z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V 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B C 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 G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  L M N O P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  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984487" y="2938463"/>
            <a:ext cx="7312026" cy="1114425"/>
            <a:chOff x="645" y="1851"/>
            <a:chExt cx="4606" cy="702"/>
          </a:xfrm>
        </p:grpSpPr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45" y="1855"/>
              <a:ext cx="460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(un computer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esamina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chiavi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al secondo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impiega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diecimila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anni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per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una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ricerca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completa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it-IT" dirty="0"/>
            </a:p>
          </p:txBody>
        </p:sp>
        <p:graphicFrame>
          <p:nvGraphicFramePr>
            <p:cNvPr id="20" name="Object 18"/>
            <p:cNvGraphicFramePr>
              <a:graphicFrameLocks noChangeAspect="1"/>
            </p:cNvGraphicFramePr>
            <p:nvPr/>
          </p:nvGraphicFramePr>
          <p:xfrm>
            <a:off x="2762" y="1851"/>
            <a:ext cx="339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5" imgW="228501" imgH="203112" progId="Equation.3">
                    <p:embed/>
                  </p:oleObj>
                </mc:Choice>
                <mc:Fallback>
                  <p:oleObj name="Equation" r:id="rId5" imgW="228501" imgH="203112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2" y="1851"/>
                          <a:ext cx="339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457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00455" y="470566"/>
            <a:ext cx="4146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Decrittazione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statistica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2555776" y="660672"/>
            <a:ext cx="5578475" cy="6008688"/>
            <a:chOff x="336" y="535"/>
            <a:chExt cx="3514" cy="3785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336" y="853"/>
              <a:ext cx="0" cy="3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336" y="535"/>
              <a:ext cx="3514" cy="3785"/>
              <a:chOff x="336" y="535"/>
              <a:chExt cx="3514" cy="3785"/>
            </a:xfrm>
          </p:grpSpPr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384" y="535"/>
                <a:ext cx="3466" cy="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fr-FR" baseline="-30000" dirty="0">
                    <a:cs typeface="Times New Roman" pitchFamily="18" charset="0"/>
                  </a:rPr>
                  <a:t> </a:t>
                </a:r>
                <a:endParaRPr lang="it-IT" dirty="0" smtClean="0">
                  <a:cs typeface="Times New Roman" pitchFamily="18" charset="0"/>
                </a:endParaRPr>
              </a:p>
              <a:p>
                <a:r>
                  <a:rPr lang="it-IT" sz="2800" b="1" baseline="-30000" dirty="0" err="1" smtClean="0">
                    <a:latin typeface="Times New Roman" pitchFamily="18" charset="0"/>
                    <a:cs typeface="Times New Roman" pitchFamily="18" charset="0"/>
                  </a:rPr>
                  <a:t>lett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.         </a:t>
                </a:r>
                <a:r>
                  <a:rPr lang="it-IT" sz="2800" b="1" baseline="-30000" dirty="0" err="1" smtClean="0">
                    <a:latin typeface="Times New Roman" pitchFamily="18" charset="0"/>
                    <a:cs typeface="Times New Roman" pitchFamily="18" charset="0"/>
                  </a:rPr>
                  <a:t>freq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.             </a:t>
                </a:r>
                <a:r>
                  <a:rPr lang="it-IT" sz="2800" b="1" baseline="-30000" dirty="0" err="1" smtClean="0">
                    <a:latin typeface="Times New Roman" pitchFamily="18" charset="0"/>
                    <a:cs typeface="Times New Roman" pitchFamily="18" charset="0"/>
                  </a:rPr>
                  <a:t>lett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.        </a:t>
                </a:r>
                <a:r>
                  <a:rPr lang="it-IT" sz="2800" b="1" baseline="-30000" dirty="0" err="1" smtClean="0">
                    <a:latin typeface="Times New Roman" pitchFamily="18" charset="0"/>
                    <a:cs typeface="Times New Roman" pitchFamily="18" charset="0"/>
                  </a:rPr>
                  <a:t>freq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it-IT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a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10,4                 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n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6,6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b  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1,0                 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o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8,6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c  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4,3                  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p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3,3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d  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3,6                 </a:t>
                </a:r>
                <a:r>
                  <a:rPr lang="fr-FR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q           </a:t>
                </a:r>
                <a:r>
                  <a:rPr lang="fr-FR" sz="2800" b="1" baseline="-30000" dirty="0">
                    <a:latin typeface="Times New Roman" pitchFamily="18" charset="0"/>
                    <a:cs typeface="Times New Roman" pitchFamily="18" charset="0"/>
                  </a:rPr>
                  <a:t>0,6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e           </a:t>
                </a:r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12,6                  </a:t>
                </a:r>
                <a:r>
                  <a:rPr lang="en-US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r            </a:t>
                </a:r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6,6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f              </a:t>
                </a:r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0,7                  </a:t>
                </a:r>
                <a:r>
                  <a:rPr lang="en-US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s           </a:t>
                </a:r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6,0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g             </a:t>
                </a:r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2,0                  </a:t>
                </a:r>
                <a:r>
                  <a:rPr lang="en-US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t            </a:t>
                </a:r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6,0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de-DE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h             </a:t>
                </a:r>
                <a:r>
                  <a:rPr lang="de-DE" sz="2800" b="1" baseline="-30000" dirty="0">
                    <a:latin typeface="Times New Roman" pitchFamily="18" charset="0"/>
                    <a:cs typeface="Times New Roman" pitchFamily="18" charset="0"/>
                  </a:rPr>
                  <a:t>1,2                  </a:t>
                </a:r>
                <a:r>
                  <a:rPr lang="de-DE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u           </a:t>
                </a:r>
                <a:r>
                  <a:rPr lang="de-DE" sz="2800" b="1" baseline="-30000" dirty="0">
                    <a:latin typeface="Times New Roman" pitchFamily="18" charset="0"/>
                    <a:cs typeface="Times New Roman" pitchFamily="18" charset="0"/>
                  </a:rPr>
                  <a:t>3,0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i 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11,6                   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v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1,6         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l   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6,6                 </a:t>
                </a:r>
                <a:r>
                  <a:rPr lang="it-IT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z           </a:t>
                </a:r>
                <a:r>
                  <a:rPr lang="it-IT" sz="2800" b="1" baseline="-30000" dirty="0">
                    <a:latin typeface="Times New Roman" pitchFamily="18" charset="0"/>
                    <a:cs typeface="Times New Roman" pitchFamily="18" charset="0"/>
                  </a:rPr>
                  <a:t>1,0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baseline="-30000" dirty="0" smtClean="0">
                    <a:latin typeface="Times New Roman" pitchFamily="18" charset="0"/>
                    <a:cs typeface="Times New Roman" pitchFamily="18" charset="0"/>
                  </a:rPr>
                  <a:t>  m            </a:t>
                </a:r>
                <a:r>
                  <a:rPr lang="en-US" sz="2800" b="1" baseline="-30000" dirty="0">
                    <a:latin typeface="Times New Roman" pitchFamily="18" charset="0"/>
                    <a:cs typeface="Times New Roman" pitchFamily="18" charset="0"/>
                  </a:rPr>
                  <a:t>2,6</a:t>
                </a:r>
                <a:endParaRPr lang="it-IT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b="1" dirty="0" smtClean="0"/>
                  <a:t> </a:t>
                </a:r>
                <a:endParaRPr lang="it-IT" sz="2800" b="1" dirty="0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336" y="853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336" y="4128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 flipV="1">
                <a:off x="2880" y="853"/>
                <a:ext cx="0" cy="3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336" y="1080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1584" y="853"/>
                <a:ext cx="0" cy="3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25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27584" y="269875"/>
            <a:ext cx="74144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OMNIA GALL IA  EST  DIV I SA  I N   PARTES  TRE S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 GHDT BT FFDT  VOP ADRDOT  DH   LTDPVO  PNVO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5194300" y="3330582"/>
            <a:ext cx="1504950" cy="369888"/>
            <a:chOff x="2352" y="1895"/>
            <a:chExt cx="948" cy="233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2352" y="1968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774" y="1895"/>
              <a:ext cx="5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R, S, T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5219700" y="4829182"/>
            <a:ext cx="1470025" cy="369888"/>
            <a:chOff x="2352" y="2366"/>
            <a:chExt cx="926" cy="233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2352" y="2448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774" y="2366"/>
              <a:ext cx="5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A, E, I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8" name="Group 48"/>
          <p:cNvGraphicFramePr>
            <a:graphicFrameLocks noGrp="1"/>
          </p:cNvGraphicFramePr>
          <p:nvPr/>
        </p:nvGraphicFramePr>
        <p:xfrm>
          <a:off x="2627313" y="2251075"/>
          <a:ext cx="2449512" cy="3576638"/>
        </p:xfrm>
        <a:graphic>
          <a:graphicData uri="http://schemas.openxmlformats.org/drawingml/2006/table">
            <a:tbl>
              <a:tblPr/>
              <a:tblGrid>
                <a:gridCol w="1563687"/>
                <a:gridCol w="885825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= 1</a:t>
                      </a:r>
                      <a:endParaRPr kumimoji="0" lang="it-I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= 1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= 1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= 1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= 6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= 4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= 2 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= 3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= 1 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= 1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2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= 5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= 1 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= 3</a:t>
                      </a:r>
                      <a:endParaRPr kumimoji="0" 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1122362" y="3275017"/>
            <a:ext cx="1492250" cy="369888"/>
            <a:chOff x="707" y="2063"/>
            <a:chExt cx="940" cy="233"/>
          </a:xfrm>
        </p:grpSpPr>
        <p:sp>
          <p:nvSpPr>
            <p:cNvPr id="20" name="Text Box 52"/>
            <p:cNvSpPr txBox="1">
              <a:spLocks noChangeArrowheads="1"/>
            </p:cNvSpPr>
            <p:nvPr/>
          </p:nvSpPr>
          <p:spPr bwMode="auto">
            <a:xfrm>
              <a:off x="707" y="2063"/>
              <a:ext cx="5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A, E, I 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AutoShape 54"/>
            <p:cNvSpPr>
              <a:spLocks noChangeArrowheads="1"/>
            </p:cNvSpPr>
            <p:nvPr/>
          </p:nvSpPr>
          <p:spPr bwMode="auto">
            <a:xfrm flipH="1">
              <a:off x="1311" y="2146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023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17800" y="3382963"/>
            <a:ext cx="6102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53++!305))6*;4826)4+.)4+);806*;48!8`60))85;]8*:+*8!83(88)5*!;46(;88*96*?;8)*+(;485);5*!2:*+(;4956*2(5* -4)8`8*; 4069285);)6 !8)4++; 1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 +9;48081;8:8+1;48!85;4)485!528806*81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(+9;48;(88;4(+?34;48)4+;161;:188;+?;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32062" y="489112"/>
            <a:ext cx="3347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Lo scarabeo d'oro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Edgar Allan Poe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(1843)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9750" y="1844824"/>
            <a:ext cx="17811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8   = 33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;    = 26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4   = 19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+ ) = 16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*    = 13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5    = 12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6    = 11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! 1  = 8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0    = 6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9 2 = 5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: 3 = 4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?   = 3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`    = 2</a:t>
            </a: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- .  = 1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6588224" y="214358"/>
            <a:ext cx="2453613" cy="2768739"/>
            <a:chOff x="6985000" y="374849"/>
            <a:chExt cx="2268032" cy="2480707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5000" y="374849"/>
              <a:ext cx="2195512" cy="200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003698" y="2486224"/>
              <a:ext cx="22493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Times New Roman" pitchFamily="18" charset="0"/>
                  <a:cs typeface="Times New Roman" pitchFamily="18" charset="0"/>
                </a:rPr>
                <a:t>E.A. </a:t>
              </a: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Poe (1809-1849)</a:t>
              </a:r>
              <a:endParaRPr lang="it-IT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35783" y="473298"/>
            <a:ext cx="390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cifrari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polialfabetici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560" y="1412875"/>
            <a:ext cx="4485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rendere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uguali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09600" y="1916113"/>
            <a:ext cx="7696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Omofoni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→ 11, 18, 37, 67, 54, 12, 43, 47, 98, 22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 → 72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 → 15, 29, 92, 32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 → 10, 36, 66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it-IT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39750" y="4960938"/>
            <a:ext cx="694292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Nulle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QUEL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RAMO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LAGO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COMO...</a:t>
            </a:r>
          </a:p>
        </p:txBody>
      </p:sp>
    </p:spTree>
    <p:extLst>
      <p:ext uri="{BB962C8B-B14F-4D97-AF65-F5344CB8AC3E}">
        <p14:creationId xmlns:p14="http://schemas.microsoft.com/office/powerpoint/2010/main" val="13694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35696" y="404813"/>
            <a:ext cx="4730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Cifrario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Playfair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(1854)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585491" y="202495"/>
            <a:ext cx="2365812" cy="3836730"/>
            <a:chOff x="6778188" y="333375"/>
            <a:chExt cx="2365812" cy="3487937"/>
          </a:xfrm>
        </p:grpSpPr>
        <p:pic>
          <p:nvPicPr>
            <p:cNvPr id="12" name="Picture 9" descr="File:Charles Wheatstone - Project Gutenberg etext 13103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99263" y="333375"/>
              <a:ext cx="2344737" cy="2878138"/>
            </a:xfrm>
            <a:prstGeom prst="rect">
              <a:avLst/>
            </a:prstGeom>
            <a:noFill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778188" y="3233738"/>
              <a:ext cx="2290050" cy="587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800" b="1" dirty="0">
                  <a:latin typeface="Times New Roman" pitchFamily="18" charset="0"/>
                  <a:cs typeface="Times New Roman" pitchFamily="18" charset="0"/>
                </a:rPr>
                <a:t>Charles </a:t>
              </a:r>
              <a:r>
                <a:rPr lang="it-IT" sz="1800" b="1" dirty="0" err="1">
                  <a:latin typeface="Times New Roman" pitchFamily="18" charset="0"/>
                  <a:cs typeface="Times New Roman" pitchFamily="18" charset="0"/>
                </a:rPr>
                <a:t>Wheatstone</a:t>
              </a:r>
              <a:r>
                <a:rPr lang="it-IT" sz="1800" b="1" dirty="0"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it-IT" sz="1800" b="1" dirty="0">
                  <a:latin typeface="Times New Roman" pitchFamily="18" charset="0"/>
                  <a:cs typeface="Times New Roman" pitchFamily="18" charset="0"/>
                </a:rPr>
                <a:t>1802-1875</a:t>
              </a:r>
            </a:p>
          </p:txBody>
        </p:sp>
      </p:grpSp>
      <p:graphicFrame>
        <p:nvGraphicFramePr>
          <p:cNvPr id="14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22482"/>
              </p:ext>
            </p:extLst>
          </p:nvPr>
        </p:nvGraphicFramePr>
        <p:xfrm>
          <a:off x="756495" y="1412875"/>
          <a:ext cx="2303462" cy="2303463"/>
        </p:xfrm>
        <a:graphic>
          <a:graphicData uri="http://schemas.openxmlformats.org/drawingml/2006/table">
            <a:tbl>
              <a:tblPr/>
              <a:tblGrid>
                <a:gridCol w="447305"/>
                <a:gridCol w="383896"/>
                <a:gridCol w="447878"/>
                <a:gridCol w="447878"/>
                <a:gridCol w="57650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72"/>
          <p:cNvSpPr>
            <a:spLocks noChangeArrowheads="1"/>
          </p:cNvSpPr>
          <p:nvPr/>
        </p:nvSpPr>
        <p:spPr bwMode="auto">
          <a:xfrm>
            <a:off x="657225" y="3977631"/>
            <a:ext cx="5823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GALLIA  EST  DIVISA  IN  PARTES  TRES</a:t>
            </a:r>
          </a:p>
        </p:txBody>
      </p:sp>
      <p:sp>
        <p:nvSpPr>
          <p:cNvPr id="16" name="Rectangle 173"/>
          <p:cNvSpPr>
            <a:spLocks noChangeArrowheads="1"/>
          </p:cNvSpPr>
          <p:nvPr/>
        </p:nvSpPr>
        <p:spPr bwMode="auto">
          <a:xfrm>
            <a:off x="600001" y="4648627"/>
            <a:ext cx="78550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G A  LX  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LI  AE   ST  DI   VI   SA  IN    PA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RT  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ES   TR  ES</a:t>
            </a:r>
          </a:p>
          <a:p>
            <a:pPr algn="ctr"/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DE 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MV  MK 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VY  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TU 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CK 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UL 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UY 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HO  KU  OX  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YX  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XO  YX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1691283" y="1628800"/>
            <a:ext cx="1152525" cy="504825"/>
            <a:chOff x="1619672" y="1628800"/>
            <a:chExt cx="1152525" cy="504825"/>
          </a:xfrm>
        </p:grpSpPr>
        <p:sp>
          <p:nvSpPr>
            <p:cNvPr id="17" name="Line 175"/>
            <p:cNvSpPr>
              <a:spLocks noChangeShapeType="1"/>
            </p:cNvSpPr>
            <p:nvPr/>
          </p:nvSpPr>
          <p:spPr bwMode="auto">
            <a:xfrm>
              <a:off x="1619672" y="1628800"/>
              <a:ext cx="1152525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176"/>
            <p:cNvSpPr>
              <a:spLocks noChangeShapeType="1"/>
            </p:cNvSpPr>
            <p:nvPr/>
          </p:nvSpPr>
          <p:spPr bwMode="auto">
            <a:xfrm flipH="1">
              <a:off x="1619672" y="2133625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78"/>
            <p:cNvSpPr>
              <a:spLocks noChangeShapeType="1"/>
            </p:cNvSpPr>
            <p:nvPr/>
          </p:nvSpPr>
          <p:spPr bwMode="auto">
            <a:xfrm>
              <a:off x="1619672" y="162880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2196555" y="2492896"/>
            <a:ext cx="503237" cy="1008062"/>
            <a:chOff x="2053060" y="2565425"/>
            <a:chExt cx="503237" cy="1008062"/>
          </a:xfrm>
        </p:grpSpPr>
        <p:sp>
          <p:nvSpPr>
            <p:cNvPr id="20" name="Line 179"/>
            <p:cNvSpPr>
              <a:spLocks noChangeShapeType="1"/>
            </p:cNvSpPr>
            <p:nvPr/>
          </p:nvSpPr>
          <p:spPr bwMode="auto">
            <a:xfrm>
              <a:off x="2053060" y="2565425"/>
              <a:ext cx="43180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180"/>
            <p:cNvSpPr>
              <a:spLocks noChangeShapeType="1"/>
            </p:cNvSpPr>
            <p:nvPr/>
          </p:nvSpPr>
          <p:spPr bwMode="auto">
            <a:xfrm>
              <a:off x="2053060" y="2565425"/>
              <a:ext cx="5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181"/>
            <p:cNvSpPr>
              <a:spLocks noChangeShapeType="1"/>
            </p:cNvSpPr>
            <p:nvPr/>
          </p:nvSpPr>
          <p:spPr bwMode="auto">
            <a:xfrm flipH="1">
              <a:off x="2053060" y="3573487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9608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404664"/>
            <a:ext cx="6776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Leon Battista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Alberti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(1404-1472): “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cifris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(1466)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048000" y="1125538"/>
          <a:ext cx="267652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Fotografia Photo Editor" r:id="rId3" imgW="2305372" imgH="2247619" progId="">
                  <p:embed/>
                </p:oleObj>
              </mc:Choice>
              <mc:Fallback>
                <p:oleObj name="Fotografia Photo Editor" r:id="rId3" imgW="2305372" imgH="2247619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25538"/>
                        <a:ext cx="267652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125538"/>
            <a:ext cx="2189163" cy="3095625"/>
          </a:xfrm>
          <a:prstGeom prst="rect">
            <a:avLst/>
          </a:prstGeom>
          <a:noFill/>
        </p:spPr>
      </p:pic>
      <p:pic>
        <p:nvPicPr>
          <p:cNvPr id="14" name="Picture 15" descr="HicksCipherDisk-1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126817"/>
            <a:ext cx="2735262" cy="2625725"/>
          </a:xfrm>
          <a:prstGeom prst="rect">
            <a:avLst/>
          </a:prstGeom>
          <a:noFill/>
        </p:spPr>
      </p:pic>
      <p:pic>
        <p:nvPicPr>
          <p:cNvPr id="15" name="Picture 17" descr="Hebern-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732105"/>
            <a:ext cx="4465638" cy="4751388"/>
          </a:xfrm>
          <a:prstGeom prst="rect">
            <a:avLst/>
          </a:prstGeom>
          <a:noFill/>
        </p:spPr>
      </p:pic>
      <p:pic>
        <p:nvPicPr>
          <p:cNvPr id="16" name="Picture 19" descr="File:Jefferson's disk ciph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222" y="3456710"/>
            <a:ext cx="3854450" cy="3027363"/>
          </a:xfrm>
          <a:prstGeom prst="rect">
            <a:avLst/>
          </a:prstGeom>
          <a:noFill/>
        </p:spPr>
      </p:pic>
      <p:pic>
        <p:nvPicPr>
          <p:cNvPr id="8" name="Picture 4" descr="Web del Politecnico di Milan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26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2263" y="1177062"/>
            <a:ext cx="86422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Questo è un  giorno  speciale, disse  il nostro amico. Finalmente  ho trovato un</a:t>
            </a:r>
          </a:p>
          <a:p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testo di geometria che  mi permetterà di  passare l'esame. Perché al Politecnico</a:t>
            </a:r>
          </a:p>
          <a:p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è abbastanza  difficile mantenersi in media con gli esami. Oltre  all'orale, c'è lo </a:t>
            </a:r>
          </a:p>
          <a:p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scritto da superare, e se non hai un buon eserciziario, ti  puoi  anche arrangiare</a:t>
            </a:r>
          </a:p>
          <a:p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in qualche modo, fare i salti mortali, piangere o pregare, oppure magari fare la verticale davanti al professore. Ma c'è poco da fare. L’esame  non lo passi mai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7505" y="3068960"/>
            <a:ext cx="87136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Questo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 è un  giorno  speciale, disse  il nostro amico. Finalmente  ho trovato un</a:t>
            </a:r>
          </a:p>
          <a:p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testo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 di geometria che  mi permetterà di  passare l'esame. Perché al Politecnico</a:t>
            </a:r>
          </a:p>
          <a:p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 abbastanza  difficile mantenersi in media con gli esami. Oltre  all'orale, c'è lo </a:t>
            </a:r>
          </a:p>
          <a:p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scritto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 da superare, e se non hai un buon eserciziario, ti  puoi  anche arrangiare</a:t>
            </a:r>
          </a:p>
          <a:p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 qualche modo, fare i salti mortali, piangere o pregare, oppure magari fare la </a:t>
            </a:r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verticale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 davanti al professore. Ma c'è poco da fare. L’esame  non lo passi mai.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0825" y="5419725"/>
            <a:ext cx="4867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sono pauroso e temo spesso i corsi di geometria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660154" y="4724400"/>
            <a:ext cx="1216102" cy="177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ts val="2200"/>
              </a:lnSpc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roso e</a:t>
            </a:r>
          </a:p>
          <a:p>
            <a:pPr>
              <a:lnSpc>
                <a:spcPts val="2200"/>
              </a:lnSpc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ts val="2200"/>
              </a:lnSpc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sso i</a:t>
            </a:r>
          </a:p>
          <a:p>
            <a:pPr>
              <a:lnSpc>
                <a:spcPts val="2200"/>
              </a:lnSpc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si di</a:t>
            </a:r>
          </a:p>
          <a:p>
            <a:pPr>
              <a:lnSpc>
                <a:spcPts val="2200"/>
              </a:lnSpc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metria</a:t>
            </a:r>
            <a:r>
              <a:rPr lang="it-IT" dirty="0"/>
              <a:t> 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132138" y="333375"/>
            <a:ext cx="2598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Steganografia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58142" y="332656"/>
            <a:ext cx="1877954" cy="53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Enigma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032850"/>
              </p:ext>
            </p:extLst>
          </p:nvPr>
        </p:nvGraphicFramePr>
        <p:xfrm>
          <a:off x="193367" y="966873"/>
          <a:ext cx="4143375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Fotografia Photo Editor" r:id="rId6" imgW="4285714" imgH="5714286" progId="">
                  <p:embed/>
                </p:oleObj>
              </mc:Choice>
              <mc:Fallback>
                <p:oleObj name="Fotografia Photo Editor" r:id="rId6" imgW="4285714" imgH="5714286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67" y="966873"/>
                        <a:ext cx="4143375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974661"/>
              </p:ext>
            </p:extLst>
          </p:nvPr>
        </p:nvGraphicFramePr>
        <p:xfrm>
          <a:off x="4278188" y="936430"/>
          <a:ext cx="468630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Fotografia Photo Editor" r:id="rId8" imgW="5714286" imgH="4285714" progId="">
                  <p:embed/>
                </p:oleObj>
              </mc:Choice>
              <mc:Fallback>
                <p:oleObj name="Fotografia Photo Editor" r:id="rId8" imgW="5714286" imgH="4285714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188" y="936430"/>
                        <a:ext cx="4686300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4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34409" y="202495"/>
            <a:ext cx="2597150" cy="3800475"/>
            <a:chOff x="3352" y="1344"/>
            <a:chExt cx="1934" cy="2907"/>
          </a:xfrm>
        </p:grpSpPr>
        <p:pic>
          <p:nvPicPr>
            <p:cNvPr id="12" name="Picture 10" descr="Alan Tur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8" y="1344"/>
              <a:ext cx="1752" cy="2592"/>
            </a:xfrm>
            <a:prstGeom prst="rect">
              <a:avLst/>
            </a:prstGeom>
            <a:noFill/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352" y="3971"/>
              <a:ext cx="193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Times New Roman" pitchFamily="18" charset="0"/>
                  <a:cs typeface="Times New Roman" pitchFamily="18" charset="0"/>
                </a:rPr>
                <a:t>Alan Turing (1912-1954)</a:t>
              </a:r>
              <a:endParaRPr lang="it-IT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9675" y="433075"/>
            <a:ext cx="5040312" cy="3108325"/>
          </a:xfrm>
          <a:prstGeom prst="rect">
            <a:avLst/>
          </a:prstGeom>
          <a:noFill/>
        </p:spPr>
      </p:pic>
      <p:pic>
        <p:nvPicPr>
          <p:cNvPr id="15" name="Picture 14" descr="HENSON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7073" y="3569571"/>
            <a:ext cx="3887787" cy="291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6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36240" y="834018"/>
            <a:ext cx="7696200" cy="5862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A B C D E F G H I L M N O P Q R S T U V Z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B C D E F G H I L M N O P Q R S T U V Z A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C D E F G H I L M N O P Q R S T U V Z A B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D E F G H I L M N O P Q R S T U V Z A B C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E F G H I L M N O P Q R S T U V Z A B C D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F G H I L M N O P Q R S T U V Z A B C D E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G H I L M N O P Q R S T U V Z A B C D E F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H I L M N O P Q R S T U V Z A B C D E F G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I L M N O P Q R S T U V Z A B C D E F G H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L M N O P Q R S T U V Z A B C D E F G H I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M N O P Q R S T U V Z A B C D E F G H I L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N O P Q R S T U V Z A B C D E F G H I L M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O P Q R S T U V Z A B C D E F G H I L M N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P Q R S T U V Z A B C D E F G H I L M N O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Q R S T U V Z A B C D E F G H I L M N O P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R S T U V Z A B C D E F G H I L M N O P Q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S T U V Z A B C D E F G H I L M N O P Q R</a:t>
            </a: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T U V Z A B C D E F G H I L M N O P Q R S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U V Z A B C D E F G H I L M N O P Q R S T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V Z A B C D E F G H I L M N O P Q R S T U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Z A B C D E F G H I L M N O P Q R S T U V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998788" y="116632"/>
            <a:ext cx="348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Cifrario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Vigen</a:t>
            </a:r>
            <a:r>
              <a:rPr lang="it-IT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57200" y="1079376"/>
            <a:ext cx="46688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t o r n a s u b i t o a c a s a …</a:t>
            </a:r>
          </a:p>
          <a:p>
            <a:endParaRPr lang="it-IT" sz="2800" b="1" dirty="0"/>
          </a:p>
        </p:txBody>
      </p:sp>
      <p:sp>
        <p:nvSpPr>
          <p:cNvPr id="14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209800" y="2132856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1000" y="1484784"/>
            <a:ext cx="4213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o ma 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i d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oman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 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ma ….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91932" y="4766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Esempio: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57200" y="260648"/>
            <a:ext cx="7696200" cy="4391744"/>
            <a:chOff x="457200" y="332656"/>
            <a:chExt cx="7696200" cy="4391744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5400000">
              <a:off x="5487144" y="408856"/>
              <a:ext cx="457200" cy="304800"/>
            </a:xfrm>
            <a:prstGeom prst="rightArrow">
              <a:avLst>
                <a:gd name="adj1" fmla="val 50000"/>
                <a:gd name="adj2" fmla="val 3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457200" y="1598384"/>
              <a:ext cx="7696200" cy="3126016"/>
              <a:chOff x="457200" y="1598384"/>
              <a:chExt cx="7696200" cy="3126016"/>
            </a:xfrm>
          </p:grpSpPr>
          <p:sp>
            <p:nvSpPr>
              <p:cNvPr id="11" name="Rectangle 2">
                <a:hlinkClick r:id="" action="ppaction://hlinkshowjump?jump=previousslide"/>
              </p:cNvPr>
              <p:cNvSpPr>
                <a:spLocks noChangeArrowheads="1"/>
              </p:cNvSpPr>
              <p:nvPr/>
            </p:nvSpPr>
            <p:spPr bwMode="auto">
              <a:xfrm>
                <a:off x="457200" y="2895600"/>
                <a:ext cx="76962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A B C D E F G H I L M N O P Q R S T U V Z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B C D E F G H I L M N O P Q R S T U V Z A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C D E F G H I L M N O P Q R S T U V Z A B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D E F G H I L M N O P Q R S T U V </a:t>
                </a:r>
                <a:r>
                  <a:rPr lang="it-IT" sz="1800" b="1" u="sng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 A B C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E F G H I L M N O P Q R S T U V Z A B C D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F G H I L M N O P Q R S T U V Z A B C D E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G H I L M N O P Q R S T U V Z A B C D E F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H I L M N O P Q R S T U V Z A B C D E F G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I L M N O P Q R S T U V Z A B C D E F G H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L M N O P Q R S T U V Z A B C D E F G H I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M N O P Q R S T U V Z A B C D E F G H I L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N O P Q R S T U V Z A B C D E F G H I L M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O P Q R S T U V Z A B C D E F G H I L M N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P Q R S T U V Z A B C D E F G H I L M N O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Q R S T U V Z A B C D E F G H I L M N O P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R S T U V Z A B C D E F G H I L M N O P Q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S T U V Z A B C D E F G H I L M N O P Q R</a:t>
                </a:r>
                <a:r>
                  <a:rPr lang="it-IT" sz="1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it-IT" sz="1800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T U V Z A B C D E F G H I L M N O P Q R S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U V Z A B C D E F G H I L M N O P Q R S T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V Z A B C D E F G H I L M N O P Q R S T U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it-IT" sz="1800" dirty="0">
                    <a:latin typeface="Times New Roman" pitchFamily="18" charset="0"/>
                    <a:cs typeface="Times New Roman" pitchFamily="18" charset="0"/>
                  </a:rPr>
                  <a:t>Z A B C D E F G H I L M N O P Q R S T U V</a:t>
                </a:r>
                <a:br>
                  <a:rPr lang="it-IT" sz="1800" dirty="0">
                    <a:latin typeface="Times New Roman" pitchFamily="18" charset="0"/>
                    <a:cs typeface="Times New Roman" pitchFamily="18" charset="0"/>
                  </a:rPr>
                </a:br>
                <a:endParaRPr lang="it-IT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AutoShape 3"/>
              <p:cNvSpPr>
                <a:spLocks noChangeArrowheads="1"/>
              </p:cNvSpPr>
              <p:nvPr/>
            </p:nvSpPr>
            <p:spPr bwMode="auto">
              <a:xfrm>
                <a:off x="1619672" y="1598384"/>
                <a:ext cx="457200" cy="30480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32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1079376"/>
            <a:ext cx="46688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t o r n a s u b i t o a c a s a …</a:t>
            </a:r>
          </a:p>
          <a:p>
            <a:endParaRPr lang="it-IT" sz="2800" b="1" dirty="0"/>
          </a:p>
        </p:txBody>
      </p:sp>
      <p:sp>
        <p:nvSpPr>
          <p:cNvPr id="12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209800" y="2132856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91932" y="4766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Esempio: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1000" y="1484784"/>
            <a:ext cx="4213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o ma 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i d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oman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 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ma ….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285293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57200" y="216350"/>
            <a:ext cx="7696200" cy="4419600"/>
            <a:chOff x="457200" y="304800"/>
            <a:chExt cx="7696200" cy="44196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57200" y="2895600"/>
              <a:ext cx="7696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A B C D E F G H I L M N O P Q R S T U V Z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B C D E F G H I L M N O P Q R S T U V Z A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C D E F G H I L M N O P Q R S T U V Z A B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D E F G H I L M N O P Q R S T U V Z A B C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E F G H I L M N O P Q R S T U V Z A B C D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F G H I L M N O P Q R S T U V Z A B C D E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G H I L M N O P Q R S T U V Z A B C D E F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H I L M N O P Q R S T U V Z A B C D E F G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I L M N O P Q R S T U V Z A B C D E F G H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L M N O P Q R S T U V Z A B C D E F G H I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M N O P Q R S T U V Z A B C D E F G H I L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N O P Q R S T U V Z A B C D E F G H I L M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O P Q R S T U V Z A B C </a:t>
              </a:r>
              <a:r>
                <a:rPr lang="it-IT" sz="1800" b="1" u="sng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 E F G H I L M N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P Q R S T U V Z A B C D E F G H I L M N O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Q R S T U V Z A B C D E F G H I L M N O P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R S T U V Z A B C D E F G H I L M N O P Q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S T U V Z A B C D E F G H I L M N O P Q R</a:t>
              </a:r>
              <a:r>
                <a:rPr lang="it-IT" sz="1800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it-IT" sz="18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T U V Z A B C D E F G H I L M N O P Q R S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U V Z A B C D E F G H I L M N O P Q R S T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V Z A B C D E F G H I L M N O P Q R S T U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1800" dirty="0">
                  <a:latin typeface="Times New Roman" pitchFamily="18" charset="0"/>
                  <a:cs typeface="Times New Roman" pitchFamily="18" charset="0"/>
                </a:rPr>
                <a:t>Z A B C D E F G H I L M N O P Q R S T U V</a:t>
              </a:r>
              <a:br>
                <a:rPr lang="it-IT" sz="1800" dirty="0">
                  <a:latin typeface="Times New Roman" pitchFamily="18" charset="0"/>
                  <a:cs typeface="Times New Roman" pitchFamily="18" charset="0"/>
                </a:rPr>
              </a:br>
              <a:endParaRPr lang="it-IT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1613848" y="4073856"/>
              <a:ext cx="457200" cy="304800"/>
            </a:xfrm>
            <a:prstGeom prst="rightArrow">
              <a:avLst>
                <a:gd name="adj1" fmla="val 50000"/>
                <a:gd name="adj2" fmla="val 3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5400000">
              <a:off x="4495800" y="381000"/>
              <a:ext cx="457200" cy="304800"/>
            </a:xfrm>
            <a:prstGeom prst="rightArrow">
              <a:avLst>
                <a:gd name="adj1" fmla="val 50000"/>
                <a:gd name="adj2" fmla="val 3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904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1079376"/>
            <a:ext cx="46688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t o r n a s u b i t o a c a s a …</a:t>
            </a:r>
          </a:p>
          <a:p>
            <a:endParaRPr lang="it-IT" sz="2800" b="1" dirty="0"/>
          </a:p>
        </p:txBody>
      </p:sp>
      <p:sp>
        <p:nvSpPr>
          <p:cNvPr id="12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209800" y="2132856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91932" y="4766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Esempio: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1000" y="1484784"/>
            <a:ext cx="4213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o ma 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i d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oman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 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ma ….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67544" y="283552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38856" y="284471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59808" y="2836967"/>
            <a:ext cx="3477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 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 a p u t 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 o f a…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95736" y="4648200"/>
            <a:ext cx="63786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Friedrich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Kasiski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(1805-1881), generale prussiano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2195736" y="226269"/>
            <a:ext cx="6837128" cy="4240460"/>
            <a:chOff x="2195736" y="226269"/>
            <a:chExt cx="6837128" cy="4240460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2195736" y="4005064"/>
              <a:ext cx="68371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 err="1">
                  <a:latin typeface="Times New Roman" pitchFamily="18" charset="0"/>
                  <a:cs typeface="Times New Roman" pitchFamily="18" charset="0"/>
                </a:rPr>
                <a:t>Blaise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it-IT" sz="2400" dirty="0" err="1">
                  <a:latin typeface="Times New Roman" pitchFamily="18" charset="0"/>
                  <a:cs typeface="Times New Roman" pitchFamily="18" charset="0"/>
                </a:rPr>
                <a:t>Vigen</a:t>
              </a:r>
              <a:r>
                <a:rPr lang="it-IT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ère</a:t>
              </a:r>
              <a:r>
                <a:rPr lang="it-IT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(1523-1596), diplomatico francese</a:t>
              </a:r>
            </a:p>
          </p:txBody>
        </p:sp>
        <p:pic>
          <p:nvPicPr>
            <p:cNvPr id="20" name="Picture 28" descr="20090225213917!Vigener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3106" y="226269"/>
              <a:ext cx="2005012" cy="2592387"/>
            </a:xfrm>
            <a:prstGeom prst="rect">
              <a:avLst/>
            </a:prstGeom>
            <a:noFill/>
          </p:spPr>
        </p:pic>
      </p:grpSp>
      <p:grpSp>
        <p:nvGrpSpPr>
          <p:cNvPr id="18" name="Gruppo 17"/>
          <p:cNvGrpSpPr/>
          <p:nvPr/>
        </p:nvGrpSpPr>
        <p:grpSpPr>
          <a:xfrm>
            <a:off x="2151024" y="202260"/>
            <a:ext cx="5989653" cy="5502028"/>
            <a:chOff x="2151024" y="202260"/>
            <a:chExt cx="5989653" cy="5502028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151024" y="5242623"/>
              <a:ext cx="59896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William Friedman (1891-1969), generale USA</a:t>
              </a:r>
            </a:p>
          </p:txBody>
        </p:sp>
        <p:pic>
          <p:nvPicPr>
            <p:cNvPr id="23" name="Picture 30" descr="220px-William-Friedma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98874" y="202260"/>
              <a:ext cx="2097087" cy="26209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725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31840" y="467961"/>
            <a:ext cx="2816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Cifrari perfetti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188" y="2781300"/>
            <a:ext cx="3399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Cifrario di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Vernam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(1917)</a:t>
            </a: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746125" y="5153025"/>
            <a:ext cx="6542088" cy="400050"/>
            <a:chOff x="470" y="1658"/>
            <a:chExt cx="4121" cy="252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70" y="1658"/>
              <a:ext cx="2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358" y="1658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219200" y="4852990"/>
            <a:ext cx="2113756" cy="1044576"/>
            <a:chOff x="1219200" y="4852990"/>
            <a:chExt cx="2113756" cy="1044576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548731" y="5175253"/>
              <a:ext cx="784225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m + k</a:t>
              </a:r>
            </a:p>
          </p:txBody>
        </p: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1219200" y="4852990"/>
              <a:ext cx="1295400" cy="1044576"/>
              <a:chOff x="816" y="1466"/>
              <a:chExt cx="816" cy="658"/>
            </a:xfrm>
          </p:grpSpPr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816" y="1872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1046" y="1466"/>
                <a:ext cx="24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25" name="Text Box 13"/>
              <p:cNvSpPr txBox="1">
                <a:spLocks noChangeArrowheads="1"/>
              </p:cNvSpPr>
              <p:nvPr/>
            </p:nvSpPr>
            <p:spPr bwMode="auto">
              <a:xfrm>
                <a:off x="1104" y="18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k</a:t>
                </a:r>
              </a:p>
            </p:txBody>
          </p:sp>
        </p:grp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3332956" y="5006978"/>
            <a:ext cx="1501775" cy="409575"/>
            <a:chOff x="2126" y="1574"/>
            <a:chExt cx="946" cy="258"/>
          </a:xfrm>
        </p:grpSpPr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2126" y="1824"/>
              <a:ext cx="94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582" y="1574"/>
              <a:ext cx="1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4860925" y="5016506"/>
            <a:ext cx="1997075" cy="536576"/>
            <a:chOff x="3062" y="2221"/>
            <a:chExt cx="1258" cy="338"/>
          </a:xfrm>
        </p:grpSpPr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3062" y="2307"/>
              <a:ext cx="403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c - k</a:t>
              </a:r>
            </a:p>
          </p:txBody>
        </p:sp>
        <p:grpSp>
          <p:nvGrpSpPr>
            <p:cNvPr id="28" name="Group 17"/>
            <p:cNvGrpSpPr>
              <a:grpSpLocks/>
            </p:cNvGrpSpPr>
            <p:nvPr/>
          </p:nvGrpSpPr>
          <p:grpSpPr bwMode="auto">
            <a:xfrm>
              <a:off x="3465" y="2221"/>
              <a:ext cx="855" cy="252"/>
              <a:chOff x="3465" y="1572"/>
              <a:chExt cx="855" cy="252"/>
            </a:xfrm>
          </p:grpSpPr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3465" y="1824"/>
                <a:ext cx="8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Text Box 19"/>
              <p:cNvSpPr txBox="1">
                <a:spLocks noChangeArrowheads="1"/>
              </p:cNvSpPr>
              <p:nvPr/>
            </p:nvSpPr>
            <p:spPr bwMode="auto">
              <a:xfrm>
                <a:off x="3744" y="1572"/>
                <a:ext cx="24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</p:grpSp>
      </p:grp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79438" y="1454150"/>
            <a:ext cx="71561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Criterio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: in un cifrario perfetto, la chiave deve contenere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	   tanta informazione quanto i possibili messaggi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611188" y="2565400"/>
            <a:ext cx="7915275" cy="2360613"/>
            <a:chOff x="385" y="1616"/>
            <a:chExt cx="4986" cy="1487"/>
          </a:xfrm>
        </p:grpSpPr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385" y="2462"/>
              <a:ext cx="366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Gilbert </a:t>
              </a:r>
              <a:r>
                <a:rPr lang="it-IT" sz="2400" dirty="0" err="1">
                  <a:latin typeface="Times New Roman" pitchFamily="18" charset="0"/>
                  <a:cs typeface="Times New Roman" pitchFamily="18" charset="0"/>
                </a:rPr>
                <a:t>Vernam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 (1890-1960), ingegnere delle </a:t>
              </a:r>
            </a:p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telecomunicazioni</a:t>
              </a:r>
            </a:p>
          </p:txBody>
        </p:sp>
        <p:pic>
          <p:nvPicPr>
            <p:cNvPr id="34" name="Picture 43" descr="verna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7" y="1616"/>
              <a:ext cx="994" cy="148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577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93925" y="404664"/>
            <a:ext cx="4708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La chiave pubblica (1976)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09600" y="1066802"/>
            <a:ext cx="6492875" cy="434976"/>
            <a:chOff x="384" y="672"/>
            <a:chExt cx="4090" cy="274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3082" y="742"/>
              <a:ext cx="1104" cy="144"/>
              <a:chOff x="3082" y="742"/>
              <a:chExt cx="1104" cy="144"/>
            </a:xfrm>
          </p:grpSpPr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>
                <a:off x="3082" y="742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3082" y="886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84" y="672"/>
              <a:ext cx="13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canale simmetrico</a:t>
              </a:r>
            </a:p>
          </p:txBody>
        </p: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2792" y="672"/>
              <a:ext cx="1682" cy="274"/>
              <a:chOff x="2792" y="672"/>
              <a:chExt cx="1682" cy="274"/>
            </a:xfrm>
          </p:grpSpPr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2792" y="672"/>
                <a:ext cx="22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4241" y="694"/>
                <a:ext cx="23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</p:grpSp>
      </p:grp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609600" y="1919734"/>
            <a:ext cx="6524625" cy="1365250"/>
            <a:chOff x="384" y="1104"/>
            <a:chExt cx="4110" cy="860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837" y="1391"/>
              <a:ext cx="1657" cy="297"/>
              <a:chOff x="2837" y="1391"/>
              <a:chExt cx="1657" cy="297"/>
            </a:xfrm>
          </p:grpSpPr>
          <p:sp>
            <p:nvSpPr>
              <p:cNvPr id="27" name="Text Box 12"/>
              <p:cNvSpPr txBox="1">
                <a:spLocks noChangeArrowheads="1"/>
              </p:cNvSpPr>
              <p:nvPr/>
            </p:nvSpPr>
            <p:spPr bwMode="auto">
              <a:xfrm>
                <a:off x="4261" y="1391"/>
                <a:ext cx="23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>
                <a:off x="2837" y="1436"/>
                <a:ext cx="22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</p:grpSp>
        <p:grpSp>
          <p:nvGrpSpPr>
            <p:cNvPr id="22" name="Group 36"/>
            <p:cNvGrpSpPr>
              <a:grpSpLocks/>
            </p:cNvGrpSpPr>
            <p:nvPr/>
          </p:nvGrpSpPr>
          <p:grpSpPr bwMode="auto">
            <a:xfrm>
              <a:off x="384" y="1104"/>
              <a:ext cx="3851" cy="860"/>
              <a:chOff x="384" y="1104"/>
              <a:chExt cx="3851" cy="860"/>
            </a:xfrm>
          </p:grpSpPr>
          <p:sp>
            <p:nvSpPr>
              <p:cNvPr id="23" name="Text Box 3"/>
              <p:cNvSpPr txBox="1">
                <a:spLocks noChangeArrowheads="1"/>
              </p:cNvSpPr>
              <p:nvPr/>
            </p:nvSpPr>
            <p:spPr bwMode="auto">
              <a:xfrm>
                <a:off x="384" y="1344"/>
                <a:ext cx="144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canale asimmetrico</a:t>
                </a:r>
              </a:p>
            </p:txBody>
          </p:sp>
          <p:grpSp>
            <p:nvGrpSpPr>
              <p:cNvPr id="24" name="Group 14"/>
              <p:cNvGrpSpPr>
                <a:grpSpLocks/>
              </p:cNvGrpSpPr>
              <p:nvPr/>
            </p:nvGrpSpPr>
            <p:grpSpPr bwMode="auto">
              <a:xfrm>
                <a:off x="2980" y="1104"/>
                <a:ext cx="1255" cy="860"/>
                <a:chOff x="2980" y="1104"/>
                <a:chExt cx="1255" cy="860"/>
              </a:xfrm>
            </p:grpSpPr>
            <p:sp>
              <p:nvSpPr>
                <p:cNvPr id="25" name="Arc 15"/>
                <p:cNvSpPr>
                  <a:spLocks/>
                </p:cNvSpPr>
                <p:nvPr/>
              </p:nvSpPr>
              <p:spPr bwMode="auto">
                <a:xfrm rot="-10842357">
                  <a:off x="2980" y="1104"/>
                  <a:ext cx="1255" cy="3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" name="Arc 16"/>
                <p:cNvSpPr>
                  <a:spLocks/>
                </p:cNvSpPr>
                <p:nvPr/>
              </p:nvSpPr>
              <p:spPr bwMode="auto">
                <a:xfrm rot="10842357" flipV="1">
                  <a:off x="2980" y="1580"/>
                  <a:ext cx="1255" cy="3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3038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funzioni “a  trabocchetto”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1144588" y="4661050"/>
            <a:ext cx="6796088" cy="1627188"/>
            <a:chOff x="1144588" y="4506914"/>
            <a:chExt cx="6796088" cy="1627188"/>
          </a:xfrm>
        </p:grpSpPr>
        <p:grpSp>
          <p:nvGrpSpPr>
            <p:cNvPr id="31" name="Group 55"/>
            <p:cNvGrpSpPr>
              <a:grpSpLocks/>
            </p:cNvGrpSpPr>
            <p:nvPr/>
          </p:nvGrpSpPr>
          <p:grpSpPr bwMode="auto">
            <a:xfrm>
              <a:off x="1144588" y="4506914"/>
              <a:ext cx="6796088" cy="1627188"/>
              <a:chOff x="721" y="2845"/>
              <a:chExt cx="4281" cy="1025"/>
            </a:xfrm>
          </p:grpSpPr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>
                <a:off x="935" y="3159"/>
                <a:ext cx="385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 flipV="1">
                <a:off x="2562" y="3133"/>
                <a:ext cx="499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>
                <a:off x="4345" y="3171"/>
                <a:ext cx="440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Line 50"/>
              <p:cNvSpPr>
                <a:spLocks noChangeShapeType="1"/>
              </p:cNvSpPr>
              <p:nvPr/>
            </p:nvSpPr>
            <p:spPr bwMode="auto">
              <a:xfrm flipH="1">
                <a:off x="4314" y="2845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7" name="Group 54"/>
              <p:cNvGrpSpPr>
                <a:grpSpLocks/>
              </p:cNvGrpSpPr>
              <p:nvPr/>
            </p:nvGrpSpPr>
            <p:grpSpPr bwMode="auto">
              <a:xfrm>
                <a:off x="721" y="2846"/>
                <a:ext cx="4281" cy="1024"/>
                <a:chOff x="742" y="2659"/>
                <a:chExt cx="4281" cy="1024"/>
              </a:xfrm>
            </p:grpSpPr>
            <p:sp>
              <p:nvSpPr>
                <p:cNvPr id="38" name="Line 19"/>
                <p:cNvSpPr>
                  <a:spLocks noChangeShapeType="1"/>
                </p:cNvSpPr>
                <p:nvPr/>
              </p:nvSpPr>
              <p:spPr bwMode="auto">
                <a:xfrm>
                  <a:off x="1338" y="2668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525" y="2815"/>
                  <a:ext cx="41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000" dirty="0">
                      <a:latin typeface="Times New Roman" pitchFamily="18" charset="0"/>
                      <a:cs typeface="Times New Roman" pitchFamily="18" charset="0"/>
                    </a:rPr>
                    <a:t>cifra</a:t>
                  </a:r>
                </a:p>
              </p:txBody>
            </p:sp>
            <p:sp>
              <p:nvSpPr>
                <p:cNvPr id="4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42" y="2834"/>
                  <a:ext cx="22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000" b="1" dirty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</a:p>
              </p:txBody>
            </p:sp>
            <p:sp>
              <p:nvSpPr>
                <p:cNvPr id="41" name="Line 25"/>
                <p:cNvSpPr>
                  <a:spLocks noChangeShapeType="1"/>
                </p:cNvSpPr>
                <p:nvPr/>
              </p:nvSpPr>
              <p:spPr bwMode="auto">
                <a:xfrm>
                  <a:off x="1338" y="2659"/>
                  <a:ext cx="1248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338" y="2947"/>
                  <a:ext cx="1248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790" y="2847"/>
                  <a:ext cx="233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000" b="1" dirty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</a:p>
              </p:txBody>
            </p:sp>
            <p:sp>
              <p:nvSpPr>
                <p:cNvPr id="44" name="AutoShape 29"/>
                <p:cNvSpPr>
                  <a:spLocks noChangeArrowheads="1"/>
                </p:cNvSpPr>
                <p:nvPr/>
              </p:nvSpPr>
              <p:spPr bwMode="auto">
                <a:xfrm>
                  <a:off x="2773" y="3067"/>
                  <a:ext cx="192" cy="384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020" y="2704"/>
                  <a:ext cx="24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000" dirty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</a:p>
              </p:txBody>
            </p:sp>
            <p:sp>
              <p:nvSpPr>
                <p:cNvPr id="4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770" y="2702"/>
                  <a:ext cx="18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000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4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429" y="2704"/>
                  <a:ext cx="24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000" dirty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</a:p>
              </p:txBody>
            </p:sp>
            <p:sp>
              <p:nvSpPr>
                <p:cNvPr id="4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793" y="3431"/>
                  <a:ext cx="17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000" dirty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</a:p>
              </p:txBody>
            </p:sp>
            <p:sp>
              <p:nvSpPr>
                <p:cNvPr id="49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084" y="2659"/>
                  <a:ext cx="1248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0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084" y="2947"/>
                  <a:ext cx="1248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2" name="Text Box 53"/>
            <p:cNvSpPr txBox="1">
              <a:spLocks noChangeArrowheads="1"/>
            </p:cNvSpPr>
            <p:nvPr/>
          </p:nvSpPr>
          <p:spPr bwMode="auto">
            <a:xfrm>
              <a:off x="5645459" y="4750730"/>
              <a:ext cx="8947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decifra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7" descr="Cardan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5525" y="253097"/>
            <a:ext cx="2021253" cy="2455823"/>
          </a:xfrm>
          <a:prstGeom prst="rect">
            <a:avLst/>
          </a:prstGeom>
          <a:noFill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2240" y="2737073"/>
            <a:ext cx="2933700" cy="2924175"/>
          </a:xfrm>
          <a:prstGeom prst="rect">
            <a:avLst/>
          </a:prstGeom>
          <a:noFill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2560" y="2708920"/>
            <a:ext cx="2933700" cy="2943225"/>
          </a:xfrm>
          <a:prstGeom prst="rect">
            <a:avLst/>
          </a:prstGeom>
          <a:noFill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264472" y="478994"/>
            <a:ext cx="458330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metodo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griglia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(I)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Girolamo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Cardano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subtilitate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1550)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83568" y="5919663"/>
            <a:ext cx="158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OMNIAGALL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rot="16200000" flipH="1">
            <a:off x="5737527" y="5759922"/>
            <a:ext cx="720725" cy="431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22492"/>
              </p:ext>
            </p:extLst>
          </p:nvPr>
        </p:nvGraphicFramePr>
        <p:xfrm>
          <a:off x="208540" y="2737952"/>
          <a:ext cx="2933700" cy="2923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03"/>
                <a:gridCol w="500810"/>
                <a:gridCol w="473957"/>
                <a:gridCol w="500810"/>
                <a:gridCol w="500810"/>
                <a:gridCol w="500810"/>
              </a:tblGrid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B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8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flipH="1" flipV="1">
            <a:off x="2971800" y="3545929"/>
            <a:ext cx="30480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52400" y="3534817"/>
            <a:ext cx="8670925" cy="595312"/>
            <a:chOff x="96" y="816"/>
            <a:chExt cx="5462" cy="375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96" y="816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280" y="864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6682854" y="3041103"/>
            <a:ext cx="1311275" cy="1009651"/>
            <a:chOff x="4224" y="1728"/>
            <a:chExt cx="826" cy="636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24" y="2112"/>
              <a:ext cx="826" cy="25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4272" y="1968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320" y="1728"/>
              <a:ext cx="1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4704" y="1968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4704" y="1728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46"/>
          <p:cNvGrpSpPr>
            <a:grpSpLocks/>
          </p:cNvGrpSpPr>
          <p:nvPr/>
        </p:nvGrpSpPr>
        <p:grpSpPr bwMode="auto">
          <a:xfrm>
            <a:off x="827088" y="961479"/>
            <a:ext cx="1311275" cy="1009651"/>
            <a:chOff x="521" y="436"/>
            <a:chExt cx="826" cy="636"/>
          </a:xfrm>
        </p:grpSpPr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576" y="672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521" y="820"/>
              <a:ext cx="826" cy="25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612" y="436"/>
              <a:ext cx="1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47"/>
          <p:cNvGrpSpPr>
            <a:grpSpLocks/>
          </p:cNvGrpSpPr>
          <p:nvPr/>
        </p:nvGrpSpPr>
        <p:grpSpPr bwMode="auto">
          <a:xfrm>
            <a:off x="6705600" y="967080"/>
            <a:ext cx="1311275" cy="1006476"/>
            <a:chOff x="4224" y="482"/>
            <a:chExt cx="826" cy="634"/>
          </a:xfrm>
        </p:grpSpPr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4272" y="720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224" y="864"/>
              <a:ext cx="826" cy="25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4332" y="482"/>
              <a:ext cx="1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AutoShape 20"/>
          <p:cNvSpPr>
            <a:spLocks noChangeArrowheads="1"/>
          </p:cNvSpPr>
          <p:nvPr/>
        </p:nvSpPr>
        <p:spPr bwMode="auto">
          <a:xfrm>
            <a:off x="2971800" y="5561944"/>
            <a:ext cx="30480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0" name="Group 42"/>
          <p:cNvGrpSpPr>
            <a:grpSpLocks/>
          </p:cNvGrpSpPr>
          <p:nvPr/>
        </p:nvGrpSpPr>
        <p:grpSpPr bwMode="auto">
          <a:xfrm>
            <a:off x="827088" y="3068960"/>
            <a:ext cx="1311275" cy="1009651"/>
            <a:chOff x="521" y="1797"/>
            <a:chExt cx="826" cy="636"/>
          </a:xfrm>
        </p:grpSpPr>
        <p:sp>
          <p:nvSpPr>
            <p:cNvPr id="31" name="AutoShape 23"/>
            <p:cNvSpPr>
              <a:spLocks noChangeArrowheads="1"/>
            </p:cNvSpPr>
            <p:nvPr/>
          </p:nvSpPr>
          <p:spPr bwMode="auto">
            <a:xfrm>
              <a:off x="569" y="2040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AutoShape 25"/>
            <p:cNvSpPr>
              <a:spLocks noChangeArrowheads="1"/>
            </p:cNvSpPr>
            <p:nvPr/>
          </p:nvSpPr>
          <p:spPr bwMode="auto">
            <a:xfrm>
              <a:off x="1001" y="2037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3" name="Group 41"/>
            <p:cNvGrpSpPr>
              <a:grpSpLocks/>
            </p:cNvGrpSpPr>
            <p:nvPr/>
          </p:nvGrpSpPr>
          <p:grpSpPr bwMode="auto">
            <a:xfrm>
              <a:off x="521" y="1797"/>
              <a:ext cx="826" cy="636"/>
              <a:chOff x="521" y="1797"/>
              <a:chExt cx="826" cy="636"/>
            </a:xfrm>
          </p:grpSpPr>
          <p:sp>
            <p:nvSpPr>
              <p:cNvPr id="34" name="Text Box 22"/>
              <p:cNvSpPr txBox="1">
                <a:spLocks noChangeArrowheads="1"/>
              </p:cNvSpPr>
              <p:nvPr/>
            </p:nvSpPr>
            <p:spPr bwMode="auto">
              <a:xfrm>
                <a:off x="521" y="2181"/>
                <a:ext cx="826" cy="2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N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617" y="1797"/>
                <a:ext cx="18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26"/>
              <p:cNvSpPr txBox="1">
                <a:spLocks noChangeArrowheads="1"/>
              </p:cNvSpPr>
              <p:nvPr/>
            </p:nvSpPr>
            <p:spPr bwMode="auto">
              <a:xfrm>
                <a:off x="1001" y="1797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Group 44"/>
          <p:cNvGrpSpPr>
            <a:grpSpLocks/>
          </p:cNvGrpSpPr>
          <p:nvPr/>
        </p:nvGrpSpPr>
        <p:grpSpPr bwMode="auto">
          <a:xfrm>
            <a:off x="838200" y="4993733"/>
            <a:ext cx="1311275" cy="1009651"/>
            <a:chOff x="528" y="2976"/>
            <a:chExt cx="826" cy="636"/>
          </a:xfrm>
        </p:grpSpPr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528" y="3360"/>
              <a:ext cx="826" cy="25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N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>
              <a:off x="1008" y="3216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1008" y="2976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AutoShape 31"/>
          <p:cNvSpPr>
            <a:spLocks noChangeArrowheads="1"/>
          </p:cNvSpPr>
          <p:nvPr/>
        </p:nvSpPr>
        <p:spPr bwMode="auto">
          <a:xfrm>
            <a:off x="2971800" y="1484784"/>
            <a:ext cx="30480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2" name="Group 45"/>
          <p:cNvGrpSpPr>
            <a:grpSpLocks/>
          </p:cNvGrpSpPr>
          <p:nvPr/>
        </p:nvGrpSpPr>
        <p:grpSpPr bwMode="auto">
          <a:xfrm>
            <a:off x="6705600" y="5011637"/>
            <a:ext cx="1311275" cy="1009651"/>
            <a:chOff x="4224" y="3024"/>
            <a:chExt cx="826" cy="636"/>
          </a:xfrm>
        </p:grpSpPr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4224" y="3408"/>
              <a:ext cx="826" cy="25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34"/>
            <p:cNvSpPr>
              <a:spLocks noChangeArrowheads="1"/>
            </p:cNvSpPr>
            <p:nvPr/>
          </p:nvSpPr>
          <p:spPr bwMode="auto">
            <a:xfrm>
              <a:off x="4704" y="3264"/>
              <a:ext cx="240" cy="2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" name="Text Box 35"/>
            <p:cNvSpPr txBox="1">
              <a:spLocks noChangeArrowheads="1"/>
            </p:cNvSpPr>
            <p:nvPr/>
          </p:nvSpPr>
          <p:spPr bwMode="auto">
            <a:xfrm>
              <a:off x="4704" y="3024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it-IT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2699792" y="404664"/>
            <a:ext cx="3727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Scambio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chiavi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381000" y="1066800"/>
            <a:ext cx="8077200" cy="2133600"/>
            <a:chOff x="240" y="672"/>
            <a:chExt cx="5088" cy="1344"/>
          </a:xfrm>
        </p:grpSpPr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240" y="105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0" y="720"/>
              <a:ext cx="7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it-IT" sz="2400" b="1" baseline="300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it-IT" sz="2400" b="1" dirty="0">
                  <a:latin typeface="Times New Roman" pitchFamily="18" charset="0"/>
                  <a:cs typeface="Times New Roman" pitchFamily="18" charset="0"/>
                </a:rPr>
                <a:t> cifre</a:t>
              </a: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2352" y="672"/>
              <a:ext cx="9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 dirty="0">
                  <a:latin typeface="Times New Roman" pitchFamily="18" charset="0"/>
                  <a:cs typeface="Times New Roman" pitchFamily="18" charset="0"/>
                </a:rPr>
                <a:t>Primalità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969" y="672"/>
              <a:ext cx="11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 dirty="0" err="1">
                  <a:latin typeface="Times New Roman" pitchFamily="18" charset="0"/>
                  <a:cs typeface="Times New Roman" pitchFamily="18" charset="0"/>
                </a:rPr>
                <a:t>Fattorizzaz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32" y="1296"/>
              <a:ext cx="48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fr-FR" b="1" dirty="0">
                  <a:cs typeface="Times New Roman" pitchFamily="18" charset="0"/>
                </a:rPr>
                <a:t>      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</a:rPr>
                <a:t>20                                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           10 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</a:rPr>
                <a:t>sec.                             24  min.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it-IT" sz="20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fr-FR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     50                              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15 sec.                               4  ore</a:t>
              </a:r>
              <a:br>
                <a:rPr lang="it-IT" sz="20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    100                                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          40 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sec.                             74  anni</a:t>
              </a:r>
              <a:br>
                <a:rPr lang="it-IT" sz="20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    200                                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          10 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min.                       4· 10</a:t>
              </a:r>
              <a:r>
                <a:rPr lang="it-IT" sz="2000" b="1" baseline="30000" dirty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  anni</a:t>
              </a:r>
              <a:br>
                <a:rPr lang="it-IT" sz="20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  1000                                  </a:t>
              </a:r>
              <a:r>
                <a:rPr lang="it-IT" sz="2000" b="1" dirty="0" smtClean="0">
                  <a:latin typeface="Times New Roman" pitchFamily="18" charset="0"/>
                  <a:cs typeface="Times New Roman" pitchFamily="18" charset="0"/>
                </a:rPr>
                <a:t>          1 </a:t>
              </a:r>
              <a:r>
                <a:rPr lang="it-IT" sz="2000" b="1" dirty="0" err="1">
                  <a:latin typeface="Times New Roman" pitchFamily="18" charset="0"/>
                  <a:cs typeface="Times New Roman" pitchFamily="18" charset="0"/>
                </a:rPr>
                <a:t>sett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.                        3·10</a:t>
              </a:r>
              <a:r>
                <a:rPr lang="it-IT" sz="2000" b="1" baseline="30000" dirty="0">
                  <a:latin typeface="Times New Roman" pitchFamily="18" charset="0"/>
                  <a:cs typeface="Times New Roman" pitchFamily="18" charset="0"/>
                </a:rPr>
                <a:t>43</a:t>
              </a:r>
              <a:r>
                <a:rPr lang="it-IT" sz="2000" b="1" dirty="0">
                  <a:latin typeface="Times New Roman" pitchFamily="18" charset="0"/>
                  <a:cs typeface="Times New Roman" pitchFamily="18" charset="0"/>
                </a:rPr>
                <a:t>  anni </a:t>
              </a:r>
            </a:p>
          </p:txBody>
        </p:sp>
      </p:grpSp>
      <p:grpSp>
        <p:nvGrpSpPr>
          <p:cNvPr id="26" name="Group 19"/>
          <p:cNvGrpSpPr>
            <a:grpSpLocks/>
          </p:cNvGrpSpPr>
          <p:nvPr/>
        </p:nvGrpSpPr>
        <p:grpSpPr bwMode="auto">
          <a:xfrm>
            <a:off x="3867222" y="4070760"/>
            <a:ext cx="4521200" cy="2427288"/>
            <a:chOff x="693" y="2614"/>
            <a:chExt cx="2848" cy="1529"/>
          </a:xfrm>
        </p:grpSpPr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693" y="3822"/>
              <a:ext cx="17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it-IT" sz="2000" dirty="0" err="1">
                  <a:latin typeface="Times New Roman" pitchFamily="18" charset="0"/>
                  <a:cs typeface="Times New Roman" pitchFamily="18" charset="0"/>
                </a:rPr>
                <a:t>D.E.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dirty="0" err="1">
                  <a:latin typeface="Times New Roman" pitchFamily="18" charset="0"/>
                  <a:cs typeface="Times New Roman" pitchFamily="18" charset="0"/>
                </a:rPr>
                <a:t>Knuth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, 1982</a:t>
              </a:r>
            </a:p>
          </p:txBody>
        </p:sp>
        <p:pic>
          <p:nvPicPr>
            <p:cNvPr id="28" name="Picture 18" descr="d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6" y="2614"/>
              <a:ext cx="1115" cy="152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7117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4600" y="455882"/>
            <a:ext cx="3829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Aritmetica modulare</a:t>
            </a:r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639762" y="2977505"/>
            <a:ext cx="5703888" cy="1018267"/>
            <a:chOff x="403" y="1694"/>
            <a:chExt cx="3659" cy="738"/>
          </a:xfrm>
        </p:grpSpPr>
        <p:graphicFrame>
          <p:nvGraphicFramePr>
            <p:cNvPr id="1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5191061"/>
                </p:ext>
              </p:extLst>
            </p:nvPr>
          </p:nvGraphicFramePr>
          <p:xfrm>
            <a:off x="403" y="1694"/>
            <a:ext cx="2937" cy="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zione" r:id="rId5" imgW="1942920" imgH="431640" progId="Equation.3">
                    <p:embed/>
                  </p:oleObj>
                </mc:Choice>
                <mc:Fallback>
                  <p:oleObj name="Equazione" r:id="rId5" imgW="1942920" imgH="4316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" y="1694"/>
                          <a:ext cx="2937" cy="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8618178"/>
                </p:ext>
              </p:extLst>
            </p:nvPr>
          </p:nvGraphicFramePr>
          <p:xfrm>
            <a:off x="3334" y="1896"/>
            <a:ext cx="728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Equazione" r:id="rId7" imgW="482400" imgH="203040" progId="Equation.3">
                    <p:embed/>
                  </p:oleObj>
                </mc:Choice>
                <mc:Fallback>
                  <p:oleObj name="Equazione" r:id="rId7" imgW="482400" imgH="2030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1896"/>
                          <a:ext cx="728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32" descr="gauss(2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9453" y="219406"/>
            <a:ext cx="2105025" cy="2701925"/>
          </a:xfrm>
          <a:prstGeom prst="rect">
            <a:avLst/>
          </a:prstGeom>
          <a:noFill/>
        </p:spPr>
      </p:pic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607946" y="2905456"/>
            <a:ext cx="2428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C.F.Gauss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1777-1855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467544" y="3995772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0, 1, 2, …, 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95772"/>
                <a:ext cx="3384376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o 21"/>
          <p:cNvGrpSpPr/>
          <p:nvPr/>
        </p:nvGrpSpPr>
        <p:grpSpPr>
          <a:xfrm>
            <a:off x="539750" y="4902993"/>
            <a:ext cx="8250237" cy="830263"/>
            <a:chOff x="539750" y="4902993"/>
            <a:chExt cx="8250237" cy="830263"/>
          </a:xfrm>
        </p:grpSpPr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539750" y="4902993"/>
              <a:ext cx="8250237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Teorema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In 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l’equazione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di primo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grado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ax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1 ha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un’unica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soluzione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se e solo se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MCD (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a,n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 = 1             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/>
                <p:cNvSpPr txBox="1"/>
                <p:nvPr/>
              </p:nvSpPr>
              <p:spPr>
                <a:xfrm>
                  <a:off x="2096432" y="4925199"/>
                  <a:ext cx="6100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21" name="CasellaDiTes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6432" y="4925199"/>
                  <a:ext cx="610039" cy="461665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49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404664"/>
            <a:ext cx="63776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La funzione “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indicatrice” di Eulero</a:t>
            </a:r>
          </a:p>
          <a:p>
            <a:endParaRPr lang="en-US" sz="2800" dirty="0"/>
          </a:p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interi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minori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con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90800" y="2427288"/>
            <a:ext cx="334899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(1) = 0</a:t>
            </a:r>
          </a:p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(2) = 1          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1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(3) = 2          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2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(4) = 2          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3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(5) = 4          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4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(6) = 2          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2 3 4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5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(7) = 6          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>
                <a:latin typeface="Times New Roman" pitchFamily="18" charset="0"/>
                <a:cs typeface="Times New Roman" pitchFamily="18" charset="0"/>
              </a:rPr>
              <a:t>6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……… </a:t>
            </a:r>
            <a:endParaRPr lang="it-IT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it-IT" u="sng" dirty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69925" y="5451475"/>
            <a:ext cx="4176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se e solo se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è primo</a:t>
            </a:r>
          </a:p>
        </p:txBody>
      </p:sp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8625" y="216504"/>
            <a:ext cx="2185863" cy="2262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4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39750" y="4818063"/>
            <a:ext cx="7848600" cy="1497012"/>
            <a:chOff x="340" y="3035"/>
            <a:chExt cx="4944" cy="943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340" y="3035"/>
              <a:ext cx="494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Teorema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Eulero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-Fermat). Se MCD (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it-IT" sz="2800" i="1" dirty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it-IT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8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it-IT" sz="2800" dirty="0">
                  <a:latin typeface="Times New Roman" pitchFamily="18" charset="0"/>
                  <a:cs typeface="Times New Roman" pitchFamily="18" charset="0"/>
                </a:rPr>
                <a:t>)) = 1 allora, in      </a:t>
              </a:r>
              <a:r>
                <a:rPr lang="it-IT" sz="2800" dirty="0" smtClean="0">
                  <a:latin typeface="Times New Roman" pitchFamily="18" charset="0"/>
                  <a:cs typeface="Times New Roman" pitchFamily="18" charset="0"/>
                </a:rPr>
                <a:t>si </a:t>
              </a:r>
              <a:r>
                <a:rPr lang="it-IT" sz="2800" dirty="0">
                  <a:latin typeface="Times New Roman" pitchFamily="18" charset="0"/>
                  <a:cs typeface="Times New Roman" pitchFamily="18" charset="0"/>
                </a:rPr>
                <a:t>ha:</a:t>
              </a:r>
            </a:p>
            <a:p>
              <a:pPr algn="ctr"/>
              <a:r>
                <a:rPr lang="it-IT" sz="28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1178" y="3277"/>
            <a:ext cx="35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48" name="Equation" r:id="rId5" imgW="190500" imgH="228600" progId="Equation.3">
                    <p:embed/>
                  </p:oleObj>
                </mc:Choice>
                <mc:Fallback>
                  <p:oleObj name="Equation" r:id="rId5" imgW="19050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8" y="3277"/>
                          <a:ext cx="35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2054" y="3661"/>
            <a:ext cx="895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49" name="Equazione" r:id="rId7" imgW="533160" imgH="203040" progId="Equation.3">
                    <p:embed/>
                  </p:oleObj>
                </mc:Choice>
                <mc:Fallback>
                  <p:oleObj name="Equazione" r:id="rId7" imgW="53316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" y="3661"/>
                          <a:ext cx="895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57200" y="620688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calcolo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equivale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computazionalmente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scomposizione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fattori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primi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17525" y="2787650"/>
            <a:ext cx="7037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Teorema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800" i="1" dirty="0" err="1">
                <a:latin typeface="Times New Roman" pitchFamily="18" charset="0"/>
                <a:cs typeface="Times New Roman" pitchFamily="18" charset="0"/>
              </a:rPr>
              <a:t>moltiplicatività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 della φ di Eulero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). Se</a:t>
            </a:r>
          </a:p>
          <a:p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MCD(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) = 1 allora 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800" i="1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014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907704" y="467961"/>
            <a:ext cx="52661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Chiave pubblica (RSA, 1978)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188" y="1619250"/>
            <a:ext cx="7931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sceglie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chiave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e,n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tale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MCD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8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)) = 1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611188" y="2718494"/>
            <a:ext cx="8208962" cy="998538"/>
            <a:chOff x="385" y="1752"/>
            <a:chExt cx="5171" cy="6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5" y="1752"/>
              <a:ext cx="517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calcola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ma </a:t>
              </a:r>
              <a:r>
                <a:rPr lang="en-US" sz="2800" b="1" u="sng" dirty="0">
                  <a:latin typeface="Times New Roman" pitchFamily="18" charset="0"/>
                  <a:cs typeface="Times New Roman" pitchFamily="18" charset="0"/>
                </a:rPr>
                <a:t>non </a:t>
              </a:r>
              <a:r>
                <a:rPr lang="en-US" sz="2800" b="1" u="sng" dirty="0" err="1">
                  <a:latin typeface="Times New Roman" pitchFamily="18" charset="0"/>
                  <a:cs typeface="Times New Roman" pitchFamily="18" charset="0"/>
                </a:rPr>
                <a:t>pubblica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soluzione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dell’equazione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ex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= 1</a:t>
              </a:r>
              <a:r>
                <a:rPr lang="it-IT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800" dirty="0">
                  <a:latin typeface="Times New Roman" pitchFamily="18" charset="0"/>
                  <a:cs typeface="Times New Roman" pitchFamily="18" charset="0"/>
                </a:rPr>
                <a:t>in</a:t>
              </a:r>
              <a:r>
                <a:rPr lang="it-IT" sz="2800" i="1" dirty="0"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it-IT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800" i="1" dirty="0" err="1">
                  <a:latin typeface="Times New Roman" pitchFamily="18" charset="0"/>
                  <a:cs typeface="Times New Roman" pitchFamily="18" charset="0"/>
                </a:rPr>
                <a:t>e·d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kφ</a:t>
              </a:r>
              <a:r>
                <a:rPr lang="it-IT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8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it-IT" sz="28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+ 1)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29"/>
            <p:cNvGraphicFramePr>
              <a:graphicFrameLocks noChangeAspect="1"/>
            </p:cNvGraphicFramePr>
            <p:nvPr/>
          </p:nvGraphicFramePr>
          <p:xfrm>
            <a:off x="2669" y="2040"/>
            <a:ext cx="467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4" name="Equation" r:id="rId5" imgW="330057" imgH="241195" progId="Equation.3">
                    <p:embed/>
                  </p:oleObj>
                </mc:Choice>
                <mc:Fallback>
                  <p:oleObj name="Equation" r:id="rId5" imgW="330057" imgH="241195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9" y="2040"/>
                          <a:ext cx="467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609600" y="3876675"/>
            <a:ext cx="7696200" cy="1035050"/>
            <a:chOff x="384" y="2442"/>
            <a:chExt cx="4848" cy="652"/>
          </a:xfrm>
        </p:grpSpPr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384" y="2442"/>
              <a:ext cx="484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Se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è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il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messaggio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chiaro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suppone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&lt;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),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allora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il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messaggio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codice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è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c = </a:t>
              </a:r>
              <a:r>
                <a:rPr lang="it-IT" sz="2800" i="1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800" i="1" baseline="30000" dirty="0"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it-IT" sz="2800" dirty="0" smtClean="0">
                  <a:latin typeface="Times New Roman" pitchFamily="18" charset="0"/>
                  <a:cs typeface="Times New Roman" pitchFamily="18" charset="0"/>
                </a:rPr>
                <a:t>in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883028"/>
                </p:ext>
              </p:extLst>
            </p:nvPr>
          </p:nvGraphicFramePr>
          <p:xfrm>
            <a:off x="4014" y="2704"/>
            <a:ext cx="347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5" name="Equation" r:id="rId7" imgW="203112" imgH="228501" progId="Equation.3">
                    <p:embed/>
                  </p:oleObj>
                </mc:Choice>
                <mc:Fallback>
                  <p:oleObj name="Equation" r:id="rId7" imgW="203112" imgH="228501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704"/>
                          <a:ext cx="347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po 18"/>
          <p:cNvGrpSpPr/>
          <p:nvPr/>
        </p:nvGrpSpPr>
        <p:grpSpPr>
          <a:xfrm>
            <a:off x="539751" y="5106888"/>
            <a:ext cx="7561264" cy="914400"/>
            <a:chOff x="539751" y="5106988"/>
            <a:chExt cx="7561264" cy="914400"/>
          </a:xfrm>
        </p:grpSpPr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908473" y="5106988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3889376" y="5557838"/>
              <a:ext cx="861663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181475" y="5204048"/>
              <a:ext cx="2984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i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grpSp>
          <p:nvGrpSpPr>
            <p:cNvPr id="23" name="Group 53"/>
            <p:cNvGrpSpPr>
              <a:grpSpLocks/>
            </p:cNvGrpSpPr>
            <p:nvPr/>
          </p:nvGrpSpPr>
          <p:grpSpPr bwMode="auto">
            <a:xfrm>
              <a:off x="539751" y="5106988"/>
              <a:ext cx="7561264" cy="914400"/>
              <a:chOff x="340" y="3203"/>
              <a:chExt cx="4763" cy="576"/>
            </a:xfrm>
          </p:grpSpPr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4245" y="3487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3378" y="3352"/>
                <a:ext cx="74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it-IT" sz="2000" i="1" baseline="30000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(in      )</a:t>
                </a:r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340" y="3343"/>
                <a:ext cx="22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530" y="3491"/>
                <a:ext cx="6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auto">
              <a:xfrm>
                <a:off x="1208" y="3344"/>
                <a:ext cx="99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it-IT" sz="2000" i="1" baseline="300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it-IT" sz="2000" dirty="0">
                    <a:latin typeface="Times New Roman" pitchFamily="18" charset="0"/>
                    <a:cs typeface="Times New Roman" pitchFamily="18" charset="0"/>
                  </a:rPr>
                  <a:t> (in      )</a:t>
                </a:r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1202" y="3203"/>
                <a:ext cx="124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 flipV="1">
                <a:off x="1202" y="3491"/>
                <a:ext cx="124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Text Box 17"/>
              <p:cNvSpPr txBox="1">
                <a:spLocks noChangeArrowheads="1"/>
              </p:cNvSpPr>
              <p:nvPr/>
            </p:nvSpPr>
            <p:spPr bwMode="auto">
              <a:xfrm>
                <a:off x="4870" y="3347"/>
                <a:ext cx="23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645" y="3229"/>
                <a:ext cx="23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4446" y="3203"/>
                <a:ext cx="23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graphicFrame>
            <p:nvGraphicFramePr>
              <p:cNvPr id="35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9484713"/>
                  </p:ext>
                </p:extLst>
              </p:nvPr>
            </p:nvGraphicFramePr>
            <p:xfrm>
              <a:off x="1642" y="3343"/>
              <a:ext cx="249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6" name="Equazione" r:id="rId9" imgW="190500" imgH="228600" progId="Equation.3">
                      <p:embed/>
                    </p:oleObj>
                  </mc:Choice>
                  <mc:Fallback>
                    <p:oleObj name="Equazione" r:id="rId9" imgW="190500" imgH="22860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2" y="3343"/>
                            <a:ext cx="249" cy="2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9737104"/>
                  </p:ext>
                </p:extLst>
              </p:nvPr>
            </p:nvGraphicFramePr>
            <p:xfrm>
              <a:off x="3759" y="3337"/>
              <a:ext cx="273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7" name="Equation" r:id="rId11" imgW="190500" imgH="228600" progId="Equation.3">
                      <p:embed/>
                    </p:oleObj>
                  </mc:Choice>
                  <mc:Fallback>
                    <p:oleObj name="Equation" r:id="rId11" imgW="190500" imgH="228600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59" y="3337"/>
                            <a:ext cx="273" cy="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Line 50"/>
              <p:cNvSpPr>
                <a:spLocks noChangeShapeType="1"/>
              </p:cNvSpPr>
              <p:nvPr/>
            </p:nvSpPr>
            <p:spPr bwMode="auto">
              <a:xfrm flipH="1">
                <a:off x="4231" y="3203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Line 51"/>
              <p:cNvSpPr>
                <a:spLocks noChangeShapeType="1"/>
              </p:cNvSpPr>
              <p:nvPr/>
            </p:nvSpPr>
            <p:spPr bwMode="auto">
              <a:xfrm flipH="1">
                <a:off x="2970" y="3203"/>
                <a:ext cx="124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4" name="Line 52"/>
            <p:cNvSpPr>
              <a:spLocks noChangeShapeType="1"/>
            </p:cNvSpPr>
            <p:nvPr/>
          </p:nvSpPr>
          <p:spPr bwMode="auto">
            <a:xfrm flipH="1" flipV="1">
              <a:off x="4751040" y="5564188"/>
              <a:ext cx="1945037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220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7720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Perché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solo R è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grado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ricostruire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messaggio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685800" y="4724404"/>
            <a:ext cx="2982913" cy="1209676"/>
            <a:chOff x="432" y="2976"/>
            <a:chExt cx="1879" cy="762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32" y="2976"/>
              <a:ext cx="83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n = p </a:t>
              </a:r>
              <a:r>
                <a:rPr lang="it-IT" sz="2800" i="1" dirty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it-IT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32" y="3408"/>
              <a:ext cx="187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) = (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-1) </a:t>
              </a:r>
              <a:r>
                <a:rPr lang="it-IT" sz="2800" i="1" dirty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(q -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1)</a:t>
              </a:r>
              <a:endParaRPr lang="it-IT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19088" y="2924944"/>
            <a:ext cx="8115300" cy="1003300"/>
            <a:chOff x="237" y="2277"/>
            <a:chExt cx="5112" cy="632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37" y="2277"/>
              <a:ext cx="511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Perché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conosce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) e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quindi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pu</a:t>
              </a:r>
              <a:r>
                <a:rPr lang="it-IT" sz="2800" dirty="0">
                  <a:latin typeface="Times New Roman" pitchFamily="18" charset="0"/>
                  <a:cs typeface="Times New Roman" pitchFamily="18" charset="0"/>
                </a:rPr>
                <a:t>ò risolvere l’equazione </a:t>
              </a:r>
            </a:p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ex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= 1</a:t>
              </a:r>
              <a:r>
                <a:rPr lang="it-IT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800" dirty="0">
                  <a:latin typeface="Times New Roman" pitchFamily="18" charset="0"/>
                  <a:cs typeface="Times New Roman" pitchFamily="18" charset="0"/>
                </a:rPr>
                <a:t>in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3"/>
            <p:cNvGraphicFramePr>
              <a:graphicFrameLocks noChangeAspect="1"/>
            </p:cNvGraphicFramePr>
            <p:nvPr/>
          </p:nvGraphicFramePr>
          <p:xfrm>
            <a:off x="1111" y="2568"/>
            <a:ext cx="467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Equation" r:id="rId5" imgW="330057" imgH="241195" progId="Equation.3">
                    <p:embed/>
                  </p:oleObj>
                </mc:Choice>
                <mc:Fallback>
                  <p:oleObj name="Equation" r:id="rId5" imgW="330057" imgH="241195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2568"/>
                          <a:ext cx="467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6700" y="461963"/>
            <a:ext cx="5953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Ricostruzione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messaggio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m</a:t>
            </a:r>
            <a:endParaRPr lang="it-IT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408113" y="1154113"/>
            <a:ext cx="7354887" cy="619125"/>
            <a:chOff x="923" y="727"/>
            <a:chExt cx="4633" cy="390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923" y="754"/>
              <a:ext cx="46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it-IT" sz="2800" i="1" baseline="300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baseline="30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= (</a:t>
              </a:r>
              <a:r>
                <a:rPr lang="it-IT" sz="2800" i="1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800" i="1" baseline="30000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it-IT" sz="2800" i="1" baseline="300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it-IT" sz="2800" i="1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800" i="1" baseline="30000" dirty="0" err="1">
                  <a:latin typeface="Times New Roman" pitchFamily="18" charset="0"/>
                  <a:cs typeface="Times New Roman" pitchFamily="18" charset="0"/>
                </a:rPr>
                <a:t>ed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it-IT" sz="2800" i="1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800" i="1" baseline="30000" dirty="0" err="1">
                  <a:latin typeface="Times New Roman" pitchFamily="18" charset="0"/>
                  <a:cs typeface="Times New Roman" pitchFamily="18" charset="0"/>
                </a:rPr>
                <a:t>kφ</a:t>
              </a:r>
              <a:r>
                <a:rPr lang="it-IT" sz="2800" baseline="30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800" i="1" baseline="300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it-IT" sz="2800" baseline="30000" dirty="0">
                  <a:latin typeface="Times New Roman" pitchFamily="18" charset="0"/>
                  <a:cs typeface="Times New Roman" pitchFamily="18" charset="0"/>
                </a:rPr>
                <a:t>)+1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it-IT" sz="2800" i="1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800" i="1" baseline="30000" dirty="0" err="1">
                  <a:latin typeface="Times New Roman" pitchFamily="18" charset="0"/>
                  <a:cs typeface="Times New Roman" pitchFamily="18" charset="0"/>
                </a:rPr>
                <a:t>kφ</a:t>
              </a:r>
              <a:r>
                <a:rPr lang="it-IT" sz="2800" baseline="30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800" i="1" baseline="300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it-IT" sz="2800" baseline="300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·m 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(in      )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it-IT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7102297"/>
                </p:ext>
              </p:extLst>
            </p:nvPr>
          </p:nvGraphicFramePr>
          <p:xfrm>
            <a:off x="4635" y="727"/>
            <a:ext cx="35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Equation" r:id="rId7" imgW="190500" imgH="228600" progId="Equation.3">
                    <p:embed/>
                  </p:oleObj>
                </mc:Choice>
                <mc:Fallback>
                  <p:oleObj name="Equation" r:id="rId7" imgW="190500" imgH="228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5" y="727"/>
                          <a:ext cx="35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2340" y="4280357"/>
            <a:ext cx="4029075" cy="220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6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13844" y="473298"/>
            <a:ext cx="2654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Firma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digitale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6870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sceglie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chiave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e,n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MCD(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))=1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352426" y="2514605"/>
            <a:ext cx="6689725" cy="863602"/>
            <a:chOff x="222" y="1584"/>
            <a:chExt cx="4214" cy="544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22" y="1584"/>
              <a:ext cx="421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calcola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ma </a:t>
              </a:r>
              <a:r>
                <a:rPr lang="en-US" sz="2400" b="1" u="sng" dirty="0">
                  <a:latin typeface="Times New Roman" pitchFamily="18" charset="0"/>
                  <a:cs typeface="Times New Roman" pitchFamily="18" charset="0"/>
                </a:rPr>
                <a:t>non </a:t>
              </a:r>
              <a:r>
                <a:rPr lang="en-US" sz="2400" b="1" u="sng" dirty="0" err="1">
                  <a:latin typeface="Times New Roman" pitchFamily="18" charset="0"/>
                  <a:cs typeface="Times New Roman" pitchFamily="18" charset="0"/>
                </a:rPr>
                <a:t>pubblica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il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coefficiente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tale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it-IT" sz="2400" i="1" dirty="0" err="1">
                  <a:latin typeface="Times New Roman" pitchFamily="18" charset="0"/>
                  <a:cs typeface="Times New Roman" pitchFamily="18" charset="0"/>
                </a:rPr>
                <a:t>e·d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=1 in </a:t>
              </a:r>
            </a:p>
          </p:txBody>
        </p:sp>
        <p:graphicFrame>
          <p:nvGraphicFramePr>
            <p:cNvPr id="1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3499676"/>
                </p:ext>
              </p:extLst>
            </p:nvPr>
          </p:nvGraphicFramePr>
          <p:xfrm>
            <a:off x="2661" y="1842"/>
            <a:ext cx="392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Equation" r:id="rId5" imgW="330057" imgH="241195" progId="Equation.3">
                    <p:embed/>
                  </p:oleObj>
                </mc:Choice>
                <mc:Fallback>
                  <p:oleObj name="Equation" r:id="rId5" imgW="330057" imgH="241195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1" y="1842"/>
                          <a:ext cx="392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247652" y="3802065"/>
            <a:ext cx="6772276" cy="838200"/>
            <a:chOff x="350" y="2395"/>
            <a:chExt cx="4266" cy="528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50" y="2400"/>
              <a:ext cx="426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spedisce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il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messaggio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con la “firma” </a:t>
              </a:r>
              <a:r>
                <a:rPr lang="it-IT" sz="2400" i="1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400" i="1" baseline="300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it-IT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di </a:t>
              </a:r>
              <a:r>
                <a:rPr lang="it-IT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i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2400" i="1" dirty="0">
                  <a:latin typeface="Times New Roman" pitchFamily="18" charset="0"/>
                  <a:cs typeface="Times New Roman" pitchFamily="18" charset="0"/>
                </a:rPr>
                <a:t>m, m</a:t>
              </a:r>
              <a:r>
                <a:rPr lang="it-IT" sz="2400" i="1" baseline="300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it-IT" sz="2400" baseline="30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it-IT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1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858446"/>
                </p:ext>
              </p:extLst>
            </p:nvPr>
          </p:nvGraphicFramePr>
          <p:xfrm>
            <a:off x="3982" y="2395"/>
            <a:ext cx="29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Equazione" r:id="rId7" imgW="190440" imgH="228600" progId="Equation.3">
                    <p:embed/>
                  </p:oleObj>
                </mc:Choice>
                <mc:Fallback>
                  <p:oleObj name="Equazione" r:id="rId7" imgW="19044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2" y="2395"/>
                          <a:ext cx="298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395287" y="5157788"/>
            <a:ext cx="6403975" cy="860425"/>
            <a:chOff x="249" y="3312"/>
            <a:chExt cx="4034" cy="542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49" y="3312"/>
              <a:ext cx="40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calcola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i="1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400" i="1" baseline="30000" dirty="0" err="1">
                  <a:latin typeface="Times New Roman" pitchFamily="18" charset="0"/>
                  <a:cs typeface="Times New Roman" pitchFamily="18" charset="0"/>
                </a:rPr>
                <a:t>de</a:t>
              </a:r>
              <a:r>
                <a:rPr lang="it-IT" sz="2400" baseline="30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in  </a:t>
              </a:r>
              <a:r>
                <a:rPr lang="it-IT" sz="2400" i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riconosce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” la firma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perché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de-DE" sz="2400" i="1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de-DE" sz="2400" i="1" baseline="30000" dirty="0" err="1">
                  <a:latin typeface="Times New Roman" pitchFamily="18" charset="0"/>
                  <a:cs typeface="Times New Roman" pitchFamily="18" charset="0"/>
                </a:rPr>
                <a:t>de</a:t>
              </a:r>
              <a:r>
                <a:rPr lang="de-DE" sz="2400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de-DE" sz="2400" i="1" dirty="0"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de-DE" sz="2400" dirty="0">
                  <a:latin typeface="Times New Roman" pitchFamily="18" charset="0"/>
                  <a:cs typeface="Times New Roman" pitchFamily="18" charset="0"/>
                </a:rPr>
                <a:t>in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065645"/>
                </p:ext>
              </p:extLst>
            </p:nvPr>
          </p:nvGraphicFramePr>
          <p:xfrm>
            <a:off x="1655" y="3318"/>
            <a:ext cx="26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Equation" r:id="rId9" imgW="190500" imgH="228600" progId="Equation.3">
                    <p:embed/>
                  </p:oleObj>
                </mc:Choice>
                <mc:Fallback>
                  <p:oleObj name="Equation" r:id="rId9" imgW="190500" imgH="22860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3318"/>
                          <a:ext cx="26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5"/>
            <p:cNvGraphicFramePr>
              <a:graphicFrameLocks noChangeAspect="1"/>
            </p:cNvGraphicFramePr>
            <p:nvPr/>
          </p:nvGraphicFramePr>
          <p:xfrm>
            <a:off x="2765" y="3537"/>
            <a:ext cx="264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name="Equation" r:id="rId11" imgW="190500" imgH="228600" progId="Equation.3">
                    <p:embed/>
                  </p:oleObj>
                </mc:Choice>
                <mc:Fallback>
                  <p:oleObj name="Equation" r:id="rId11" imgW="190500" imgH="2286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3537"/>
                          <a:ext cx="264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040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11760" y="473299"/>
            <a:ext cx="4289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Autenticità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mittente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1279525" y="1331913"/>
            <a:ext cx="6280150" cy="1776415"/>
            <a:chOff x="1279525" y="1331913"/>
            <a:chExt cx="6280150" cy="1776415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279525" y="1331913"/>
              <a:ext cx="6280150" cy="409575"/>
              <a:chOff x="806" y="839"/>
              <a:chExt cx="3956" cy="258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806" y="845"/>
                <a:ext cx="3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b="1" baseline="-30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1814" y="842"/>
                <a:ext cx="3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b="1" baseline="-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it-IT" dirty="0"/>
                  <a:t> </a:t>
                </a: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2774" y="842"/>
                <a:ext cx="3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b="1" baseline="-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3494" y="842"/>
                <a:ext cx="31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….</a:t>
                </a:r>
                <a:endParaRPr lang="it-IT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4406" y="839"/>
                <a:ext cx="3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b="1" baseline="-30000" dirty="0" err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it-IT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1676400" y="1752602"/>
              <a:ext cx="5486400" cy="1355726"/>
              <a:chOff x="1056" y="1104"/>
              <a:chExt cx="3456" cy="854"/>
            </a:xfrm>
          </p:grpSpPr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2582" y="1706"/>
                <a:ext cx="547" cy="2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Banca</a:t>
                </a:r>
                <a:endParaRPr lang="it-IT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1056" y="1152"/>
                <a:ext cx="1536" cy="5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2064" y="1104"/>
                <a:ext cx="673" cy="6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0" cy="6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 flipH="1">
                <a:off x="3130" y="1104"/>
                <a:ext cx="1382" cy="6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57200" y="2743200"/>
            <a:ext cx="1162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= p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57200" y="3352800"/>
            <a:ext cx="23955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MCD(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)) = 1</a:t>
            </a:r>
          </a:p>
          <a:p>
            <a:endParaRPr lang="it-IT" dirty="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57200" y="4077072"/>
            <a:ext cx="2395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MCD(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)) = 1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33400" y="4581128"/>
            <a:ext cx="2492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…………………..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716016" y="3276600"/>
            <a:ext cx="37273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chiave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733130" y="3933056"/>
            <a:ext cx="3727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chiave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pubblica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1835696" y="5085184"/>
            <a:ext cx="6310313" cy="541338"/>
            <a:chOff x="1552" y="3022"/>
            <a:chExt cx="3975" cy="341"/>
          </a:xfrm>
        </p:grpSpPr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1552" y="3024"/>
              <a:ext cx="39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i="1" baseline="-300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[con </a:t>
              </a:r>
              <a:r>
                <a:rPr lang="it-IT" sz="2400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i="1" baseline="-30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it-IT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i="1" baseline="-30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it-IT" sz="2400" baseline="-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= 1 in        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è</a:t>
              </a:r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la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chiave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segreta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i="1" baseline="-30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42150"/>
                </p:ext>
              </p:extLst>
            </p:nvPr>
          </p:nvGraphicFramePr>
          <p:xfrm>
            <a:off x="2913" y="3022"/>
            <a:ext cx="467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Equation" r:id="rId5" imgW="330057" imgH="241195" progId="Equation.3">
                    <p:embed/>
                  </p:oleObj>
                </mc:Choice>
                <mc:Fallback>
                  <p:oleObj name="Equation" r:id="rId5" imgW="330057" imgH="241195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3022"/>
                          <a:ext cx="467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669925" y="5756275"/>
            <a:ext cx="3635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invia il messaggio (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2400" i="1" baseline="30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400" baseline="-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21433" y="479574"/>
            <a:ext cx="41667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Sorteggio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distanza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testa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croce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1487" y="1877923"/>
            <a:ext cx="74190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sceglie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prodotto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fattori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i="1" baseline="-30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comunica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(ma non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fattori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quanti sono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33400" y="3039343"/>
            <a:ext cx="6316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indovinare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è un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dispari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3400" y="3903439"/>
            <a:ext cx="4922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indovina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Altrimenti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3400" y="4686235"/>
            <a:ext cx="71349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controlla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non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imbrogliato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quando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comunica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fattori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baseline="-30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baseline="-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i="1" baseline="-30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22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90776"/>
              </p:ext>
            </p:extLst>
          </p:nvPr>
        </p:nvGraphicFramePr>
        <p:xfrm>
          <a:off x="208540" y="2492896"/>
          <a:ext cx="2933700" cy="2923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03"/>
                <a:gridCol w="500810"/>
                <a:gridCol w="473957"/>
                <a:gridCol w="500810"/>
                <a:gridCol w="500810"/>
                <a:gridCol w="500810"/>
              </a:tblGrid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B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431" y="2446838"/>
            <a:ext cx="2924175" cy="2933700"/>
          </a:xfrm>
          <a:prstGeom prst="rect">
            <a:avLst/>
          </a:prstGeom>
          <a:noFill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3024" y="2437745"/>
            <a:ext cx="2933700" cy="2924175"/>
          </a:xfrm>
          <a:prstGeom prst="rect">
            <a:avLst/>
          </a:prstGeom>
          <a:noFill/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39750" y="5589588"/>
            <a:ext cx="158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OMNIAGALL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6200000" flipH="1">
            <a:off x="5723682" y="5517679"/>
            <a:ext cx="720725" cy="431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932436" y="5589240"/>
            <a:ext cx="1370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IAESTDIVI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184322" y="478994"/>
            <a:ext cx="47436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metodo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griglia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47504" y="473298"/>
            <a:ext cx="226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Bibliografia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81000" y="1307876"/>
            <a:ext cx="8639175" cy="4730180"/>
            <a:chOff x="381000" y="1307876"/>
            <a:chExt cx="8639175" cy="4730180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7315200" y="5733256"/>
              <a:ext cx="685800" cy="304800"/>
            </a:xfrm>
            <a:prstGeom prst="rightArrow">
              <a:avLst>
                <a:gd name="adj1" fmla="val 50000"/>
                <a:gd name="adj2" fmla="val 562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381000" y="1307876"/>
              <a:ext cx="8639175" cy="4497388"/>
              <a:chOff x="240" y="576"/>
              <a:chExt cx="5442" cy="2833"/>
            </a:xfrm>
          </p:grpSpPr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240" y="576"/>
                <a:ext cx="5335" cy="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457200" indent="-457200">
                  <a:buFontTx/>
                  <a:buAutoNum type="alphaUcPeriod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Sgarro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Crittografia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Muzzio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1985</a:t>
                </a:r>
              </a:p>
              <a:p>
                <a:pPr marL="457200" indent="-457200"/>
                <a:endParaRPr lang="en-US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L.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Berardi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A.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Beutelspacher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Crittologia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Franco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Angeli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1996</a:t>
                </a:r>
              </a:p>
              <a:p>
                <a:pPr marL="457200" indent="-457200"/>
                <a:endParaRPr lang="en-US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S. Singh,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Codici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segreti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Rizzoli 1997</a:t>
                </a:r>
              </a:p>
              <a:p>
                <a:pPr marL="457200" indent="-457200"/>
                <a:endParaRPr lang="en-US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Giustozzi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A.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Monti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E.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Zimuel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Segreti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spie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codici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cifrati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457200" indent="-457200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Apogeo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1999</a:t>
                </a:r>
              </a:p>
              <a:p>
                <a:pPr marL="457200" indent="-457200"/>
                <a:endParaRPr lang="en-US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Ferragina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F.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Luccio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Crittografia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Principi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algoritmi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marL="457200" indent="-457200"/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applicazioni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Bollati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Boringhieri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2001</a:t>
                </a:r>
              </a:p>
              <a:p>
                <a:pPr marL="457200" indent="-457200"/>
                <a:endParaRPr lang="en-US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Leonesi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C.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Toffalori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Numeri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crittografia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Springer Italia 2006</a:t>
                </a:r>
                <a:endParaRPr lang="it-IT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49" y="2886"/>
                <a:ext cx="543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it-IT" sz="2400" dirty="0">
                    <a:latin typeface="Times New Roman" pitchFamily="18" charset="0"/>
                    <a:cs typeface="Times New Roman" pitchFamily="18" charset="0"/>
                  </a:rPr>
                  <a:t>D. Kahn, </a:t>
                </a:r>
                <a:r>
                  <a:rPr lang="it-IT" sz="2400" i="1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it-IT" sz="2400" i="1" dirty="0" err="1">
                    <a:latin typeface="Times New Roman" pitchFamily="18" charset="0"/>
                    <a:cs typeface="Times New Roman" pitchFamily="18" charset="0"/>
                  </a:rPr>
                  <a:t>codebreakers</a:t>
                </a:r>
                <a:r>
                  <a:rPr lang="it-IT" sz="2400" i="1" dirty="0">
                    <a:latin typeface="Times New Roman" pitchFamily="18" charset="0"/>
                    <a:cs typeface="Times New Roman" pitchFamily="18" charset="0"/>
                  </a:rPr>
                  <a:t>: the story of secret </a:t>
                </a:r>
                <a:r>
                  <a:rPr lang="it-IT" sz="2400" i="1" dirty="0" err="1">
                    <a:latin typeface="Times New Roman" pitchFamily="18" charset="0"/>
                    <a:cs typeface="Times New Roman" pitchFamily="18" charset="0"/>
                  </a:rPr>
                  <a:t>writing</a:t>
                </a:r>
                <a:r>
                  <a:rPr lang="it-IT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r>
                  <a:rPr lang="it-IT" sz="2400" dirty="0" err="1">
                    <a:latin typeface="Times New Roman" pitchFamily="18" charset="0"/>
                    <a:cs typeface="Times New Roman" pitchFamily="18" charset="0"/>
                  </a:rPr>
                  <a:t>Macmillan</a:t>
                </a:r>
                <a:r>
                  <a:rPr lang="it-IT" sz="2400" dirty="0">
                    <a:latin typeface="Times New Roman" pitchFamily="18" charset="0"/>
                    <a:cs typeface="Times New Roman" pitchFamily="18" charset="0"/>
                  </a:rPr>
                  <a:t>, 1967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58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93390" y="1498133"/>
            <a:ext cx="883113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Diffie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M.E.Hellman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New directions in cryptography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IEEE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Trans. Inf. Theory 1976</a:t>
            </a:r>
          </a:p>
          <a:p>
            <a:pPr marL="457200" indent="-457200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Rivest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A. Shamir, L.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Adleman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method for obtaining digital</a:t>
            </a:r>
          </a:p>
          <a:p>
            <a:pPr marL="457200" indent="-457200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signatures and public key cryptosystems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Comm. ACM 1978</a:t>
            </a:r>
          </a:p>
          <a:p>
            <a:pPr marL="457200" indent="-457200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Koblitz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course in number theory and cryptography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Springer 1987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Salomaa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Public-key cryptography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Springer 1990</a:t>
            </a:r>
          </a:p>
          <a:p>
            <a:pPr marL="457200" indent="-457200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Pomerance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(ed.),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Cryptology and computational number theory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AMS 1990</a:t>
            </a:r>
          </a:p>
          <a:p>
            <a:pPr marL="457200" indent="-457200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F.L. Bauer,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Decrypted secrets. Methods and maxims of cryptology,</a:t>
            </a:r>
          </a:p>
          <a:p>
            <a:pPr marL="457200" indent="-457200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1997</a:t>
            </a:r>
          </a:p>
          <a:p>
            <a:pPr marL="457200" indent="-457200"/>
            <a:endParaRPr lang="en-US" dirty="0"/>
          </a:p>
          <a:p>
            <a:pPr marL="457200" indent="-457200"/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955970" y="465228"/>
            <a:ext cx="5520081" cy="584775"/>
            <a:chOff x="955970" y="465228"/>
            <a:chExt cx="5520081" cy="584775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666995" y="465228"/>
              <a:ext cx="38090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… segue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bibliografia</a:t>
              </a:r>
              <a:endParaRPr lang="it-IT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955970" y="658100"/>
              <a:ext cx="685800" cy="304800"/>
            </a:xfrm>
            <a:prstGeom prst="rightArrow">
              <a:avLst>
                <a:gd name="adj1" fmla="val 50000"/>
                <a:gd name="adj2" fmla="val 562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435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://upload.wikimedia.org/wikipedia/commons/thumb/7/7d/Leon_Battista_Alberti.jpg/200px-Leon_Battista_Albert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196752"/>
            <a:ext cx="2232248" cy="4442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15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78315"/>
              </p:ext>
            </p:extLst>
          </p:nvPr>
        </p:nvGraphicFramePr>
        <p:xfrm>
          <a:off x="208540" y="2492896"/>
          <a:ext cx="2933700" cy="2923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03"/>
                <a:gridCol w="500810"/>
                <a:gridCol w="473957"/>
                <a:gridCol w="500810"/>
                <a:gridCol w="500810"/>
                <a:gridCol w="500810"/>
              </a:tblGrid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B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507" y="2476751"/>
            <a:ext cx="2933700" cy="2924175"/>
          </a:xfrm>
          <a:prstGeom prst="rect">
            <a:avLst/>
          </a:prstGeom>
          <a:noFill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5061" y="2476751"/>
            <a:ext cx="2933700" cy="2905125"/>
          </a:xfrm>
          <a:prstGeom prst="rect">
            <a:avLst/>
          </a:prstGeom>
          <a:noFill/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051720" y="476250"/>
            <a:ext cx="4857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metodo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griglia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(III)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6200000" flipH="1">
            <a:off x="5776555" y="5531534"/>
            <a:ext cx="720725" cy="431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069712" y="5589447"/>
            <a:ext cx="1419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SAINPARTE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39750" y="5589588"/>
            <a:ext cx="158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OMNIAGALL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932436" y="5589240"/>
            <a:ext cx="1370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IAESTDIVI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15061"/>
              </p:ext>
            </p:extLst>
          </p:nvPr>
        </p:nvGraphicFramePr>
        <p:xfrm>
          <a:off x="208540" y="2492896"/>
          <a:ext cx="2933700" cy="2923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03"/>
                <a:gridCol w="500810"/>
                <a:gridCol w="473957"/>
                <a:gridCol w="500810"/>
                <a:gridCol w="500810"/>
                <a:gridCol w="500810"/>
              </a:tblGrid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B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363" y="2511946"/>
            <a:ext cx="2905125" cy="2914650"/>
          </a:xfrm>
          <a:prstGeom prst="rect">
            <a:avLst/>
          </a:prstGeom>
          <a:noFill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9912" y="2492896"/>
            <a:ext cx="2924175" cy="2933700"/>
          </a:xfrm>
          <a:prstGeom prst="rect">
            <a:avLst/>
          </a:prstGeom>
          <a:noFill/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123728" y="476250"/>
            <a:ext cx="4833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metodo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griglia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(IV)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293848" y="558924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STRESABCD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069712" y="5589447"/>
            <a:ext cx="1419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SAINPARTE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39750" y="5589588"/>
            <a:ext cx="158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OMNIAGALL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932436" y="5589240"/>
            <a:ext cx="1370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IAESTDIVI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85800" y="2057400"/>
            <a:ext cx="8018463" cy="2580620"/>
            <a:chOff x="685800" y="2057400"/>
            <a:chExt cx="8018463" cy="2580620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762000" y="2057400"/>
              <a:ext cx="2039341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Crittografia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85800" y="4114800"/>
              <a:ext cx="2921697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Teoria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dei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numeri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902075" y="3057525"/>
              <a:ext cx="4802188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Crittografia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chiave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pubblica</a:t>
              </a:r>
              <a:endParaRPr lang="it-IT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3607497" y="3576638"/>
              <a:ext cx="294578" cy="538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801341" y="2581275"/>
              <a:ext cx="1100734" cy="476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-36512" y="476672"/>
            <a:ext cx="92368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pratica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antica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teoria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moderna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907704" y="476672"/>
            <a:ext cx="5287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Intercettazione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messaggio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4114800" y="3276600"/>
            <a:ext cx="485775" cy="1472473"/>
            <a:chOff x="4114800" y="3276600"/>
            <a:chExt cx="485775" cy="1472473"/>
          </a:xfrm>
        </p:grpSpPr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4114800" y="3276600"/>
              <a:ext cx="485775" cy="976313"/>
            </a:xfrm>
            <a:prstGeom prst="downArrow">
              <a:avLst>
                <a:gd name="adj1" fmla="val 50000"/>
                <a:gd name="adj2" fmla="val 5024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4212070" y="4229960"/>
              <a:ext cx="303213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584200" y="2768600"/>
            <a:ext cx="7894639" cy="550863"/>
            <a:chOff x="584200" y="2768600"/>
            <a:chExt cx="7894639" cy="550863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2336800" y="2768600"/>
              <a:ext cx="1479550" cy="5238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Cifratura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5003800" y="2781300"/>
              <a:ext cx="2036763" cy="5381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Decifrazione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584200" y="2819404"/>
              <a:ext cx="7894639" cy="377826"/>
              <a:chOff x="384" y="1776"/>
              <a:chExt cx="4973" cy="238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384" y="1776"/>
                <a:ext cx="21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it-IT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5144" y="1781"/>
                <a:ext cx="21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it-IT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Gruppo 30"/>
          <p:cNvGrpSpPr/>
          <p:nvPr/>
        </p:nvGrpSpPr>
        <p:grpSpPr>
          <a:xfrm>
            <a:off x="1041400" y="2699072"/>
            <a:ext cx="1295400" cy="369888"/>
            <a:chOff x="1041400" y="2699072"/>
            <a:chExt cx="1295400" cy="369888"/>
          </a:xfrm>
        </p:grpSpPr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1041400" y="30480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1422400" y="2699072"/>
              <a:ext cx="3635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860800" y="2699072"/>
            <a:ext cx="1143000" cy="369888"/>
            <a:chOff x="3860800" y="2699072"/>
            <a:chExt cx="1143000" cy="369888"/>
          </a:xfrm>
        </p:grpSpPr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3860800" y="30480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4241800" y="2699072"/>
              <a:ext cx="2873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7092950" y="2699072"/>
            <a:ext cx="1066800" cy="369888"/>
            <a:chOff x="7092950" y="2699072"/>
            <a:chExt cx="1066800" cy="369888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092950" y="3025775"/>
              <a:ext cx="1066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397750" y="2699072"/>
              <a:ext cx="3635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457200" y="5334000"/>
            <a:ext cx="6826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decrittazione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Enigma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Bletchey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Park (Alan Turing)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80692"/>
            <a:ext cx="9124614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94280"/>
            <a:ext cx="9144000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64488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282153" y="-171400"/>
            <a:ext cx="461665" cy="70294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8" name="Picture 4" descr="Web del Politecnico di Mil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2" y="6090886"/>
            <a:ext cx="781050" cy="78105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2915816" y="6507928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Renato Betti – Politecnico di Milano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85009" y="-54680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Matera, 22 aprile 2012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362200" y="485775"/>
            <a:ext cx="4203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Integrità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messaggio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09600" y="2683768"/>
            <a:ext cx="7866479" cy="2245420"/>
            <a:chOff x="609600" y="2683768"/>
            <a:chExt cx="7866479" cy="2245420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362200" y="2768600"/>
              <a:ext cx="1485900" cy="5381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Cifratura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029200" y="2768600"/>
              <a:ext cx="2036763" cy="5381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Decifrazione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8137525" y="2843644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066800" y="30480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447800" y="2683768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886200" y="30480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267200" y="26837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7086600" y="3048000"/>
              <a:ext cx="1066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7391400" y="2708920"/>
              <a:ext cx="498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225925" y="4410075"/>
              <a:ext cx="392113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rot="21258245">
              <a:off x="3886200" y="3276600"/>
              <a:ext cx="45720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4495800" y="3276600"/>
              <a:ext cx="533400" cy="1143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3657600" y="3657600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784725" y="3622675"/>
              <a:ext cx="4968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609600" y="5486400"/>
            <a:ext cx="3092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Romeo 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Giulietta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2722</Words>
  <Application>Microsoft Office PowerPoint</Application>
  <PresentationFormat>Presentazione su schermo (4:3)</PresentationFormat>
  <Paragraphs>784</Paragraphs>
  <Slides>42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42</vt:i4>
      </vt:variant>
    </vt:vector>
  </HeadingPairs>
  <TitlesOfParts>
    <vt:vector size="46" baseType="lpstr">
      <vt:lpstr>Tema di Office</vt:lpstr>
      <vt:lpstr>Fotografia Photo Editor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Renato</dc:creator>
  <cp:lastModifiedBy>Renato</cp:lastModifiedBy>
  <cp:revision>54</cp:revision>
  <dcterms:created xsi:type="dcterms:W3CDTF">2012-04-13T15:48:06Z</dcterms:created>
  <dcterms:modified xsi:type="dcterms:W3CDTF">2012-04-18T17:37:44Z</dcterms:modified>
</cp:coreProperties>
</file>