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Default Extension="sldx" ContentType="application/vnd.openxmlformats-officedocument.presentationml.slide"/>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11"/>
  </p:notesMasterIdLst>
  <p:sldIdLst>
    <p:sldId id="256" r:id="rId2"/>
    <p:sldId id="659" r:id="rId3"/>
    <p:sldId id="660" r:id="rId4"/>
    <p:sldId id="661" r:id="rId5"/>
    <p:sldId id="735" r:id="rId6"/>
    <p:sldId id="737" r:id="rId7"/>
    <p:sldId id="738" r:id="rId8"/>
    <p:sldId id="739" r:id="rId9"/>
    <p:sldId id="740" r:id="rId10"/>
    <p:sldId id="741" r:id="rId11"/>
    <p:sldId id="743" r:id="rId12"/>
    <p:sldId id="746" r:id="rId13"/>
    <p:sldId id="747" r:id="rId14"/>
    <p:sldId id="748" r:id="rId15"/>
    <p:sldId id="662" r:id="rId16"/>
    <p:sldId id="663" r:id="rId17"/>
    <p:sldId id="664" r:id="rId18"/>
    <p:sldId id="665" r:id="rId19"/>
    <p:sldId id="666" r:id="rId20"/>
    <p:sldId id="667" r:id="rId21"/>
    <p:sldId id="668" r:id="rId22"/>
    <p:sldId id="669" r:id="rId23"/>
    <p:sldId id="670" r:id="rId24"/>
    <p:sldId id="671" r:id="rId25"/>
    <p:sldId id="732" r:id="rId26"/>
    <p:sldId id="733" r:id="rId27"/>
    <p:sldId id="734" r:id="rId28"/>
    <p:sldId id="672" r:id="rId29"/>
    <p:sldId id="673" r:id="rId30"/>
    <p:sldId id="674" r:id="rId31"/>
    <p:sldId id="675" r:id="rId32"/>
    <p:sldId id="676" r:id="rId33"/>
    <p:sldId id="677" r:id="rId34"/>
    <p:sldId id="678" r:id="rId35"/>
    <p:sldId id="679" r:id="rId36"/>
    <p:sldId id="680" r:id="rId37"/>
    <p:sldId id="681" r:id="rId38"/>
    <p:sldId id="682" r:id="rId39"/>
    <p:sldId id="683" r:id="rId40"/>
    <p:sldId id="684" r:id="rId41"/>
    <p:sldId id="685" r:id="rId42"/>
    <p:sldId id="686" r:id="rId43"/>
    <p:sldId id="687" r:id="rId44"/>
    <p:sldId id="688" r:id="rId45"/>
    <p:sldId id="689" r:id="rId46"/>
    <p:sldId id="690" r:id="rId47"/>
    <p:sldId id="691" r:id="rId48"/>
    <p:sldId id="692" r:id="rId49"/>
    <p:sldId id="693" r:id="rId50"/>
    <p:sldId id="694" r:id="rId51"/>
    <p:sldId id="695" r:id="rId52"/>
    <p:sldId id="696" r:id="rId53"/>
    <p:sldId id="697" r:id="rId54"/>
    <p:sldId id="698" r:id="rId55"/>
    <p:sldId id="699" r:id="rId56"/>
    <p:sldId id="700" r:id="rId57"/>
    <p:sldId id="701" r:id="rId58"/>
    <p:sldId id="702" r:id="rId59"/>
    <p:sldId id="703" r:id="rId60"/>
    <p:sldId id="704" r:id="rId61"/>
    <p:sldId id="705" r:id="rId62"/>
    <p:sldId id="706" r:id="rId63"/>
    <p:sldId id="707" r:id="rId64"/>
    <p:sldId id="708" r:id="rId65"/>
    <p:sldId id="709" r:id="rId66"/>
    <p:sldId id="710" r:id="rId67"/>
    <p:sldId id="711" r:id="rId68"/>
    <p:sldId id="712" r:id="rId69"/>
    <p:sldId id="713" r:id="rId70"/>
    <p:sldId id="714" r:id="rId71"/>
    <p:sldId id="715" r:id="rId72"/>
    <p:sldId id="716" r:id="rId73"/>
    <p:sldId id="717" r:id="rId74"/>
    <p:sldId id="718" r:id="rId75"/>
    <p:sldId id="719" r:id="rId76"/>
    <p:sldId id="720" r:id="rId77"/>
    <p:sldId id="721" r:id="rId78"/>
    <p:sldId id="722" r:id="rId79"/>
    <p:sldId id="723" r:id="rId80"/>
    <p:sldId id="724" r:id="rId81"/>
    <p:sldId id="725" r:id="rId82"/>
    <p:sldId id="726" r:id="rId83"/>
    <p:sldId id="727" r:id="rId84"/>
    <p:sldId id="728" r:id="rId85"/>
    <p:sldId id="729" r:id="rId86"/>
    <p:sldId id="730" r:id="rId87"/>
    <p:sldId id="731" r:id="rId88"/>
    <p:sldId id="750" r:id="rId89"/>
    <p:sldId id="751" r:id="rId90"/>
    <p:sldId id="752" r:id="rId91"/>
    <p:sldId id="753" r:id="rId92"/>
    <p:sldId id="754" r:id="rId93"/>
    <p:sldId id="755" r:id="rId94"/>
    <p:sldId id="756" r:id="rId95"/>
    <p:sldId id="757" r:id="rId96"/>
    <p:sldId id="758" r:id="rId97"/>
    <p:sldId id="759" r:id="rId98"/>
    <p:sldId id="760" r:id="rId99"/>
    <p:sldId id="761" r:id="rId100"/>
    <p:sldId id="762" r:id="rId101"/>
    <p:sldId id="763" r:id="rId102"/>
    <p:sldId id="764" r:id="rId103"/>
    <p:sldId id="765" r:id="rId104"/>
    <p:sldId id="766" r:id="rId105"/>
    <p:sldId id="767" r:id="rId106"/>
    <p:sldId id="638" r:id="rId107"/>
    <p:sldId id="376" r:id="rId108"/>
    <p:sldId id="378" r:id="rId109"/>
    <p:sldId id="381" r:id="rId110"/>
    <p:sldId id="382" r:id="rId111"/>
    <p:sldId id="642" r:id="rId112"/>
    <p:sldId id="749" r:id="rId113"/>
    <p:sldId id="387" r:id="rId114"/>
    <p:sldId id="534" r:id="rId115"/>
    <p:sldId id="391" r:id="rId116"/>
    <p:sldId id="393" r:id="rId117"/>
    <p:sldId id="396" r:id="rId118"/>
    <p:sldId id="397" r:id="rId119"/>
    <p:sldId id="398" r:id="rId120"/>
    <p:sldId id="401" r:id="rId121"/>
    <p:sldId id="402" r:id="rId122"/>
    <p:sldId id="403" r:id="rId123"/>
    <p:sldId id="769" r:id="rId124"/>
    <p:sldId id="644" r:id="rId125"/>
    <p:sldId id="768" r:id="rId126"/>
    <p:sldId id="406" r:id="rId127"/>
    <p:sldId id="646" r:id="rId128"/>
    <p:sldId id="574" r:id="rId129"/>
    <p:sldId id="603" r:id="rId130"/>
    <p:sldId id="604" r:id="rId131"/>
    <p:sldId id="409" r:id="rId132"/>
    <p:sldId id="608" r:id="rId133"/>
    <p:sldId id="609" r:id="rId134"/>
    <p:sldId id="610" r:id="rId135"/>
    <p:sldId id="622" r:id="rId136"/>
    <p:sldId id="650" r:id="rId137"/>
    <p:sldId id="651" r:id="rId138"/>
    <p:sldId id="410" r:id="rId139"/>
    <p:sldId id="623" r:id="rId140"/>
    <p:sldId id="657" r:id="rId141"/>
    <p:sldId id="478" r:id="rId142"/>
    <p:sldId id="656" r:id="rId143"/>
    <p:sldId id="615" r:id="rId144"/>
    <p:sldId id="647" r:id="rId145"/>
    <p:sldId id="496" r:id="rId146"/>
    <p:sldId id="477" r:id="rId147"/>
    <p:sldId id="588" r:id="rId148"/>
    <p:sldId id="492" r:id="rId149"/>
    <p:sldId id="617" r:id="rId150"/>
    <p:sldId id="597" r:id="rId151"/>
    <p:sldId id="598" r:id="rId152"/>
    <p:sldId id="599" r:id="rId153"/>
    <p:sldId id="601" r:id="rId154"/>
    <p:sldId id="654" r:id="rId155"/>
    <p:sldId id="618" r:id="rId156"/>
    <p:sldId id="587" r:id="rId157"/>
    <p:sldId id="585" r:id="rId158"/>
    <p:sldId id="619" r:id="rId159"/>
    <p:sldId id="487" r:id="rId160"/>
    <p:sldId id="452" r:id="rId161"/>
    <p:sldId id="493" r:id="rId162"/>
    <p:sldId id="621" r:id="rId163"/>
    <p:sldId id="555" r:id="rId164"/>
    <p:sldId id="566" r:id="rId165"/>
    <p:sldId id="567" r:id="rId166"/>
    <p:sldId id="568" r:id="rId167"/>
    <p:sldId id="593" r:id="rId168"/>
    <p:sldId id="471" r:id="rId169"/>
    <p:sldId id="472" r:id="rId170"/>
    <p:sldId id="498" r:id="rId171"/>
    <p:sldId id="504" r:id="rId172"/>
    <p:sldId id="500" r:id="rId173"/>
    <p:sldId id="501" r:id="rId174"/>
    <p:sldId id="502" r:id="rId175"/>
    <p:sldId id="503" r:id="rId176"/>
    <p:sldId id="531" r:id="rId177"/>
    <p:sldId id="415" r:id="rId178"/>
    <p:sldId id="418" r:id="rId179"/>
    <p:sldId id="419" r:id="rId180"/>
    <p:sldId id="629" r:id="rId181"/>
    <p:sldId id="480" r:id="rId182"/>
    <p:sldId id="540" r:id="rId183"/>
    <p:sldId id="473" r:id="rId184"/>
    <p:sldId id="474" r:id="rId185"/>
    <p:sldId id="475" r:id="rId186"/>
    <p:sldId id="507" r:id="rId187"/>
    <p:sldId id="508" r:id="rId188"/>
    <p:sldId id="630" r:id="rId189"/>
    <p:sldId id="423" r:id="rId190"/>
    <p:sldId id="653" r:id="rId191"/>
    <p:sldId id="424" r:id="rId192"/>
    <p:sldId id="426" r:id="rId193"/>
    <p:sldId id="428" r:id="rId194"/>
    <p:sldId id="430" r:id="rId195"/>
    <p:sldId id="572" r:id="rId196"/>
    <p:sldId id="573" r:id="rId197"/>
    <p:sldId id="432" r:id="rId198"/>
    <p:sldId id="583" r:id="rId199"/>
    <p:sldId id="550" r:id="rId200"/>
    <p:sldId id="436" r:id="rId201"/>
    <p:sldId id="437" r:id="rId202"/>
    <p:sldId id="438" r:id="rId203"/>
    <p:sldId id="441" r:id="rId204"/>
    <p:sldId id="443" r:id="rId205"/>
    <p:sldId id="444" r:id="rId206"/>
    <p:sldId id="445" r:id="rId207"/>
    <p:sldId id="446" r:id="rId208"/>
    <p:sldId id="541" r:id="rId209"/>
    <p:sldId id="551" r:id="rId210"/>
  </p:sldIdLst>
  <p:sldSz cx="9144000" cy="6858000" type="screen4x3"/>
  <p:notesSz cx="6797675" cy="9926638"/>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4B2E"/>
    <a:srgbClr val="DC392C"/>
    <a:srgbClr val="6E1912"/>
    <a:srgbClr val="68185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0000" autoAdjust="0"/>
    <p:restoredTop sz="96057" autoAdjust="0"/>
  </p:normalViewPr>
  <p:slideViewPr>
    <p:cSldViewPr>
      <p:cViewPr varScale="1">
        <p:scale>
          <a:sx n="74" d="100"/>
          <a:sy n="74" d="100"/>
        </p:scale>
        <p:origin x="-126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12D300F-E5BE-41EA-A5CA-3C672744D857}" type="datetimeFigureOut">
              <a:rPr lang="it-IT"/>
              <a:pPr>
                <a:defRPr/>
              </a:pPr>
              <a:t>09/03/2013</a:t>
            </a:fld>
            <a:endParaRPr lang="it-IT"/>
          </a:p>
        </p:txBody>
      </p:sp>
      <p:sp>
        <p:nvSpPr>
          <p:cNvPr id="4" name="Segnaposto immagine diapositiva 3"/>
          <p:cNvSpPr>
            <a:spLocks noGrp="1" noRot="1" noChangeAspect="1"/>
          </p:cNvSpPr>
          <p:nvPr>
            <p:ph type="sldImg" idx="2"/>
          </p:nvPr>
        </p:nvSpPr>
        <p:spPr>
          <a:xfrm>
            <a:off x="915988" y="744538"/>
            <a:ext cx="4965700" cy="3722687"/>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A1E8B813-CB90-4CB1-834D-E280679FAD8F}"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it-IT" smtClean="0"/>
              <a:t>Fare clic per modificare lo stile del titolo</a:t>
            </a:r>
            <a:endParaRPr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smtClean="0"/>
              <a:t>Fare clic per modificare lo stile del sottotitolo dello schema</a:t>
            </a:r>
            <a:endParaRPr lang="en-US"/>
          </a:p>
        </p:txBody>
      </p:sp>
      <p:sp>
        <p:nvSpPr>
          <p:cNvPr id="4" name="Segnaposto data 29"/>
          <p:cNvSpPr>
            <a:spLocks noGrp="1"/>
          </p:cNvSpPr>
          <p:nvPr>
            <p:ph type="dt" sz="half" idx="10"/>
          </p:nvPr>
        </p:nvSpPr>
        <p:spPr/>
        <p:txBody>
          <a:bodyPr/>
          <a:lstStyle>
            <a:lvl1pPr>
              <a:defRPr/>
            </a:lvl1pPr>
          </a:lstStyle>
          <a:p>
            <a:pPr>
              <a:defRPr/>
            </a:pPr>
            <a:fld id="{B59A9FE4-7641-4D54-A6C1-82E4AD7318E8}" type="datetimeFigureOut">
              <a:rPr lang="it-IT"/>
              <a:pPr>
                <a:defRPr/>
              </a:pPr>
              <a:t>09/03/2013</a:t>
            </a:fld>
            <a:endParaRPr lang="it-IT"/>
          </a:p>
        </p:txBody>
      </p:sp>
      <p:sp>
        <p:nvSpPr>
          <p:cNvPr id="5" name="Segnaposto piè di pagina 18"/>
          <p:cNvSpPr>
            <a:spLocks noGrp="1"/>
          </p:cNvSpPr>
          <p:nvPr>
            <p:ph type="ftr" sz="quarter" idx="11"/>
          </p:nvPr>
        </p:nvSpPr>
        <p:spPr/>
        <p:txBody>
          <a:bodyPr/>
          <a:lstStyle>
            <a:lvl1pPr>
              <a:defRPr/>
            </a:lvl1pPr>
          </a:lstStyle>
          <a:p>
            <a:pPr>
              <a:defRPr/>
            </a:pPr>
            <a:endParaRPr lang="it-IT"/>
          </a:p>
        </p:txBody>
      </p:sp>
      <p:sp>
        <p:nvSpPr>
          <p:cNvPr id="6" name="Segnaposto numero diapositiva 26"/>
          <p:cNvSpPr>
            <a:spLocks noGrp="1"/>
          </p:cNvSpPr>
          <p:nvPr>
            <p:ph type="sldNum" sz="quarter" idx="12"/>
          </p:nvPr>
        </p:nvSpPr>
        <p:spPr/>
        <p:txBody>
          <a:bodyPr/>
          <a:lstStyle>
            <a:lvl1pPr>
              <a:defRPr/>
            </a:lvl1pPr>
          </a:lstStyle>
          <a:p>
            <a:pPr>
              <a:defRPr/>
            </a:pPr>
            <a:fld id="{994EC893-205A-4F44-BCC7-78A12937932E}" type="slidenum">
              <a:rPr lang="it-IT"/>
              <a:pPr>
                <a:defRPr/>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fld id="{7E999953-C3AE-42F1-AE50-10E5CE5ED8CB}" type="datetimeFigureOut">
              <a:rPr lang="it-IT"/>
              <a:pPr>
                <a:defRPr/>
              </a:pPr>
              <a:t>09/03/2013</a:t>
            </a:fld>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6707ED19-BE7E-4EA2-9C42-6F9FF2E3DF2C}"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fld id="{EBD13ADD-65DB-4B0E-B4F7-7931FA14B1C4}" type="datetimeFigureOut">
              <a:rPr lang="it-IT"/>
              <a:pPr>
                <a:defRPr/>
              </a:pPr>
              <a:t>09/03/2013</a:t>
            </a:fld>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D9EEDAD5-B7C5-48AD-8BD9-3AE1A1A76B80}"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fld id="{7EBE5F46-9511-4794-8DEC-0DBAAFF36C81}" type="datetimeFigureOut">
              <a:rPr lang="it-IT"/>
              <a:pPr>
                <a:defRPr/>
              </a:pPr>
              <a:t>09/03/2013</a:t>
            </a:fld>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879E2421-E5CF-4E6B-9F9F-17B7B7A0E4A6}"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5692BC45-9280-45B8-A74D-AB3ABB123FAA}" type="datetimeFigureOut">
              <a:rPr lang="it-IT"/>
              <a:pPr>
                <a:defRPr/>
              </a:pPr>
              <a:t>09/03/2013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ADC7737-AC67-4583-85A0-8AFFF205240A}" type="slidenum">
              <a:rPr lang="it-IT"/>
              <a:pPr>
                <a:defRPr/>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9"/>
          <p:cNvSpPr>
            <a:spLocks noGrp="1"/>
          </p:cNvSpPr>
          <p:nvPr>
            <p:ph type="dt" sz="half" idx="10"/>
          </p:nvPr>
        </p:nvSpPr>
        <p:spPr/>
        <p:txBody>
          <a:bodyPr/>
          <a:lstStyle>
            <a:lvl1pPr>
              <a:defRPr/>
            </a:lvl1pPr>
          </a:lstStyle>
          <a:p>
            <a:pPr>
              <a:defRPr/>
            </a:pPr>
            <a:fld id="{64AC426C-CF54-41E7-8A2E-D23E1C8B3149}" type="datetimeFigureOut">
              <a:rPr lang="it-IT"/>
              <a:pPr>
                <a:defRPr/>
              </a:pPr>
              <a:t>09/03/2013</a:t>
            </a:fld>
            <a:endParaRPr lang="it-IT"/>
          </a:p>
        </p:txBody>
      </p:sp>
      <p:sp>
        <p:nvSpPr>
          <p:cNvPr id="6" name="Segnaposto piè di pagina 21"/>
          <p:cNvSpPr>
            <a:spLocks noGrp="1"/>
          </p:cNvSpPr>
          <p:nvPr>
            <p:ph type="ftr" sz="quarter" idx="11"/>
          </p:nvPr>
        </p:nvSpPr>
        <p:spPr/>
        <p:txBody>
          <a:bodyPr/>
          <a:lstStyle>
            <a:lvl1pPr>
              <a:defRPr/>
            </a:lvl1pPr>
          </a:lstStyle>
          <a:p>
            <a:pPr>
              <a:defRPr/>
            </a:pPr>
            <a:endParaRPr lang="it-IT"/>
          </a:p>
        </p:txBody>
      </p:sp>
      <p:sp>
        <p:nvSpPr>
          <p:cNvPr id="7" name="Segnaposto numero diapositiva 17"/>
          <p:cNvSpPr>
            <a:spLocks noGrp="1"/>
          </p:cNvSpPr>
          <p:nvPr>
            <p:ph type="sldNum" sz="quarter" idx="12"/>
          </p:nvPr>
        </p:nvSpPr>
        <p:spPr/>
        <p:txBody>
          <a:bodyPr/>
          <a:lstStyle>
            <a:lvl1pPr>
              <a:defRPr/>
            </a:lvl1pPr>
          </a:lstStyle>
          <a:p>
            <a:pPr>
              <a:defRPr/>
            </a:pPr>
            <a:fld id="{AB2B70FB-2E63-488E-BEBB-6C88C10D2EFB}"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9"/>
          <p:cNvSpPr>
            <a:spLocks noGrp="1"/>
          </p:cNvSpPr>
          <p:nvPr>
            <p:ph type="dt" sz="half" idx="10"/>
          </p:nvPr>
        </p:nvSpPr>
        <p:spPr/>
        <p:txBody>
          <a:bodyPr/>
          <a:lstStyle>
            <a:lvl1pPr>
              <a:defRPr/>
            </a:lvl1pPr>
          </a:lstStyle>
          <a:p>
            <a:pPr>
              <a:defRPr/>
            </a:pPr>
            <a:fld id="{596417C2-1838-47B1-84D5-64ED9E1A1583}" type="datetimeFigureOut">
              <a:rPr lang="it-IT"/>
              <a:pPr>
                <a:defRPr/>
              </a:pPr>
              <a:t>09/03/2013</a:t>
            </a:fld>
            <a:endParaRPr lang="it-IT"/>
          </a:p>
        </p:txBody>
      </p:sp>
      <p:sp>
        <p:nvSpPr>
          <p:cNvPr id="8" name="Segnaposto piè di pagina 21"/>
          <p:cNvSpPr>
            <a:spLocks noGrp="1"/>
          </p:cNvSpPr>
          <p:nvPr>
            <p:ph type="ftr" sz="quarter" idx="11"/>
          </p:nvPr>
        </p:nvSpPr>
        <p:spPr/>
        <p:txBody>
          <a:bodyPr/>
          <a:lstStyle>
            <a:lvl1pPr>
              <a:defRPr/>
            </a:lvl1pPr>
          </a:lstStyle>
          <a:p>
            <a:pPr>
              <a:defRPr/>
            </a:pPr>
            <a:endParaRPr lang="it-IT"/>
          </a:p>
        </p:txBody>
      </p:sp>
      <p:sp>
        <p:nvSpPr>
          <p:cNvPr id="9" name="Segnaposto numero diapositiva 17"/>
          <p:cNvSpPr>
            <a:spLocks noGrp="1"/>
          </p:cNvSpPr>
          <p:nvPr>
            <p:ph type="sldNum" sz="quarter" idx="12"/>
          </p:nvPr>
        </p:nvSpPr>
        <p:spPr/>
        <p:txBody>
          <a:bodyPr/>
          <a:lstStyle>
            <a:lvl1pPr>
              <a:defRPr/>
            </a:lvl1pPr>
          </a:lstStyle>
          <a:p>
            <a:pPr>
              <a:defRPr/>
            </a:pPr>
            <a:fld id="{5128DAF0-78A7-44A2-8F26-FE8ED6EB83EF}"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it-IT" smtClean="0"/>
              <a:t>Fare clic per modificare lo stile del titolo</a:t>
            </a:r>
            <a:endParaRPr lang="en-US"/>
          </a:p>
        </p:txBody>
      </p:sp>
      <p:sp>
        <p:nvSpPr>
          <p:cNvPr id="3" name="Segnaposto data 9"/>
          <p:cNvSpPr>
            <a:spLocks noGrp="1"/>
          </p:cNvSpPr>
          <p:nvPr>
            <p:ph type="dt" sz="half" idx="10"/>
          </p:nvPr>
        </p:nvSpPr>
        <p:spPr/>
        <p:txBody>
          <a:bodyPr/>
          <a:lstStyle>
            <a:lvl1pPr>
              <a:defRPr/>
            </a:lvl1pPr>
          </a:lstStyle>
          <a:p>
            <a:pPr>
              <a:defRPr/>
            </a:pPr>
            <a:fld id="{B049BEB4-58E6-47B7-B876-F86D2D226690}" type="datetimeFigureOut">
              <a:rPr lang="it-IT"/>
              <a:pPr>
                <a:defRPr/>
              </a:pPr>
              <a:t>09/03/2013</a:t>
            </a:fld>
            <a:endParaRPr lang="it-IT"/>
          </a:p>
        </p:txBody>
      </p:sp>
      <p:sp>
        <p:nvSpPr>
          <p:cNvPr id="4" name="Segnaposto piè di pagina 21"/>
          <p:cNvSpPr>
            <a:spLocks noGrp="1"/>
          </p:cNvSpPr>
          <p:nvPr>
            <p:ph type="ftr" sz="quarter" idx="11"/>
          </p:nvPr>
        </p:nvSpPr>
        <p:spPr/>
        <p:txBody>
          <a:bodyPr/>
          <a:lstStyle>
            <a:lvl1pPr>
              <a:defRPr/>
            </a:lvl1pPr>
          </a:lstStyle>
          <a:p>
            <a:pPr>
              <a:defRPr/>
            </a:pPr>
            <a:endParaRPr lang="it-IT"/>
          </a:p>
        </p:txBody>
      </p:sp>
      <p:sp>
        <p:nvSpPr>
          <p:cNvPr id="5" name="Segnaposto numero diapositiva 17"/>
          <p:cNvSpPr>
            <a:spLocks noGrp="1"/>
          </p:cNvSpPr>
          <p:nvPr>
            <p:ph type="sldNum" sz="quarter" idx="12"/>
          </p:nvPr>
        </p:nvSpPr>
        <p:spPr/>
        <p:txBody>
          <a:bodyPr/>
          <a:lstStyle>
            <a:lvl1pPr>
              <a:defRPr/>
            </a:lvl1pPr>
          </a:lstStyle>
          <a:p>
            <a:pPr>
              <a:defRPr/>
            </a:pPr>
            <a:fld id="{BB458A7E-1D59-4A0A-8977-B730A2454A3F}"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9"/>
          <p:cNvSpPr>
            <a:spLocks noGrp="1"/>
          </p:cNvSpPr>
          <p:nvPr>
            <p:ph type="dt" sz="half" idx="10"/>
          </p:nvPr>
        </p:nvSpPr>
        <p:spPr/>
        <p:txBody>
          <a:bodyPr/>
          <a:lstStyle>
            <a:lvl1pPr>
              <a:defRPr/>
            </a:lvl1pPr>
          </a:lstStyle>
          <a:p>
            <a:pPr>
              <a:defRPr/>
            </a:pPr>
            <a:fld id="{87BEF5ED-25C8-4F61-AF2E-6AEAAD8AAF9B}" type="datetimeFigureOut">
              <a:rPr lang="it-IT"/>
              <a:pPr>
                <a:defRPr/>
              </a:pPr>
              <a:t>09/03/2013</a:t>
            </a:fld>
            <a:endParaRPr lang="it-IT"/>
          </a:p>
        </p:txBody>
      </p:sp>
      <p:sp>
        <p:nvSpPr>
          <p:cNvPr id="3" name="Segnaposto piè di pagina 21"/>
          <p:cNvSpPr>
            <a:spLocks noGrp="1"/>
          </p:cNvSpPr>
          <p:nvPr>
            <p:ph type="ftr" sz="quarter" idx="11"/>
          </p:nvPr>
        </p:nvSpPr>
        <p:spPr/>
        <p:txBody>
          <a:bodyPr/>
          <a:lstStyle>
            <a:lvl1pPr>
              <a:defRPr/>
            </a:lvl1pPr>
          </a:lstStyle>
          <a:p>
            <a:pPr>
              <a:defRPr/>
            </a:pPr>
            <a:endParaRPr lang="it-IT"/>
          </a:p>
        </p:txBody>
      </p:sp>
      <p:sp>
        <p:nvSpPr>
          <p:cNvPr id="4" name="Segnaposto numero diapositiva 17"/>
          <p:cNvSpPr>
            <a:spLocks noGrp="1"/>
          </p:cNvSpPr>
          <p:nvPr>
            <p:ph type="sldNum" sz="quarter" idx="12"/>
          </p:nvPr>
        </p:nvSpPr>
        <p:spPr/>
        <p:txBody>
          <a:bodyPr/>
          <a:lstStyle>
            <a:lvl1pPr>
              <a:defRPr/>
            </a:lvl1pPr>
          </a:lstStyle>
          <a:p>
            <a:pPr>
              <a:defRPr/>
            </a:pPr>
            <a:fld id="{F93E6633-5D35-4B1E-B2FC-A61B800A811F}"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it-IT" smtClean="0"/>
              <a:t>Fare clic per modificare lo stile del titolo</a:t>
            </a:r>
            <a:endParaRPr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it-IT" smtClean="0"/>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9"/>
          <p:cNvSpPr>
            <a:spLocks noGrp="1"/>
          </p:cNvSpPr>
          <p:nvPr>
            <p:ph type="dt" sz="half" idx="10"/>
          </p:nvPr>
        </p:nvSpPr>
        <p:spPr/>
        <p:txBody>
          <a:bodyPr/>
          <a:lstStyle>
            <a:lvl1pPr>
              <a:defRPr/>
            </a:lvl1pPr>
          </a:lstStyle>
          <a:p>
            <a:pPr>
              <a:defRPr/>
            </a:pPr>
            <a:fld id="{2782A854-A8F2-4238-B4F2-13C5459438DC}" type="datetimeFigureOut">
              <a:rPr lang="it-IT"/>
              <a:pPr>
                <a:defRPr/>
              </a:pPr>
              <a:t>09/03/2013</a:t>
            </a:fld>
            <a:endParaRPr lang="it-IT"/>
          </a:p>
        </p:txBody>
      </p:sp>
      <p:sp>
        <p:nvSpPr>
          <p:cNvPr id="6" name="Segnaposto piè di pagina 21"/>
          <p:cNvSpPr>
            <a:spLocks noGrp="1"/>
          </p:cNvSpPr>
          <p:nvPr>
            <p:ph type="ftr" sz="quarter" idx="11"/>
          </p:nvPr>
        </p:nvSpPr>
        <p:spPr/>
        <p:txBody>
          <a:bodyPr/>
          <a:lstStyle>
            <a:lvl1pPr>
              <a:defRPr/>
            </a:lvl1pPr>
          </a:lstStyle>
          <a:p>
            <a:pPr>
              <a:defRPr/>
            </a:pPr>
            <a:endParaRPr lang="it-IT"/>
          </a:p>
        </p:txBody>
      </p:sp>
      <p:sp>
        <p:nvSpPr>
          <p:cNvPr id="7" name="Segnaposto numero diapositiva 17"/>
          <p:cNvSpPr>
            <a:spLocks noGrp="1"/>
          </p:cNvSpPr>
          <p:nvPr>
            <p:ph type="sldNum" sz="quarter" idx="12"/>
          </p:nvPr>
        </p:nvSpPr>
        <p:spPr/>
        <p:txBody>
          <a:bodyPr/>
          <a:lstStyle>
            <a:lvl1pPr>
              <a:defRPr/>
            </a:lvl1pPr>
          </a:lstStyle>
          <a:p>
            <a:pPr>
              <a:defRPr/>
            </a:pPr>
            <a:fld id="{59ABA6CC-2959-450A-B592-C54FBA807607}"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Ritaglia e arrotonda singolo angolo rettangolo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riangolo rettangolo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igura a mano libera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igura a mano libera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 name="Titolo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it-IT" smtClean="0"/>
              <a:t>Fare clic per modificare lo stile del titolo</a:t>
            </a:r>
            <a:endParaRPr lang="en-US"/>
          </a:p>
        </p:txBody>
      </p:sp>
      <p:sp>
        <p:nvSpPr>
          <p:cNvPr id="4" name="Segnaposto testo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it-IT" smtClean="0"/>
              <a:t>Fare clic per modificare stili del testo dello schema</a:t>
            </a:r>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it-IT" noProof="0" smtClean="0"/>
              <a:t>Fare clic sull'icona per inserire un'immagine</a:t>
            </a:r>
            <a:endParaRPr lang="en-US" noProof="0" dirty="0"/>
          </a:p>
        </p:txBody>
      </p:sp>
      <p:sp>
        <p:nvSpPr>
          <p:cNvPr id="9" name="Segnaposto data 4"/>
          <p:cNvSpPr>
            <a:spLocks noGrp="1"/>
          </p:cNvSpPr>
          <p:nvPr>
            <p:ph type="dt" sz="half" idx="10"/>
          </p:nvPr>
        </p:nvSpPr>
        <p:spPr/>
        <p:txBody>
          <a:bodyPr/>
          <a:lstStyle>
            <a:lvl1pPr>
              <a:defRPr/>
            </a:lvl1pPr>
          </a:lstStyle>
          <a:p>
            <a:pPr>
              <a:defRPr/>
            </a:pPr>
            <a:fld id="{23A35781-326F-4822-BAD6-33DA671752A5}" type="datetimeFigureOut">
              <a:rPr lang="it-IT"/>
              <a:pPr>
                <a:defRPr/>
              </a:pPr>
              <a:t>09/03/2013</a:t>
            </a:fld>
            <a:endParaRPr lang="it-IT"/>
          </a:p>
        </p:txBody>
      </p:sp>
      <p:sp>
        <p:nvSpPr>
          <p:cNvPr id="10" name="Segnaposto piè di pagina 5"/>
          <p:cNvSpPr>
            <a:spLocks noGrp="1"/>
          </p:cNvSpPr>
          <p:nvPr>
            <p:ph type="ftr" sz="quarter" idx="11"/>
          </p:nvPr>
        </p:nvSpPr>
        <p:spPr/>
        <p:txBody>
          <a:bodyPr/>
          <a:lstStyle>
            <a:lvl1pPr>
              <a:defRPr/>
            </a:lvl1pPr>
          </a:lstStyle>
          <a:p>
            <a:pPr>
              <a:defRPr/>
            </a:pPr>
            <a:endParaRPr lang="it-IT"/>
          </a:p>
        </p:txBody>
      </p:sp>
      <p:sp>
        <p:nvSpPr>
          <p:cNvPr id="11" name="Segnaposto numero diapositiva 6"/>
          <p:cNvSpPr>
            <a:spLocks noGrp="1"/>
          </p:cNvSpPr>
          <p:nvPr>
            <p:ph type="sldNum" sz="quarter" idx="12"/>
          </p:nvPr>
        </p:nvSpPr>
        <p:spPr>
          <a:xfrm>
            <a:off x="8077200" y="6356350"/>
            <a:ext cx="609600" cy="365125"/>
          </a:xfrm>
        </p:spPr>
        <p:txBody>
          <a:bodyPr/>
          <a:lstStyle>
            <a:lvl1pPr>
              <a:defRPr/>
            </a:lvl1pPr>
          </a:lstStyle>
          <a:p>
            <a:pPr>
              <a:defRPr/>
            </a:pPr>
            <a:fld id="{AE5F13A5-6795-4F52-8A7B-19B9A579039B}"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igura a mano libera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28" name="Segnaposto titolo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it-IT" smtClean="0"/>
              <a:t>Fare clic per modificare lo stile del titolo</a:t>
            </a:r>
            <a:endParaRPr lang="en-US" smtClean="0"/>
          </a:p>
        </p:txBody>
      </p:sp>
      <p:sp>
        <p:nvSpPr>
          <p:cNvPr id="1029" name="Segnaposto testo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329BB638-8C61-4920-9D3D-55ECC8F439A9}" type="datetimeFigureOut">
              <a:rPr lang="it-IT"/>
              <a:pPr>
                <a:defRPr/>
              </a:pPr>
              <a:t>09/03/2013</a:t>
            </a:fld>
            <a:endParaRPr lang="it-IT"/>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it-IT"/>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92170D25-8E35-4EBE-B0E5-7C58D4D1B9C0}" type="slidenum">
              <a:rPr lang="it-IT"/>
              <a:pPr>
                <a:defRPr/>
              </a:pPr>
              <a:t>‹N›</a:t>
            </a:fld>
            <a:endParaRPr lang="it-IT"/>
          </a:p>
        </p:txBody>
      </p:sp>
      <p:grpSp>
        <p:nvGrpSpPr>
          <p:cNvPr id="1033" name="Gruppo 1"/>
          <p:cNvGrpSpPr>
            <a:grpSpLocks/>
          </p:cNvGrpSpPr>
          <p:nvPr/>
        </p:nvGrpSpPr>
        <p:grpSpPr bwMode="auto">
          <a:xfrm>
            <a:off x="-19050" y="203200"/>
            <a:ext cx="9180513" cy="647700"/>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pSp>
    </p:spTree>
  </p:cSld>
  <p:clrMap bg1="lt1" tx1="dk1" bg2="lt2" tx2="dk2" accent1="accent1" accent2="accent2" accent3="accent3" accent4="accent4" accent5="accent5" accent6="accent6" hlink="hlink" folHlink="folHlink"/>
  <p:sldLayoutIdLst>
    <p:sldLayoutId id="2147483756" r:id="rId1"/>
    <p:sldLayoutId id="2147483755" r:id="rId2"/>
    <p:sldLayoutId id="2147483757" r:id="rId3"/>
    <p:sldLayoutId id="2147483754" r:id="rId4"/>
    <p:sldLayoutId id="2147483753" r:id="rId5"/>
    <p:sldLayoutId id="2147483752" r:id="rId6"/>
    <p:sldLayoutId id="2147483751" r:id="rId7"/>
    <p:sldLayoutId id="2147483750" r:id="rId8"/>
    <p:sldLayoutId id="2147483758" r:id="rId9"/>
    <p:sldLayoutId id="2147483749" r:id="rId10"/>
    <p:sldLayoutId id="2147483748"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www.google.it/imgres?q=niemeyer+architetto&amp;hl=it&amp;sa=X&amp;rlz=1R2SKPT_itIT438&amp;biw=1366&amp;bih=498&amp;tbm=isch&amp;prmd=imvns&amp;tbnid=oG1VA9GDLu0LAM:&amp;imgrefurl=http://robertburns163.com/od/findphotos/ig/Oscar-Niemeyer/Cathedral-of-Bras-lia.htm&amp;docid=NCzt3Pao-PLWqM&amp;imgurl=http://0.tqn.com/d/architecture/1/7/1/x/MetropolitanCathedral.jpg&amp;w=500&amp;h=334&amp;ei=wpsZT6WoH4yB4ATju4TbDQ&amp;zoom"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it.wikipedia.org/wiki/File:StPetersDomePD.j"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www.google.it/url?sa=i&amp;rct=j&amp;q=catenaria+ponti+immagini&amp;source=images&amp;cd=&amp;cad=rja&amp;docid=v2FfVby2gBXdlM&amp;tbnid=ZpSz04DtvDzolM:&amp;ved=0CAUQjRw&amp;url=http://matematicamedie.blogspot.com/2009_12_01_archive.html&amp;ei=COklUfGNGYmGtAa4moHwCA&amp;psig=AFQjCNHJd7EuS7Zap4yNNbYmKn2LUR5kyw&amp;ust=1361525383711491" TargetMode="Externa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hyperlink" Target="http://0.tqn.com/d/architecture/1/0/z/o/ColegioTeresianasFlickr.j"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hyperlink" Target="http://upload.wikimedia.org/wikipedia/commons/7/70/Barcelona_Casa_Batll%C3%B3_innen_Dachboden.j"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upload.wikimedia.org/wikipedia/commons/4/4a/Plato-raphael.j" TargetMode="Externa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hyperlink" Target="http://enzofierro.bloog.it/files/2011/03/pontepotenza.j" TargetMode="Externa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hyperlink" Target="http://upload.wikimedia.org/wikipedia/commons/3/31/Iannis_Xenakis_1975.j" TargetMode="External"/><Relationship Id="rId2" Type="http://schemas.openxmlformats.org/officeDocument/2006/relationships/image" Target="../media/image147.jpeg"/><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hyperlink" Target="http://translate.googleusercontent.com/translate_c?hl=it&amp;langpair=en|it&amp;rurl=translate.google.it&amp;u=http://www.archdaily.com/157658/ad-classics-expo-58-philips-pavilion-le-corbusier-and-iannis-xenakis/expo-1958-paviljoen-van-philips-2/&amp;usg=ALkJrhjQzU72hypvFjYqR7wT6TiekIs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hyperlink" Target="http://archinect.com/forum/gallery/34567270/1/le-corbusier-the-chapel-notre-dame-du-ha"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it.wikipedia.org/wiki/File:Altezza.s"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it.wikipedia.org/wiki/File:Altezze_triangolo.p" TargetMode="External"/></Relationships>
</file>

<file path=ppt/slides/_rels/slide190.xml.rels><?xml version="1.0" encoding="UTF-8" standalone="yes"?>
<Relationships xmlns="http://schemas.openxmlformats.org/package/2006/relationships"><Relationship Id="rId3" Type="http://schemas.openxmlformats.org/officeDocument/2006/relationships/package" Target="../embeddings/Diapositiva_di_Microsoft_Office_PowerPoint1.sldx"/><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9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167.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www.google.it/imgres?imgurl=http://www.design-design.it/wp-content/uploads/2011/11/zaha_hadid_2.jpg&amp;imgrefurl=http://www.design-design.it/2011/11/zaha-hadid/&amp;h=752&amp;w=600&amp;sz=38&amp;tbnid=hCHj4HjPvZajmM:&amp;tbnh=90&amp;tbnw=72&amp;prev=/search?q=zaha+hadid&amp;tbm=isch&amp;tbo=u&amp;zoom=1&amp;q=zaha+hadid&amp;docid=f74VSMkNV0n1sM&amp;hl=it&amp;sa=X&amp;ei=g58ZT5KGKbP04QTznbzeDQ&amp;ved=0CEgQ9QEw" TargetMode="Externa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google.it/imgres?q=SEZIONE+AUREA&amp;hl=it&amp;sa=X&amp;rlz=1T4SKPT_itIT438IT441&amp;biw=1366&amp;bih=498&amp;tbm=isch&amp;prmd=imvns&amp;tbnid=pPrVKQ40q2zViM:&amp;imgrefurl=http://www.cultorweb.com/Comp/Mcsa.html&amp;docid=hZ0z6T5gWezQ-M&amp;imgurl=http://www.cultorweb.com/Comp/SAurea/IMG1/golden-rectangle-ratio.jpg&amp;w=500&amp;h=295&amp;ei=nzMcT-5qgojiBPPKoMcN&amp;zoom" TargetMode="Externa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hyperlink" Target="http://www.google.it/imgres?q=SEZIONE+AUREA&amp;hl=it&amp;sa=X&amp;rlz=1T4SKPT_itIT438IT441&amp;biw=1366&amp;bih=498&amp;tbm=isch&amp;prmd=imvns&amp;tbnid=3Hsvk5cLGDN90M:&amp;imgrefurl=http://www.praticalarte.com/2008/11/30/alcune-regole-di-composizione/&amp;docid=thCyd-LnroJJAM&amp;imgurl=http://www.praticalarte.com/wp-content/uploads/2008/11/sezione_aurea.jpg&amp;w=288&amp;h=180&amp;ei=nzMcT-5qgojiBPPKoMcN&amp;zo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google.it/imgres?q=SEZIONE+AUREA&amp;hl=it&amp;sa=X&amp;rlz=1T4SKPT_itIT438IT441&amp;biw=1366&amp;bih=498&amp;tbm=isch&amp;prmd=imvns&amp;tbnid=tDOE_uF4WYSJMM:&amp;imgrefurl=http://trasquadraecompasso.blogspot.com/2011/05/la-sezione-aurea.html&amp;docid=uBuXNjGbtpqpLM&amp;imgurl=http://2.bp.blogspot.com/_xRFWBqvHI24/TTIAFGHG2dI/AAAAAAAAALY/XBTU8VqlgnA/s1600/SEZIONEAUREA.jpg&amp;w=448&amp;h=280&amp;ei=NyIcT6SvCI-L4gS9zOWKDQ&amp;zoom=1&amp;iact=rc&amp;dur=436&amp;sig=100798160013159072297&amp;page=1&amp;tbnh=101&amp;tbnw=161&amp;start=0&amp;ndsp=14&amp;ved=1t:429,r:5,s:0&amp;tx=42&amp;ty="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upload.wikimedia.org/wikipedia/commons/3/35/Fibonacci2.j"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google.it/imgres?imgurl=http://www.leserre.it/dbimg/girasole4.jpg&amp;imgrefurl=http://www.leserre.it/enciclopedia171/compositae/girasole/helianthus-annuus.html&amp;h=500&amp;w=375&amp;sz=187&amp;tbnid=Xkrc64fZDJYI7M:&amp;tbnh=104&amp;tbnw=78&amp;prev=/search?q=girasole+fiore&amp;tbm=isch&amp;tbo=u&amp;zoom=1&amp;q=girasole+fiore&amp;docid=xWgsElKwLQeXzM&amp;hl=it&amp;sa=X&amp;ei=Oo8ZT5y2H7Lc4QS6s9jLDQ&amp;ved=0CFsQ9QEwBA&amp;dur=15" TargetMode="External"/><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hyperlink" Target="http://www.google.it/imgres?q=SEZIONE+AUREA&amp;hl=it&amp;sa=X&amp;rlz=1T4SKPT_itIT438IT441&amp;biw=1366&amp;bih=498&amp;tbm=isch&amp;prmd=imvns&amp;tbnid=sbcK_uP4Va8MHM:&amp;imgrefurl=http://www.flickr.com/photos/aldoaldoz/3153622722/&amp;docid=WKNtfgKN35XpxM&amp;imgurl=http://farm4.staticflickr.com/3244/3153622722_c7447c4ee8.jpg&amp;w=500&amp;h=500&amp;ei=nzMcT-5qgojiBPPKoMcN&amp;zoom"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google.it/imgres?q=SEZIONE+AUREA&amp;hl=it&amp;sa=X&amp;rlz=1T4SKPT_itIT438IT441&amp;biw=1366&amp;bih=498&amp;tbm=isch&amp;prmd=imvns&amp;tbnid=CYJfkL48cm2bQM:&amp;imgrefurl=http://www.clubfotografia.com/la-sezione-aurea-in-fotografia-canone-artistico-naturale-o-psicologico&amp;docid=b0ITACpS8HGnYM&amp;imgurl=http://www.clubfotografia.com/wp-content/uploads/2010/11/NautilusCutawayLogarithmicSpiral.jpg&amp;w=827&amp;h=625&amp;ei=nzMcT-5qgojiBPPKoMcN&amp;zoom" TargetMode="External"/><Relationship Id="rId2" Type="http://schemas.openxmlformats.org/officeDocument/2006/relationships/image" Target="../media/image46.jpe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google.it/imgres?imgurl=http://www.associazionepetra.it/chiesa%20s.%20ivo%20sapienza.jpg&amp;imgrefurl=http://www.associazionepetra.it/chiesa_s_ivo_alla_sapienza_roma.htm&amp;h=429&amp;w=326&amp;sz=22&amp;tbnid=SEAl0cxcRQDlzM:&amp;tbnh=103&amp;tbnw=78&amp;prev=/search?q=SANT'IVO+ALLA+SAPIENZA+ROMA&amp;tbm=isch&amp;tbo=u&amp;zoom=1&amp;q=SANT'IVO+ALLA+SAPIENZA+ROMA&amp;docid=-iRwpRfQwzlfaM&amp;hl=it&amp;sa=X&amp;ei=vp4ZT8z9NuuK4gS1ucCrDA&amp;ved=0CEwQ9QEwBA&amp;dur=19" TargetMode="Externa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google.it/imgres?q=moleantonellianatorino&amp;hl=it&amp;sa=X&amp;rlz=1T4SKPT_itIT438IT441&amp;biw=1366&amp;bih=498&amp;tbm=isch&amp;prmd=imvns&amp;tbnid=s3DSqMXuso0XuM:&amp;imgrefurl=http://www.flickr.com/services/feeds/geo/?format=kml&amp;tags=moleantonelliana&amp;lang=en-us&amp;page=1&amp;docid=drAvqYLUodB7HM&amp;imgurl=http://farm8.staticflickr.com/7149/6575367185_4d07b46c6a.jpg&amp;w=331&amp;h=500&amp;ei=rzYcT5q0NPCO4gTtlPzjDQ&amp;zoom"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upload.wikimedia.org/wikipedia/it/f/ff/Merz_Fibonacci_Torino.J"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google.it/imgres?q=moleantonellianatorino&amp;hl=it&amp;sa=X&amp;rlz=1T4SKPT_itIT438IT441&amp;biw=1366&amp;bih=498&amp;tbm=isch&amp;prmd=imvns&amp;tbnid=1EjBkCiezlXyEM:&amp;imgrefurl=http://redattorisidiventa.wordpress.com/2008/08/&amp;docid=DTYjEesVKw3vPM&amp;imgurl=http://redattorisidiventa.files.wordpress.com/2008/08/artista11_mole_fibonacci.jpg?w=269&amp;h=400&amp;w=269&amp;h=397&amp;ei=rzYcT5q0NPCO4gTtlPzjDQ&amp;zoom" TargetMode="Externa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hyperlink" Target="http://www.google.it/imgres?q=moleantonellianatorino&amp;hl=it&amp;sa=X&amp;rlz=1T4SKPT_itIT438IT441&amp;biw=1366&amp;bih=498&amp;tbm=isch&amp;prmd=imvns&amp;tbnid=uo1Zt3FxAWmSIM:&amp;imgrefurl=http://www.flickr.com/photos/30088704@N07/3060885635/&amp;docid=5V-8-hfZOfF2jM&amp;imgurl=http://farm4.staticflickr.com/3016/3060885635_b1b6203ab9_z.jpg&amp;w=427&amp;h=640&amp;ei=6TYcT9PnGLKK4gT9uZHWDQ&amp;zoom"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google.it/imgres?imgurl=http://www.leserre.it/dbimg/margherita3.jpg&amp;imgrefurl=http://www.leserre.it/enciclopedia428/asteraceae/margherita/chrysanthemum-leucanthemum.html&amp;h=375&amp;w=500&amp;sz=120&amp;tbnid=gqIELSg11zF4iM:&amp;tbnh=91&amp;tbnw=121&amp;prev=/search?q=margherita+fiore&amp;tbm=isch&amp;tbo=u&amp;zoom=1&amp;q=margherita+fiore&amp;docid=b6SM0w_Ey9MmYM&amp;hl=it&amp;sa=X&amp;ei=so4ZT5uwOqHP4QS-h4CPDQ&amp;ved=0CEQQ9QEwBA&amp;dur=30"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it.wikipedia.org/wiki/File:CHF10_8_back.j" TargetMode="Externa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hyperlink" Target="http://it.wikipedia.org/wiki/File:CHF10_8_front.j"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google.it/imgres?imgurl=http://www.scuolamediavirgilio.it/cittanellastoria/post-ind-moderna/img/le_corbusier_modulor_2.jpg&amp;imgrefurl=http://www.scuolamediavirgilio.it/cittanellastoria/post-ind-moderna/pagina5.html&amp;h=355&amp;w=750&amp;sz=86&amp;tbnid=p5Da89NWmdU24M:&amp;tbnh=60&amp;tbnw=126&amp;prev=/search?q=le+modulor&amp;tbm=isch&amp;tbo=u&amp;zoom=1&amp;q=le+modulor&amp;docid=IH8kvVt6hMfafM&amp;hl=it&amp;sa=X&amp;ei=fI8ZT8CNGMz34QS9-s3cDQ&amp;ved=0CFcQ9QEwBw&amp;dur=13"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www.google.it/imgres?imgurl=http://www.webalice.it/maurizio.berti1/bertirestauro/02leggmonumstor/compendiostoria_files/compendiostoria_img_44.jfif&amp;imgrefurl=http://www.webalice.it/maurizio.berti1/bertirestauro/02leggmonumstor/compendiostoria.htm&amp;h=243&amp;w=727&amp;sz=66&amp;tbnid=47VLHq-PP7E5lM:&amp;tbnh=41&amp;tbnw=122&amp;prev=/search?q=saline+di+chaux+immagini&amp;tbm=isch&amp;tbo=u&amp;zoom=1&amp;q=saline+di+chaux+immagini&amp;docid=yCD8yxGi0Er0AM&amp;hl=it&amp;sa=X&amp;ei=c0QcT9DPG4eK4gTflazWBA&amp;ved=0CC0Q9QEwAA&amp;dur=7"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google.it/imgres?imgurl=http://jpp-estella.net/images/2009%20Septembre/photo_arcetsenans.jpg&amp;imgrefurl=http://jpp-estella.net/Page%20Spectacle.htm&amp;h=327&amp;w=500&amp;sz=38&amp;tbnid=MJc0SPStUp2j7M:&amp;tbnh=90&amp;tbnw=138&amp;prev=/search?q=saline+di+chaux+immagini&amp;tbm=isch&amp;tbo=u&amp;zoom=1&amp;q=saline+di+chaux+immagini&amp;docid=37WYcGd5InYDyM&amp;hl=it&amp;sa=X&amp;ei=c0QcT9DPG4eK4gTflazWBA&amp;ved=0CDAQ9QEwAQ&amp;dur=2"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it.wikipedia.org/wiki/File:Pont_du_gard.j"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upload.wikimedia.org/wikipedia/commons/a/a4/NotreDameDeParis.j"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www.google.it/imgres?q=alhambra+granada&amp;hl=it&amp;sa=X&amp;rlz=1R2SKPT_itIT438&amp;biw=1366&amp;bih=498&amp;tbm=isch&amp;prmd=imvns&amp;tbnid=RehkKbtgXBzHvM:&amp;imgrefurl=http://www.internetlandscapes.com/alhambra.htm&amp;docid=lZrL1nciCJkg9M&amp;imgurl=http://www.internetlandscapes.com/alhambra/alhambra-10.jpg&amp;w=348&amp;h=246&amp;ei=KkwcT9yDAYGp4gTo-qjNDQ&amp;zoom" TargetMode="Externa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hyperlink" Target="http://www.google.it/imgres?q=alhambra+granada&amp;hl=it&amp;sa=X&amp;rlz=1R2SKPT_itIT438&amp;biw=1366&amp;bih=498&amp;tbm=isch&amp;prmd=imvns&amp;tbnid=nokFcd9pBuhDeM:&amp;imgrefurl=http://lnx.sinapsi.org/wordpress/gallery/v/Alhambra/&amp;docid=YZ1_2dDiY0us7M&amp;imgurl=http://lnx.sinapsi.org/wordpress/gallery/d/3499-2/IMG_0855.JPG&amp;w=300&amp;h=200&amp;ei=KkwcT9yDAYGp4gTo-qjNDQ&amp;zoom" TargetMode="External"/></Relationships>
</file>

<file path=ppt/slides/_rels/slide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fontScale="90000"/>
          </a:bodyPr>
          <a:lstStyle/>
          <a:p>
            <a:pPr eaLnBrk="1" fontAlgn="auto" hangingPunct="1">
              <a:spcAft>
                <a:spcPts val="0"/>
              </a:spcAft>
              <a:defRPr/>
            </a:pPr>
            <a:r>
              <a:rPr lang="it-IT" dirty="0"/>
              <a:t>MATEMATICA E ARCHITETTURA</a:t>
            </a:r>
            <a:br>
              <a:rPr lang="it-IT" dirty="0"/>
            </a:br>
            <a:endParaRPr lang="it-IT" dirty="0"/>
          </a:p>
        </p:txBody>
      </p:sp>
      <p:sp>
        <p:nvSpPr>
          <p:cNvPr id="14338" name="Sottotitolo 2"/>
          <p:cNvSpPr>
            <a:spLocks noGrp="1"/>
          </p:cNvSpPr>
          <p:nvPr>
            <p:ph type="subTitle" idx="1"/>
          </p:nvPr>
        </p:nvSpPr>
        <p:spPr>
          <a:xfrm>
            <a:off x="533400" y="3228975"/>
            <a:ext cx="7854950" cy="2216150"/>
          </a:xfrm>
        </p:spPr>
        <p:txBody>
          <a:bodyPr/>
          <a:lstStyle/>
          <a:p>
            <a:pPr marR="0" eaLnBrk="1" hangingPunct="1">
              <a:lnSpc>
                <a:spcPct val="90000"/>
              </a:lnSpc>
            </a:pPr>
            <a:r>
              <a:rPr lang="it-IT" b="1" dirty="0" smtClean="0"/>
              <a:t>L’Analisi Matematica </a:t>
            </a:r>
            <a:endParaRPr lang="it-IT" dirty="0" smtClean="0"/>
          </a:p>
          <a:p>
            <a:pPr marR="0" eaLnBrk="1" hangingPunct="1">
              <a:lnSpc>
                <a:spcPct val="90000"/>
              </a:lnSpc>
            </a:pPr>
            <a:r>
              <a:rPr lang="it-IT" b="1" dirty="0" smtClean="0"/>
              <a:t>della forma </a:t>
            </a:r>
            <a:endParaRPr lang="it-IT" dirty="0" smtClean="0"/>
          </a:p>
          <a:p>
            <a:pPr marR="0" eaLnBrk="1" hangingPunct="1">
              <a:lnSpc>
                <a:spcPct val="90000"/>
              </a:lnSpc>
            </a:pPr>
            <a:r>
              <a:rPr lang="it-IT" b="1" dirty="0" smtClean="0"/>
              <a:t>in Arte e in Architettura</a:t>
            </a:r>
          </a:p>
          <a:p>
            <a:pPr marR="0" eaLnBrk="1" hangingPunct="1">
              <a:lnSpc>
                <a:spcPct val="90000"/>
              </a:lnSpc>
            </a:pPr>
            <a:endParaRPr lang="it-IT" b="1" dirty="0" smtClean="0"/>
          </a:p>
          <a:p>
            <a:pPr marR="0" eaLnBrk="1" hangingPunct="1">
              <a:lnSpc>
                <a:spcPct val="90000"/>
              </a:lnSpc>
            </a:pPr>
            <a:r>
              <a:rPr lang="it-IT" b="1" smtClean="0"/>
              <a:t>Milano.01.2013</a:t>
            </a:r>
            <a:endParaRPr lang="it-IT"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1" descr="pantheon8[1].jpg"/>
          <p:cNvPicPr>
            <a:picLocks noChangeAspect="1"/>
          </p:cNvPicPr>
          <p:nvPr/>
        </p:nvPicPr>
        <p:blipFill>
          <a:blip r:embed="rId2" cstate="print"/>
          <a:srcRect/>
          <a:stretch>
            <a:fillRect/>
          </a:stretch>
        </p:blipFill>
        <p:spPr bwMode="auto">
          <a:xfrm>
            <a:off x="1016000" y="831850"/>
            <a:ext cx="7112000" cy="5194300"/>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olo 1"/>
          <p:cNvSpPr>
            <a:spLocks noGrp="1"/>
          </p:cNvSpPr>
          <p:nvPr>
            <p:ph type="title" idx="4294967295"/>
          </p:nvPr>
        </p:nvSpPr>
        <p:spPr>
          <a:xfrm>
            <a:off x="1547813" y="704850"/>
            <a:ext cx="5327650" cy="420688"/>
          </a:xfrm>
        </p:spPr>
        <p:txBody>
          <a:bodyPr/>
          <a:lstStyle/>
          <a:p>
            <a:pPr eaLnBrk="1" hangingPunct="1"/>
            <a:r>
              <a:rPr lang="it-IT" sz="2400" b="1" smtClean="0">
                <a:latin typeface="Arial" charset="0"/>
                <a:cs typeface="Arial" charset="0"/>
              </a:rPr>
              <a:t>LA RIFLESSIONE</a:t>
            </a:r>
            <a:endParaRPr lang="it-IT" sz="2400" smtClean="0">
              <a:latin typeface="Arial" charset="0"/>
              <a:cs typeface="Arial" charset="0"/>
            </a:endParaRPr>
          </a:p>
        </p:txBody>
      </p:sp>
      <p:pic>
        <p:nvPicPr>
          <p:cNvPr id="116738" name="Segnaposto contenuto 4" descr="http://www.nicolaseverino.it/Trinita%20dei%20monti/Trinita%20foto/Specchio.jpg"/>
          <p:cNvPicPr>
            <a:picLocks noGrp="1"/>
          </p:cNvPicPr>
          <p:nvPr>
            <p:ph idx="4294967295"/>
          </p:nvPr>
        </p:nvPicPr>
        <p:blipFill>
          <a:blip r:embed="rId2" cstate="print"/>
          <a:srcRect/>
          <a:stretch>
            <a:fillRect/>
          </a:stretch>
        </p:blipFill>
        <p:spPr>
          <a:xfrm>
            <a:off x="1619250" y="1557338"/>
            <a:ext cx="5851525" cy="4389437"/>
          </a:xfr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olo 1"/>
          <p:cNvSpPr>
            <a:spLocks noGrp="1"/>
          </p:cNvSpPr>
          <p:nvPr>
            <p:ph type="title" idx="4294967295"/>
          </p:nvPr>
        </p:nvSpPr>
        <p:spPr>
          <a:xfrm>
            <a:off x="457200" y="704850"/>
            <a:ext cx="8229600" cy="563563"/>
          </a:xfrm>
        </p:spPr>
        <p:txBody>
          <a:bodyPr/>
          <a:lstStyle/>
          <a:p>
            <a:pPr eaLnBrk="1" hangingPunct="1"/>
            <a:r>
              <a:rPr lang="it-IT" sz="2400" b="1" smtClean="0">
                <a:latin typeface="Arial" charset="0"/>
                <a:cs typeface="Arial" charset="0"/>
              </a:rPr>
              <a:t>PROSPETTIVE CURIOSE… LE ANAMORFOSI</a:t>
            </a:r>
            <a:endParaRPr lang="it-IT" sz="2400" smtClean="0">
              <a:latin typeface="Arial" charset="0"/>
              <a:cs typeface="Arial" charset="0"/>
            </a:endParaRPr>
          </a:p>
        </p:txBody>
      </p:sp>
      <p:pic>
        <p:nvPicPr>
          <p:cNvPr id="117762" name="Segnaposto contenuto 3"/>
          <p:cNvPicPr>
            <a:picLocks noGrp="1"/>
          </p:cNvPicPr>
          <p:nvPr>
            <p:ph idx="4294967295"/>
          </p:nvPr>
        </p:nvPicPr>
        <p:blipFill>
          <a:blip r:embed="rId2" cstate="print"/>
          <a:srcRect/>
          <a:stretch>
            <a:fillRect/>
          </a:stretch>
        </p:blipFill>
        <p:spPr>
          <a:xfrm>
            <a:off x="1331913" y="1628775"/>
            <a:ext cx="5040312" cy="3455988"/>
          </a:xfrm>
        </p:spPr>
      </p:pic>
      <p:sp>
        <p:nvSpPr>
          <p:cNvPr id="117763" name="CasellaDiTesto 5"/>
          <p:cNvSpPr txBox="1">
            <a:spLocks noChangeArrowheads="1"/>
          </p:cNvSpPr>
          <p:nvPr/>
        </p:nvSpPr>
        <p:spPr bwMode="auto">
          <a:xfrm>
            <a:off x="1331913" y="5373688"/>
            <a:ext cx="3600450" cy="922337"/>
          </a:xfrm>
          <a:prstGeom prst="rect">
            <a:avLst/>
          </a:prstGeom>
          <a:noFill/>
          <a:ln w="9525">
            <a:noFill/>
            <a:miter lim="800000"/>
            <a:headEnd/>
            <a:tailEnd/>
          </a:ln>
        </p:spPr>
        <p:txBody>
          <a:bodyPr>
            <a:spAutoFit/>
          </a:bodyPr>
          <a:lstStyle/>
          <a:p>
            <a:r>
              <a:rPr lang="it-IT" b="1"/>
              <a:t>Nello stesso convento… </a:t>
            </a:r>
          </a:p>
          <a:p>
            <a:r>
              <a:rPr lang="it-IT" b="1"/>
              <a:t>un astrolabio… </a:t>
            </a:r>
          </a:p>
          <a:p>
            <a:r>
              <a:rPr lang="it-IT" b="1"/>
              <a:t>sempre di Emanuel Maignan</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olo 1"/>
          <p:cNvSpPr>
            <a:spLocks noGrp="1"/>
          </p:cNvSpPr>
          <p:nvPr>
            <p:ph type="title" idx="4294967295"/>
          </p:nvPr>
        </p:nvSpPr>
        <p:spPr>
          <a:xfrm>
            <a:off x="457200" y="704850"/>
            <a:ext cx="8229600" cy="563563"/>
          </a:xfrm>
        </p:spPr>
        <p:txBody>
          <a:bodyPr/>
          <a:lstStyle/>
          <a:p>
            <a:pPr eaLnBrk="1" hangingPunct="1"/>
            <a:r>
              <a:rPr lang="it-IT" sz="2400" b="1" smtClean="0">
                <a:latin typeface="Arial" charset="0"/>
                <a:cs typeface="Arial" charset="0"/>
              </a:rPr>
              <a:t>PROSPETTIVE CURIOSE… LE ANAMORFOSI</a:t>
            </a:r>
            <a:endParaRPr lang="it-IT" sz="2400" smtClean="0">
              <a:latin typeface="Arial" charset="0"/>
              <a:cs typeface="Arial" charset="0"/>
            </a:endParaRPr>
          </a:p>
        </p:txBody>
      </p:sp>
      <p:pic>
        <p:nvPicPr>
          <p:cNvPr id="118786" name="Segnaposto contenuto 3" descr="http://www.nicolaseverino.it/Trinita%20dei%20monti/Trinita%20foto/P1010076.JPG"/>
          <p:cNvPicPr>
            <a:picLocks noGrp="1"/>
          </p:cNvPicPr>
          <p:nvPr>
            <p:ph idx="4294967295"/>
          </p:nvPr>
        </p:nvPicPr>
        <p:blipFill>
          <a:blip r:embed="rId2" cstate="print"/>
          <a:srcRect/>
          <a:stretch>
            <a:fillRect/>
          </a:stretch>
        </p:blipFill>
        <p:spPr>
          <a:xfrm>
            <a:off x="1692275" y="1628775"/>
            <a:ext cx="5851525" cy="4389438"/>
          </a:xfr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olo 1"/>
          <p:cNvSpPr>
            <a:spLocks noGrp="1"/>
          </p:cNvSpPr>
          <p:nvPr>
            <p:ph type="title" idx="4294967295"/>
          </p:nvPr>
        </p:nvSpPr>
        <p:spPr>
          <a:xfrm>
            <a:off x="457200" y="704850"/>
            <a:ext cx="8229600" cy="563563"/>
          </a:xfrm>
        </p:spPr>
        <p:txBody>
          <a:bodyPr/>
          <a:lstStyle/>
          <a:p>
            <a:pPr eaLnBrk="1" hangingPunct="1"/>
            <a:r>
              <a:rPr lang="it-IT" sz="2400" b="1" smtClean="0">
                <a:latin typeface="Arial" charset="0"/>
                <a:cs typeface="Arial" charset="0"/>
              </a:rPr>
              <a:t>PROSPETTIVE CURIOSE… LE ANAMORFOSI</a:t>
            </a:r>
            <a:endParaRPr lang="it-IT" sz="2400" smtClean="0">
              <a:latin typeface="Arial" charset="0"/>
              <a:cs typeface="Arial" charset="0"/>
            </a:endParaRPr>
          </a:p>
        </p:txBody>
      </p:sp>
      <p:pic>
        <p:nvPicPr>
          <p:cNvPr id="119810" name="Segnaposto contenuto 5" descr="http://www.nicolaseverino.it/Trinita%20dei%20monti/Trinita%20foto/P1010198.JPG"/>
          <p:cNvPicPr>
            <a:picLocks noGrp="1"/>
          </p:cNvPicPr>
          <p:nvPr>
            <p:ph idx="4294967295"/>
          </p:nvPr>
        </p:nvPicPr>
        <p:blipFill>
          <a:blip r:embed="rId2" cstate="print"/>
          <a:srcRect/>
          <a:stretch>
            <a:fillRect/>
          </a:stretch>
        </p:blipFill>
        <p:spPr>
          <a:xfrm>
            <a:off x="1619250" y="1628775"/>
            <a:ext cx="5851525" cy="4389438"/>
          </a:xfr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043608" y="188913"/>
            <a:ext cx="7643192" cy="431800"/>
          </a:xfrm>
        </p:spPr>
        <p:txBody>
          <a:bodyPr>
            <a:normAutofit fontScale="90000"/>
          </a:bodyPr>
          <a:lstStyle/>
          <a:p>
            <a:pPr eaLnBrk="1" fontAlgn="auto" hangingPunct="1">
              <a:spcAft>
                <a:spcPts val="0"/>
              </a:spcAft>
              <a:defRPr/>
            </a:pPr>
            <a:r>
              <a:rPr lang="it-IT" sz="2800" b="1" dirty="0" smtClean="0">
                <a:latin typeface="Arial" pitchFamily="34" charset="0"/>
                <a:cs typeface="Arial" pitchFamily="34" charset="0"/>
              </a:rPr>
              <a:t>ALTRE PROSPETTIVE CURIOSE</a:t>
            </a:r>
            <a:endParaRPr lang="it-IT" sz="2800" dirty="0">
              <a:latin typeface="Arial" pitchFamily="34" charset="0"/>
              <a:cs typeface="Arial" pitchFamily="34" charset="0"/>
            </a:endParaRPr>
          </a:p>
        </p:txBody>
      </p:sp>
      <p:sp>
        <p:nvSpPr>
          <p:cNvPr id="120834" name="Segnaposto contenuto 2"/>
          <p:cNvSpPr>
            <a:spLocks noGrp="1"/>
          </p:cNvSpPr>
          <p:nvPr>
            <p:ph idx="4294967295"/>
          </p:nvPr>
        </p:nvSpPr>
        <p:spPr/>
        <p:txBody>
          <a:bodyPr/>
          <a:lstStyle/>
          <a:p>
            <a:pPr eaLnBrk="1" hangingPunct="1">
              <a:buFont typeface="Wingdings 2" pitchFamily="18" charset="2"/>
              <a:buNone/>
            </a:pPr>
            <a:r>
              <a:rPr lang="it-IT" b="1" smtClean="0"/>
              <a:t> </a:t>
            </a:r>
            <a:endParaRPr lang="it-IT" smtClean="0"/>
          </a:p>
        </p:txBody>
      </p:sp>
      <p:pic>
        <p:nvPicPr>
          <p:cNvPr id="120835" name="Immagine 3" descr="http://upload.wikimedia.org/wikipedia/commons/9/95/Spada.jpg"/>
          <p:cNvPicPr>
            <a:picLocks noChangeAspect="1" noChangeArrowheads="1"/>
          </p:cNvPicPr>
          <p:nvPr/>
        </p:nvPicPr>
        <p:blipFill>
          <a:blip r:embed="rId2" cstate="print"/>
          <a:srcRect/>
          <a:stretch>
            <a:fillRect/>
          </a:stretch>
        </p:blipFill>
        <p:spPr bwMode="auto">
          <a:xfrm>
            <a:off x="1331913" y="908050"/>
            <a:ext cx="4133850" cy="5638800"/>
          </a:xfrm>
          <a:prstGeom prst="rect">
            <a:avLst/>
          </a:prstGeom>
          <a:noFill/>
          <a:ln w="9525">
            <a:noFill/>
            <a:miter lim="800000"/>
            <a:headEnd/>
            <a:tailEnd/>
          </a:ln>
        </p:spPr>
      </p:pic>
      <p:sp>
        <p:nvSpPr>
          <p:cNvPr id="120836" name="CasellaDiTesto 4"/>
          <p:cNvSpPr txBox="1">
            <a:spLocks noChangeArrowheads="1"/>
          </p:cNvSpPr>
          <p:nvPr/>
        </p:nvSpPr>
        <p:spPr bwMode="auto">
          <a:xfrm>
            <a:off x="6156325" y="3068638"/>
            <a:ext cx="2838450" cy="646112"/>
          </a:xfrm>
          <a:prstGeom prst="rect">
            <a:avLst/>
          </a:prstGeom>
          <a:noFill/>
          <a:ln w="9525">
            <a:noFill/>
            <a:miter lim="800000"/>
            <a:headEnd/>
            <a:tailEnd/>
          </a:ln>
        </p:spPr>
        <p:txBody>
          <a:bodyPr wrap="none">
            <a:spAutoFit/>
          </a:bodyPr>
          <a:lstStyle/>
          <a:p>
            <a:r>
              <a:rPr lang="it-IT" b="1"/>
              <a:t>Francesco Borromini</a:t>
            </a:r>
          </a:p>
          <a:p>
            <a:r>
              <a:rPr lang="it-IT" b="1"/>
              <a:t>Palazzo Spada - Galleria</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olo 1"/>
          <p:cNvSpPr>
            <a:spLocks noGrp="1"/>
          </p:cNvSpPr>
          <p:nvPr>
            <p:ph type="title" idx="4294967295"/>
          </p:nvPr>
        </p:nvSpPr>
        <p:spPr>
          <a:xfrm>
            <a:off x="1763688" y="188913"/>
            <a:ext cx="6923112" cy="792162"/>
          </a:xfrm>
        </p:spPr>
        <p:txBody>
          <a:bodyPr/>
          <a:lstStyle/>
          <a:p>
            <a:pPr eaLnBrk="1" hangingPunct="1"/>
            <a:r>
              <a:rPr lang="it-IT" sz="2400" b="1" dirty="0" smtClean="0"/>
              <a:t>Andrea Pozzo</a:t>
            </a:r>
            <a:r>
              <a:rPr lang="it-IT" sz="2400" dirty="0" smtClean="0"/>
              <a:t/>
            </a:r>
            <a:br>
              <a:rPr lang="it-IT" sz="2400" dirty="0" smtClean="0"/>
            </a:br>
            <a:r>
              <a:rPr lang="it-IT" sz="2400" b="1" dirty="0" smtClean="0"/>
              <a:t>Cupola di Sant’Ignazio – Roma</a:t>
            </a:r>
            <a:endParaRPr lang="it-IT" sz="2400" dirty="0" smtClean="0"/>
          </a:p>
        </p:txBody>
      </p:sp>
      <p:sp>
        <p:nvSpPr>
          <p:cNvPr id="121858" name="Segnaposto contenuto 2"/>
          <p:cNvSpPr>
            <a:spLocks noGrp="1"/>
          </p:cNvSpPr>
          <p:nvPr>
            <p:ph idx="4294967295"/>
          </p:nvPr>
        </p:nvSpPr>
        <p:spPr/>
        <p:txBody>
          <a:bodyPr/>
          <a:lstStyle/>
          <a:p>
            <a:pPr eaLnBrk="1" hangingPunct="1">
              <a:buFont typeface="Wingdings 2" pitchFamily="18" charset="2"/>
              <a:buNone/>
            </a:pPr>
            <a:r>
              <a:rPr lang="it-IT" b="1" smtClean="0"/>
              <a:t> </a:t>
            </a:r>
            <a:endParaRPr lang="it-IT" smtClean="0"/>
          </a:p>
        </p:txBody>
      </p:sp>
      <p:pic>
        <p:nvPicPr>
          <p:cNvPr id="121859" name="Immagine 5"/>
          <p:cNvPicPr>
            <a:picLocks noChangeAspect="1" noChangeArrowheads="1"/>
          </p:cNvPicPr>
          <p:nvPr/>
        </p:nvPicPr>
        <p:blipFill>
          <a:blip r:embed="rId2" cstate="print"/>
          <a:srcRect/>
          <a:stretch>
            <a:fillRect/>
          </a:stretch>
        </p:blipFill>
        <p:spPr bwMode="auto">
          <a:xfrm>
            <a:off x="1835150" y="1412875"/>
            <a:ext cx="5545138" cy="5111750"/>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CasellaDiTesto 2"/>
          <p:cNvSpPr txBox="1">
            <a:spLocks noChangeArrowheads="1"/>
          </p:cNvSpPr>
          <p:nvPr/>
        </p:nvSpPr>
        <p:spPr bwMode="auto">
          <a:xfrm>
            <a:off x="2555875" y="1052513"/>
            <a:ext cx="4392613" cy="4185761"/>
          </a:xfrm>
          <a:prstGeom prst="rect">
            <a:avLst/>
          </a:prstGeom>
          <a:noFill/>
          <a:ln w="9525">
            <a:noFill/>
            <a:miter lim="800000"/>
            <a:headEnd/>
            <a:tailEnd/>
          </a:ln>
        </p:spPr>
        <p:txBody>
          <a:bodyPr>
            <a:spAutoFit/>
          </a:bodyPr>
          <a:lstStyle/>
          <a:p>
            <a:r>
              <a:rPr lang="it-IT" sz="2400" b="1" dirty="0"/>
              <a:t> </a:t>
            </a:r>
            <a:endParaRPr lang="it-IT" sz="2400" dirty="0"/>
          </a:p>
          <a:p>
            <a:r>
              <a:rPr lang="it-IT" sz="2800" dirty="0"/>
              <a:t>IL CANONE</a:t>
            </a:r>
          </a:p>
          <a:p>
            <a:pPr algn="ctr"/>
            <a:endParaRPr lang="it-IT" sz="3200" b="1" dirty="0"/>
          </a:p>
          <a:p>
            <a:r>
              <a:rPr lang="it-IT" sz="3600" b="1" dirty="0"/>
              <a:t>IL “NON”</a:t>
            </a:r>
          </a:p>
          <a:p>
            <a:endParaRPr lang="it-IT" sz="3200" b="1" dirty="0"/>
          </a:p>
          <a:p>
            <a:r>
              <a:rPr lang="it-IT" sz="3200" dirty="0"/>
              <a:t>L’OTTIMIZZAZIONE</a:t>
            </a:r>
          </a:p>
          <a:p>
            <a:endParaRPr lang="it-IT" sz="3200" dirty="0"/>
          </a:p>
          <a:p>
            <a:r>
              <a:rPr lang="it-IT" sz="3200" dirty="0"/>
              <a:t>IL CAOS</a:t>
            </a:r>
          </a:p>
          <a:p>
            <a:endParaRPr lang="it-IT" dirty="0">
              <a:latin typeface="Constantia" pitchFamily="18"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olo 1"/>
          <p:cNvSpPr>
            <a:spLocks noGrp="1"/>
          </p:cNvSpPr>
          <p:nvPr>
            <p:ph type="title"/>
          </p:nvPr>
        </p:nvSpPr>
        <p:spPr>
          <a:xfrm>
            <a:off x="755650" y="704850"/>
            <a:ext cx="7931150" cy="492125"/>
          </a:xfrm>
        </p:spPr>
        <p:txBody>
          <a:bodyPr/>
          <a:lstStyle/>
          <a:p>
            <a:pPr eaLnBrk="1" hangingPunct="1"/>
            <a:r>
              <a:rPr lang="it-IT" sz="2800" b="1" smtClean="0">
                <a:latin typeface="Arial" charset="0"/>
                <a:cs typeface="Arial" charset="0"/>
              </a:rPr>
              <a:t>“IL NON “</a:t>
            </a:r>
          </a:p>
        </p:txBody>
      </p:sp>
      <p:sp>
        <p:nvSpPr>
          <p:cNvPr id="124930" name="Segnaposto contenuto 2"/>
          <p:cNvSpPr>
            <a:spLocks noGrp="1"/>
          </p:cNvSpPr>
          <p:nvPr>
            <p:ph idx="1"/>
          </p:nvPr>
        </p:nvSpPr>
        <p:spPr>
          <a:xfrm>
            <a:off x="457200" y="1557338"/>
            <a:ext cx="8229600" cy="4767262"/>
          </a:xfrm>
        </p:spPr>
        <p:txBody>
          <a:bodyPr/>
          <a:lstStyle/>
          <a:p>
            <a:pPr eaLnBrk="1" hangingPunct="1">
              <a:lnSpc>
                <a:spcPct val="90000"/>
              </a:lnSpc>
              <a:buFont typeface="Wingdings 2" pitchFamily="18" charset="2"/>
              <a:buNone/>
            </a:pPr>
            <a:r>
              <a:rPr lang="it-IT" b="1" smtClean="0">
                <a:latin typeface="Arial" charset="0"/>
              </a:rPr>
              <a:t>   </a:t>
            </a:r>
            <a:endParaRPr lang="it-IT" b="1" smtClean="0">
              <a:latin typeface="Arial" charset="0"/>
              <a:cs typeface="Arial" charset="0"/>
            </a:endParaRPr>
          </a:p>
          <a:p>
            <a:pPr eaLnBrk="1" hangingPunct="1">
              <a:lnSpc>
                <a:spcPct val="90000"/>
              </a:lnSpc>
              <a:buFont typeface="Wingdings 2" pitchFamily="18" charset="2"/>
              <a:buNone/>
            </a:pPr>
            <a:r>
              <a:rPr lang="it-IT" b="1" smtClean="0">
                <a:latin typeface="Arial" charset="0"/>
                <a:cs typeface="Arial" charset="0"/>
              </a:rPr>
              <a:t>   All'inizio del secolo scorso avvengono i più grandi mutamenti, in quasi tutti gli ambiti disciplinari, rispetto alla conoscenza codificata precedentemente: Arte, Architettura, Musica, Letteratura, Fisica, Matematica, ecc.. </a:t>
            </a:r>
          </a:p>
          <a:p>
            <a:pPr eaLnBrk="1" hangingPunct="1">
              <a:lnSpc>
                <a:spcPct val="90000"/>
              </a:lnSpc>
              <a:buFont typeface="Wingdings 2" pitchFamily="18" charset="2"/>
              <a:buNone/>
            </a:pPr>
            <a:r>
              <a:rPr lang="it-IT" b="1" smtClean="0">
                <a:latin typeface="Arial" charset="0"/>
                <a:cs typeface="Arial" charset="0"/>
              </a:rPr>
              <a:t>   Nascono, e si affermano, la Psicologia e poi la Cibernetica. </a:t>
            </a:r>
          </a:p>
          <a:p>
            <a:pPr eaLnBrk="1" hangingPunct="1">
              <a:lnSpc>
                <a:spcPct val="90000"/>
              </a:lnSpc>
              <a:buFont typeface="Wingdings 2" pitchFamily="18" charset="2"/>
              <a:buNone/>
            </a:pPr>
            <a:r>
              <a:rPr lang="it-IT" b="1" smtClean="0">
                <a:latin typeface="Arial" charset="0"/>
                <a:cs typeface="Arial" charset="0"/>
              </a:rPr>
              <a:t>   È un processo di innovazione sconvolgente.</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olo 1"/>
          <p:cNvSpPr>
            <a:spLocks noGrp="1"/>
          </p:cNvSpPr>
          <p:nvPr>
            <p:ph type="title"/>
          </p:nvPr>
        </p:nvSpPr>
        <p:spPr>
          <a:xfrm>
            <a:off x="827584" y="704850"/>
            <a:ext cx="3312368" cy="492125"/>
          </a:xfrm>
        </p:spPr>
        <p:txBody>
          <a:bodyPr/>
          <a:lstStyle/>
          <a:p>
            <a:pPr eaLnBrk="1" hangingPunct="1"/>
            <a:r>
              <a:rPr lang="it-IT" sz="2800" b="1" dirty="0" smtClean="0">
                <a:latin typeface="Arial" charset="0"/>
                <a:cs typeface="Arial" charset="0"/>
              </a:rPr>
              <a:t>“IL NON “</a:t>
            </a:r>
          </a:p>
        </p:txBody>
      </p:sp>
      <p:sp>
        <p:nvSpPr>
          <p:cNvPr id="125954" name="Segnaposto contenuto 2"/>
          <p:cNvSpPr>
            <a:spLocks noGrp="1"/>
          </p:cNvSpPr>
          <p:nvPr>
            <p:ph idx="1"/>
          </p:nvPr>
        </p:nvSpPr>
        <p:spPr>
          <a:xfrm>
            <a:off x="457200" y="1557338"/>
            <a:ext cx="8229600" cy="4767262"/>
          </a:xfrm>
        </p:spPr>
        <p:txBody>
          <a:bodyPr/>
          <a:lstStyle/>
          <a:p>
            <a:pPr eaLnBrk="1" hangingPunct="1">
              <a:lnSpc>
                <a:spcPct val="90000"/>
              </a:lnSpc>
              <a:buFont typeface="Wingdings 2" pitchFamily="18" charset="2"/>
              <a:buNone/>
            </a:pPr>
            <a:r>
              <a:rPr lang="it-IT" sz="2400" b="1" smtClean="0">
                <a:latin typeface="Arial" charset="0"/>
                <a:cs typeface="Arial" charset="0"/>
              </a:rPr>
              <a:t>   È il momento del NON!</a:t>
            </a:r>
            <a:endParaRPr lang="it-IT" sz="2400" smtClean="0">
              <a:latin typeface="Arial" charset="0"/>
              <a:cs typeface="Arial" charset="0"/>
            </a:endParaRPr>
          </a:p>
          <a:p>
            <a:pPr eaLnBrk="1" hangingPunct="1">
              <a:lnSpc>
                <a:spcPct val="90000"/>
              </a:lnSpc>
              <a:buFont typeface="Wingdings 2" pitchFamily="18" charset="2"/>
              <a:buNone/>
            </a:pPr>
            <a:r>
              <a:rPr lang="it-IT" sz="2400" b="1" smtClean="0">
                <a:latin typeface="Arial" charset="0"/>
                <a:cs typeface="Arial" charset="0"/>
              </a:rPr>
              <a:t>   Un pensiero che simboleggia in modo completo il passaggio del quale abbiamo parlato è di Oscar Niemeyer (mancato il 5 dicembre 2012 all’età di 105 anni)  che ultra centenario ha continuato a creare progetti per la sua adorata Brasilia: </a:t>
            </a:r>
            <a:r>
              <a:rPr lang="it-IT" sz="2400" b="1" i="1" smtClean="0">
                <a:latin typeface="Arial" charset="0"/>
                <a:cs typeface="Arial" charset="0"/>
              </a:rPr>
              <a:t>"Non è l'angolo retto che mi attira. Neppure la linea retta, dura, inflessibile, creata dall'uomo. Quello che mi attira è la linea curva, libera e sensuale. La linea curva che ritrovo nelle montagne del mio paese, nel corso sinuoso dei suoi fiumi, nelle nuvole del cielo, nel corpo della donna amata. L'universo intero è fatto di curve. L'universo curvo di Einstein“.</a:t>
            </a:r>
            <a:endParaRPr lang="it-IT" sz="2200" b="1" smtClean="0">
              <a:latin typeface="Arial" charset="0"/>
              <a:cs typeface="Arial"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188913"/>
            <a:ext cx="7643192" cy="792162"/>
          </a:xfrm>
        </p:spPr>
        <p:txBody>
          <a:bodyPr>
            <a:normAutofit fontScale="90000"/>
          </a:bodyPr>
          <a:lstStyle/>
          <a:p>
            <a:pPr eaLnBrk="1" fontAlgn="auto" hangingPunct="1">
              <a:spcAft>
                <a:spcPts val="0"/>
              </a:spcAft>
              <a:defRPr/>
            </a:pPr>
            <a:r>
              <a:rPr lang="it-IT" sz="2800" b="1" dirty="0" smtClean="0">
                <a:latin typeface="Arial" pitchFamily="34" charset="0"/>
                <a:cs typeface="Arial" pitchFamily="34" charset="0"/>
              </a:rPr>
              <a:t>Oscar </a:t>
            </a:r>
            <a:r>
              <a:rPr lang="it-IT" sz="2800" b="1" dirty="0" err="1" smtClean="0">
                <a:latin typeface="Arial" pitchFamily="34" charset="0"/>
                <a:cs typeface="Arial" pitchFamily="34" charset="0"/>
              </a:rPr>
              <a:t>Neimeyer</a:t>
            </a:r>
            <a:r>
              <a:rPr lang="it-IT" sz="2800" b="1" dirty="0" smtClean="0">
                <a:latin typeface="Arial" pitchFamily="34" charset="0"/>
                <a:cs typeface="Arial" pitchFamily="34" charset="0"/>
              </a:rPr>
              <a:t> a 100 anni (2007)</a:t>
            </a:r>
            <a:br>
              <a:rPr lang="it-IT" sz="2800" b="1" dirty="0" smtClean="0">
                <a:latin typeface="Arial" pitchFamily="34" charset="0"/>
                <a:cs typeface="Arial" pitchFamily="34" charset="0"/>
              </a:rPr>
            </a:br>
            <a:r>
              <a:rPr lang="it-IT" sz="2400" b="1" dirty="0" smtClean="0">
                <a:latin typeface="Arial" pitchFamily="34" charset="0"/>
                <a:cs typeface="Arial" pitchFamily="34" charset="0"/>
              </a:rPr>
              <a:t>il realizzatore di Brasilia</a:t>
            </a:r>
            <a:endParaRPr lang="it-IT" sz="2800" b="1" dirty="0">
              <a:latin typeface="Arial" pitchFamily="34" charset="0"/>
              <a:cs typeface="Arial" pitchFamily="34" charset="0"/>
            </a:endParaRPr>
          </a:p>
        </p:txBody>
      </p:sp>
      <p:pic>
        <p:nvPicPr>
          <p:cNvPr id="126978" name="Segnaposto contenuto 3" descr="http://61cygni.files.wordpress.com/2009/02/oscar-niemeyer.jpg"/>
          <p:cNvPicPr>
            <a:picLocks noGrp="1"/>
          </p:cNvPicPr>
          <p:nvPr>
            <p:ph idx="1"/>
          </p:nvPr>
        </p:nvPicPr>
        <p:blipFill>
          <a:blip r:embed="rId2" cstate="print"/>
          <a:srcRect/>
          <a:stretch>
            <a:fillRect/>
          </a:stretch>
        </p:blipFill>
        <p:spPr>
          <a:xfrm>
            <a:off x="1074738" y="1557338"/>
            <a:ext cx="6994525" cy="4767262"/>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asellaDiTesto 2"/>
          <p:cNvSpPr txBox="1">
            <a:spLocks noChangeArrowheads="1"/>
          </p:cNvSpPr>
          <p:nvPr/>
        </p:nvSpPr>
        <p:spPr bwMode="auto">
          <a:xfrm>
            <a:off x="2987674" y="692150"/>
            <a:ext cx="2592437" cy="646331"/>
          </a:xfrm>
          <a:prstGeom prst="rect">
            <a:avLst/>
          </a:prstGeom>
          <a:noFill/>
          <a:ln w="9525">
            <a:noFill/>
            <a:miter lim="800000"/>
            <a:headEnd/>
            <a:tailEnd/>
          </a:ln>
        </p:spPr>
        <p:txBody>
          <a:bodyPr wrap="square">
            <a:spAutoFit/>
          </a:bodyPr>
          <a:lstStyle/>
          <a:p>
            <a:r>
              <a:rPr lang="it-IT" b="1" dirty="0"/>
              <a:t>MART </a:t>
            </a:r>
            <a:r>
              <a:rPr lang="it-IT" b="1" dirty="0" smtClean="0"/>
              <a:t>– ROVERETO</a:t>
            </a:r>
          </a:p>
          <a:p>
            <a:r>
              <a:rPr lang="it-IT" b="1" dirty="0" smtClean="0"/>
              <a:t>CUPOLA AEREA</a:t>
            </a:r>
            <a:endParaRPr lang="it-IT" b="1" dirty="0"/>
          </a:p>
        </p:txBody>
      </p:sp>
      <p:pic>
        <p:nvPicPr>
          <p:cNvPr id="24580" name="Immagine 1" descr="Mart[1].jpg"/>
          <p:cNvPicPr>
            <a:picLocks noChangeAspect="1"/>
          </p:cNvPicPr>
          <p:nvPr/>
        </p:nvPicPr>
        <p:blipFill>
          <a:blip r:embed="rId2" cstate="print"/>
          <a:srcRect/>
          <a:stretch>
            <a:fillRect/>
          </a:stretch>
        </p:blipFill>
        <p:spPr bwMode="auto">
          <a:xfrm>
            <a:off x="1908175" y="1916113"/>
            <a:ext cx="5111750" cy="3168650"/>
          </a:xfrm>
          <a:prstGeom prst="rect">
            <a:avLst/>
          </a:prstGeom>
          <a:noFill/>
          <a:ln w="9525">
            <a:noFill/>
            <a:miter lim="800000"/>
            <a:headEnd/>
            <a:tailEnd/>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olo 1"/>
          <p:cNvSpPr>
            <a:spLocks noGrp="1"/>
          </p:cNvSpPr>
          <p:nvPr>
            <p:ph type="title"/>
          </p:nvPr>
        </p:nvSpPr>
        <p:spPr>
          <a:xfrm>
            <a:off x="457200" y="188913"/>
            <a:ext cx="8229600" cy="503237"/>
          </a:xfrm>
        </p:spPr>
        <p:txBody>
          <a:bodyPr/>
          <a:lstStyle/>
          <a:p>
            <a:pPr eaLnBrk="1" hangingPunct="1"/>
            <a:r>
              <a:rPr lang="it-IT" sz="2800" b="1" smtClean="0">
                <a:latin typeface="Arial" charset="0"/>
                <a:cs typeface="Arial" charset="0"/>
              </a:rPr>
              <a:t>Oscar Neimeyer… </a:t>
            </a:r>
            <a:r>
              <a:rPr lang="it-IT" sz="2400" b="1" smtClean="0">
                <a:latin typeface="Arial" charset="0"/>
                <a:cs typeface="Arial" charset="0"/>
              </a:rPr>
              <a:t>il realizzatore di Brasilia</a:t>
            </a:r>
            <a:endParaRPr lang="it-IT" sz="2800" b="1" smtClean="0">
              <a:latin typeface="Arial" charset="0"/>
              <a:cs typeface="Arial" charset="0"/>
            </a:endParaRPr>
          </a:p>
        </p:txBody>
      </p:sp>
      <p:pic>
        <p:nvPicPr>
          <p:cNvPr id="128002" name="Segnaposto contenuto 5" descr="http://t1.gstatic.com/images?q=tbn:ANd9GcSifiWu5NscMngG97YlwmmaYBRygXeiAuUMudLaOmlRG6AtLDIArw">
            <a:hlinkClick r:id="rId2"/>
          </p:cNvPr>
          <p:cNvPicPr>
            <a:picLocks noGrp="1"/>
          </p:cNvPicPr>
          <p:nvPr>
            <p:ph idx="1"/>
          </p:nvPr>
        </p:nvPicPr>
        <p:blipFill>
          <a:blip r:embed="rId3" cstate="print"/>
          <a:srcRect/>
          <a:stretch>
            <a:fillRect/>
          </a:stretch>
        </p:blipFill>
        <p:spPr>
          <a:xfrm>
            <a:off x="684213" y="1700213"/>
            <a:ext cx="4751387" cy="3673475"/>
          </a:xfr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3" descr="F:\IMMAGINI\n1[1].jpg"/>
          <p:cNvPicPr>
            <a:picLocks noChangeAspect="1" noChangeArrowheads="1"/>
          </p:cNvPicPr>
          <p:nvPr/>
        </p:nvPicPr>
        <p:blipFill>
          <a:blip r:embed="rId2" cstate="print"/>
          <a:srcRect/>
          <a:stretch>
            <a:fillRect/>
          </a:stretch>
        </p:blipFill>
        <p:spPr bwMode="auto">
          <a:xfrm>
            <a:off x="1692275" y="1341438"/>
            <a:ext cx="5759450" cy="4319587"/>
          </a:xfrm>
          <a:prstGeom prst="rect">
            <a:avLst/>
          </a:prstGeom>
          <a:noFill/>
          <a:ln w="9525">
            <a:noFill/>
            <a:miter lim="800000"/>
            <a:headEnd/>
            <a:tailEnd/>
          </a:ln>
        </p:spPr>
      </p:pic>
      <p:sp>
        <p:nvSpPr>
          <p:cNvPr id="129026" name="CasellaDiTesto 2"/>
          <p:cNvSpPr txBox="1">
            <a:spLocks noChangeArrowheads="1"/>
          </p:cNvSpPr>
          <p:nvPr/>
        </p:nvSpPr>
        <p:spPr bwMode="auto">
          <a:xfrm>
            <a:off x="1619250" y="549275"/>
            <a:ext cx="1490663" cy="368300"/>
          </a:xfrm>
          <a:prstGeom prst="rect">
            <a:avLst/>
          </a:prstGeom>
          <a:noFill/>
          <a:ln w="9525">
            <a:noFill/>
            <a:miter lim="800000"/>
            <a:headEnd/>
            <a:tailEnd/>
          </a:ln>
        </p:spPr>
        <p:txBody>
          <a:bodyPr>
            <a:spAutoFit/>
          </a:bodyPr>
          <a:lstStyle/>
          <a:p>
            <a:r>
              <a:rPr lang="it-IT" b="1"/>
              <a:t>BRASILIA</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539750" y="404813"/>
            <a:ext cx="8229600" cy="720725"/>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t> METAMORFOSI  </a:t>
            </a:r>
            <a:r>
              <a:rPr lang="it-IT" sz="2400" dirty="0" smtClean="0"/>
              <a:t/>
            </a:r>
            <a:br>
              <a:rPr lang="it-IT" sz="2400" dirty="0" smtClean="0"/>
            </a:br>
            <a:endParaRPr lang="it-IT" sz="2400" dirty="0"/>
          </a:p>
        </p:txBody>
      </p:sp>
      <p:sp>
        <p:nvSpPr>
          <p:cNvPr id="4" name="Segnaposto contenuto 3"/>
          <p:cNvSpPr>
            <a:spLocks noGrp="1"/>
          </p:cNvSpPr>
          <p:nvPr>
            <p:ph idx="4294967295"/>
          </p:nvPr>
        </p:nvSpPr>
        <p:spPr>
          <a:xfrm>
            <a:off x="457200" y="1341438"/>
            <a:ext cx="8229600" cy="4983162"/>
          </a:xfrm>
        </p:spPr>
        <p:txBody>
          <a:bodyPr>
            <a:normAutofit fontScale="55000" lnSpcReduction="20000"/>
          </a:bodyPr>
          <a:lstStyle/>
          <a:p>
            <a:pPr marL="274320" indent="-274320" eaLnBrk="1" fontAlgn="auto" hangingPunct="1">
              <a:spcAft>
                <a:spcPts val="0"/>
              </a:spcAft>
              <a:buClr>
                <a:schemeClr val="accent3"/>
              </a:buClr>
              <a:buFont typeface="Wingdings 2"/>
              <a:buNone/>
              <a:defRPr/>
            </a:pPr>
            <a:r>
              <a:rPr lang="it-IT" sz="3200" b="1" dirty="0" smtClean="0">
                <a:latin typeface="Arial" pitchFamily="34" charset="0"/>
                <a:cs typeface="Arial" pitchFamily="34" charset="0"/>
              </a:rPr>
              <a:t>CRISI DEI FONDAMENTI</a:t>
            </a:r>
          </a:p>
          <a:p>
            <a:pPr marL="274320" indent="-274320" eaLnBrk="1" fontAlgn="auto" hangingPunct="1">
              <a:spcAft>
                <a:spcPts val="0"/>
              </a:spcAft>
              <a:buClr>
                <a:schemeClr val="accent3"/>
              </a:buClr>
              <a:buFont typeface="Wingdings 2"/>
              <a:buNone/>
              <a:defRPr/>
            </a:pPr>
            <a:r>
              <a:rPr lang="it-IT" sz="3200" b="1" dirty="0" smtClean="0">
                <a:latin typeface="Arial" pitchFamily="34" charset="0"/>
                <a:cs typeface="Arial" pitchFamily="34" charset="0"/>
              </a:rPr>
              <a:t> </a:t>
            </a:r>
          </a:p>
          <a:p>
            <a:pPr marL="274320" indent="-274320" eaLnBrk="1" fontAlgn="auto" hangingPunct="1">
              <a:spcAft>
                <a:spcPts val="0"/>
              </a:spcAft>
              <a:buClr>
                <a:schemeClr val="accent3"/>
              </a:buClr>
              <a:buFont typeface="Wingdings 2"/>
              <a:buNone/>
              <a:defRPr/>
            </a:pPr>
            <a:r>
              <a:rPr lang="it-IT" sz="3200" b="1" dirty="0" smtClean="0">
                <a:latin typeface="Arial" pitchFamily="34" charset="0"/>
                <a:cs typeface="Arial" pitchFamily="34" charset="0"/>
              </a:rPr>
              <a:t>GEOMETRIE NON EUCLIDEE (scoperte molto prima ma finalmente note)</a:t>
            </a:r>
          </a:p>
          <a:p>
            <a:pPr marL="274320" indent="-274320" eaLnBrk="1" fontAlgn="auto" hangingPunct="1">
              <a:spcAft>
                <a:spcPts val="0"/>
              </a:spcAft>
              <a:buClr>
                <a:schemeClr val="accent3"/>
              </a:buClr>
              <a:buNone/>
              <a:defRPr/>
            </a:pPr>
            <a:endParaRPr lang="it-IT" sz="3200" b="1" dirty="0" smtClean="0">
              <a:latin typeface="Arial" pitchFamily="34" charset="0"/>
              <a:cs typeface="Arial" pitchFamily="34" charset="0"/>
            </a:endParaRPr>
          </a:p>
          <a:p>
            <a:pPr marL="274320" indent="-274320" eaLnBrk="1" fontAlgn="auto" hangingPunct="1">
              <a:spcAft>
                <a:spcPts val="0"/>
              </a:spcAft>
              <a:buClr>
                <a:schemeClr val="accent3"/>
              </a:buClr>
              <a:buFont typeface="Wingdings 2"/>
              <a:buNone/>
              <a:defRPr/>
            </a:pPr>
            <a:r>
              <a:rPr lang="it-IT" sz="3200" b="1" dirty="0" smtClean="0">
                <a:latin typeface="Arial" pitchFamily="34" charset="0"/>
                <a:cs typeface="Arial" pitchFamily="34" charset="0"/>
              </a:rPr>
              <a:t>RELATIVITÁ</a:t>
            </a:r>
          </a:p>
          <a:p>
            <a:pPr marL="274320" indent="-274320" eaLnBrk="1" fontAlgn="auto" hangingPunct="1">
              <a:spcAft>
                <a:spcPts val="0"/>
              </a:spcAft>
              <a:buClr>
                <a:schemeClr val="accent3"/>
              </a:buClr>
              <a:buFont typeface="Wingdings 2"/>
              <a:buNone/>
              <a:defRPr/>
            </a:pPr>
            <a:r>
              <a:rPr lang="it-IT" sz="3200" b="1" dirty="0" smtClean="0">
                <a:latin typeface="Arial" pitchFamily="34" charset="0"/>
                <a:cs typeface="Arial" pitchFamily="34" charset="0"/>
              </a:rPr>
              <a:t> </a:t>
            </a:r>
          </a:p>
          <a:p>
            <a:pPr marL="274320" indent="-274320" eaLnBrk="1" fontAlgn="auto" hangingPunct="1">
              <a:spcAft>
                <a:spcPts val="0"/>
              </a:spcAft>
              <a:buClr>
                <a:schemeClr val="accent3"/>
              </a:buClr>
              <a:buFont typeface="Wingdings 2"/>
              <a:buNone/>
              <a:defRPr/>
            </a:pPr>
            <a:r>
              <a:rPr lang="it-IT" sz="3200" b="1" dirty="0" smtClean="0">
                <a:latin typeface="Arial" pitchFamily="34" charset="0"/>
                <a:cs typeface="Arial" pitchFamily="34" charset="0"/>
              </a:rPr>
              <a:t>SECESSIONE VIENNESE</a:t>
            </a:r>
          </a:p>
          <a:p>
            <a:pPr marL="274320" indent="-274320" eaLnBrk="1" fontAlgn="auto" hangingPunct="1">
              <a:spcAft>
                <a:spcPts val="0"/>
              </a:spcAft>
              <a:buClr>
                <a:schemeClr val="accent3"/>
              </a:buClr>
              <a:buFont typeface="Wingdings 2"/>
              <a:buNone/>
              <a:defRPr/>
            </a:pPr>
            <a:r>
              <a:rPr lang="it-IT" sz="3200" b="1" dirty="0" smtClean="0">
                <a:latin typeface="Arial" pitchFamily="34" charset="0"/>
                <a:cs typeface="Arial" pitchFamily="34" charset="0"/>
              </a:rPr>
              <a:t> </a:t>
            </a:r>
          </a:p>
          <a:p>
            <a:pPr marL="274320" indent="-274320" eaLnBrk="1" fontAlgn="auto" hangingPunct="1">
              <a:spcAft>
                <a:spcPts val="0"/>
              </a:spcAft>
              <a:buClr>
                <a:schemeClr val="accent3"/>
              </a:buClr>
              <a:buFont typeface="Wingdings 2"/>
              <a:buNone/>
              <a:defRPr/>
            </a:pPr>
            <a:r>
              <a:rPr lang="it-IT" sz="3200" b="1" dirty="0" smtClean="0">
                <a:latin typeface="Arial" pitchFamily="34" charset="0"/>
                <a:cs typeface="Arial" pitchFamily="34" charset="0"/>
              </a:rPr>
              <a:t>KANDISKIJ</a:t>
            </a:r>
          </a:p>
          <a:p>
            <a:pPr marL="274320" indent="-274320" eaLnBrk="1" fontAlgn="auto" hangingPunct="1">
              <a:spcAft>
                <a:spcPts val="0"/>
              </a:spcAft>
              <a:buClr>
                <a:schemeClr val="accent3"/>
              </a:buClr>
              <a:buFont typeface="Wingdings 2"/>
              <a:buNone/>
              <a:defRPr/>
            </a:pPr>
            <a:r>
              <a:rPr lang="it-IT" sz="3200" b="1" dirty="0" smtClean="0">
                <a:latin typeface="Arial" pitchFamily="34" charset="0"/>
                <a:cs typeface="Arial" pitchFamily="34" charset="0"/>
              </a:rPr>
              <a:t> </a:t>
            </a:r>
          </a:p>
          <a:p>
            <a:pPr marL="274320" indent="-274320" eaLnBrk="1" fontAlgn="auto" hangingPunct="1">
              <a:spcAft>
                <a:spcPts val="0"/>
              </a:spcAft>
              <a:buClr>
                <a:schemeClr val="accent3"/>
              </a:buClr>
              <a:buFont typeface="Wingdings 2"/>
              <a:buNone/>
              <a:defRPr/>
            </a:pPr>
            <a:r>
              <a:rPr lang="it-IT" sz="3200" b="1" dirty="0" smtClean="0">
                <a:latin typeface="Arial" pitchFamily="34" charset="0"/>
                <a:cs typeface="Arial" pitchFamily="34" charset="0"/>
              </a:rPr>
              <a:t>SCHÖNBERG (musica dodecafonica)</a:t>
            </a:r>
          </a:p>
          <a:p>
            <a:pPr marL="274320" indent="-274320" eaLnBrk="1" fontAlgn="auto" hangingPunct="1">
              <a:spcAft>
                <a:spcPts val="0"/>
              </a:spcAft>
              <a:buClr>
                <a:schemeClr val="accent3"/>
              </a:buClr>
              <a:buFont typeface="Wingdings 2"/>
              <a:buNone/>
              <a:defRPr/>
            </a:pPr>
            <a:r>
              <a:rPr lang="it-IT" sz="3200" b="1" dirty="0" smtClean="0">
                <a:latin typeface="Arial" pitchFamily="34" charset="0"/>
                <a:cs typeface="Arial" pitchFamily="34" charset="0"/>
              </a:rPr>
              <a:t> </a:t>
            </a:r>
          </a:p>
          <a:p>
            <a:pPr marL="274320" indent="-274320" eaLnBrk="1" fontAlgn="auto" hangingPunct="1">
              <a:spcAft>
                <a:spcPts val="0"/>
              </a:spcAft>
              <a:buClr>
                <a:schemeClr val="accent3"/>
              </a:buClr>
              <a:buFont typeface="Wingdings 2"/>
              <a:buNone/>
              <a:defRPr/>
            </a:pPr>
            <a:r>
              <a:rPr lang="it-IT" sz="3200" b="1" dirty="0" smtClean="0">
                <a:latin typeface="Arial" pitchFamily="34" charset="0"/>
                <a:cs typeface="Arial" pitchFamily="34" charset="0"/>
              </a:rPr>
              <a:t>FREUD (psicanalisi)</a:t>
            </a:r>
          </a:p>
          <a:p>
            <a:pPr marL="274320" indent="-274320" eaLnBrk="1" fontAlgn="auto" hangingPunct="1">
              <a:spcAft>
                <a:spcPts val="0"/>
              </a:spcAft>
              <a:buClr>
                <a:schemeClr val="accent3"/>
              </a:buClr>
              <a:buFont typeface="Wingdings 2"/>
              <a:buNone/>
              <a:defRPr/>
            </a:pPr>
            <a:r>
              <a:rPr lang="it-IT" sz="3200" b="1" dirty="0" smtClean="0">
                <a:latin typeface="Arial" pitchFamily="34" charset="0"/>
                <a:cs typeface="Arial" pitchFamily="34" charset="0"/>
              </a:rPr>
              <a:t> </a:t>
            </a:r>
          </a:p>
          <a:p>
            <a:pPr marL="274320" indent="-274320" eaLnBrk="1" fontAlgn="auto" hangingPunct="1">
              <a:spcAft>
                <a:spcPts val="0"/>
              </a:spcAft>
              <a:buClr>
                <a:schemeClr val="accent3"/>
              </a:buClr>
              <a:buFont typeface="Wingdings 2"/>
              <a:buNone/>
              <a:defRPr/>
            </a:pPr>
            <a:r>
              <a:rPr lang="it-IT" sz="3200" b="1" dirty="0" smtClean="0">
                <a:latin typeface="Arial" pitchFamily="34" charset="0"/>
                <a:cs typeface="Arial" pitchFamily="34" charset="0"/>
              </a:rPr>
              <a:t>CIBERNETICA</a:t>
            </a:r>
          </a:p>
          <a:p>
            <a:pPr marL="274320" indent="-274320" eaLnBrk="1" fontAlgn="auto" hangingPunct="1">
              <a:spcAft>
                <a:spcPts val="0"/>
              </a:spcAft>
              <a:buClr>
                <a:schemeClr val="accent3"/>
              </a:buClr>
              <a:buFont typeface="Wingdings 2"/>
              <a:buNone/>
              <a:defRPr/>
            </a:pPr>
            <a:r>
              <a:rPr lang="it-IT" sz="3200" b="1" dirty="0" smtClean="0">
                <a:latin typeface="Arial" pitchFamily="34" charset="0"/>
                <a:cs typeface="Arial" pitchFamily="34" charset="0"/>
              </a:rPr>
              <a:t> </a:t>
            </a:r>
          </a:p>
          <a:p>
            <a:pPr marL="274320" indent="-274320" eaLnBrk="1" fontAlgn="auto" hangingPunct="1">
              <a:spcAft>
                <a:spcPts val="0"/>
              </a:spcAft>
              <a:buClr>
                <a:schemeClr val="accent3"/>
              </a:buClr>
              <a:buFont typeface="Wingdings 2"/>
              <a:buNone/>
              <a:defRPr/>
            </a:pPr>
            <a:endParaRPr lang="it-IT"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olo 1"/>
          <p:cNvSpPr>
            <a:spLocks noGrp="1"/>
          </p:cNvSpPr>
          <p:nvPr>
            <p:ph type="title"/>
          </p:nvPr>
        </p:nvSpPr>
        <p:spPr>
          <a:xfrm>
            <a:off x="971550" y="549275"/>
            <a:ext cx="7797800" cy="792163"/>
          </a:xfrm>
        </p:spPr>
        <p:txBody>
          <a:bodyPr/>
          <a:lstStyle/>
          <a:p>
            <a:pPr eaLnBrk="1" hangingPunct="1"/>
            <a:r>
              <a:rPr lang="it-IT" sz="2400" b="1" smtClean="0">
                <a:latin typeface="Arial" charset="0"/>
                <a:cs typeface="Arial" charset="0"/>
              </a:rPr>
              <a:t>“NON”</a:t>
            </a:r>
            <a:br>
              <a:rPr lang="it-IT" sz="2400" b="1" smtClean="0">
                <a:latin typeface="Arial" charset="0"/>
                <a:cs typeface="Arial" charset="0"/>
              </a:rPr>
            </a:br>
            <a:r>
              <a:rPr lang="it-IT" sz="2400" b="1" smtClean="0"/>
              <a:t> </a:t>
            </a:r>
            <a:endParaRPr lang="it-IT" sz="2400" smtClean="0"/>
          </a:p>
        </p:txBody>
      </p:sp>
      <p:sp>
        <p:nvSpPr>
          <p:cNvPr id="132098" name="Segnaposto contenuto 3"/>
          <p:cNvSpPr>
            <a:spLocks noGrp="1"/>
          </p:cNvSpPr>
          <p:nvPr>
            <p:ph idx="1"/>
          </p:nvPr>
        </p:nvSpPr>
        <p:spPr>
          <a:xfrm>
            <a:off x="971550" y="1125538"/>
            <a:ext cx="7715250" cy="5199062"/>
          </a:xfrm>
        </p:spPr>
        <p:txBody>
          <a:bodyPr/>
          <a:lstStyle/>
          <a:p>
            <a:pPr eaLnBrk="1" hangingPunct="1">
              <a:buFont typeface="Wingdings 2" pitchFamily="18" charset="2"/>
              <a:buNone/>
            </a:pPr>
            <a:endParaRPr lang="it-IT" b="1" smtClean="0"/>
          </a:p>
          <a:p>
            <a:pPr eaLnBrk="1" hangingPunct="1">
              <a:buFont typeface="Wingdings 2" pitchFamily="18" charset="2"/>
              <a:buNone/>
            </a:pPr>
            <a:r>
              <a:rPr lang="it-IT" b="1" smtClean="0"/>
              <a:t>NON EUCLIDEO</a:t>
            </a:r>
            <a:endParaRPr lang="it-IT" smtClean="0"/>
          </a:p>
          <a:p>
            <a:pPr eaLnBrk="1" hangingPunct="1">
              <a:buFont typeface="Wingdings 2" pitchFamily="18" charset="2"/>
              <a:buNone/>
            </a:pPr>
            <a:r>
              <a:rPr lang="it-IT" b="1" smtClean="0"/>
              <a:t> </a:t>
            </a:r>
            <a:endParaRPr lang="it-IT" smtClean="0"/>
          </a:p>
          <a:p>
            <a:pPr eaLnBrk="1" hangingPunct="1">
              <a:buFont typeface="Wingdings 2" pitchFamily="18" charset="2"/>
              <a:buNone/>
            </a:pPr>
            <a:r>
              <a:rPr lang="it-IT" b="1" smtClean="0"/>
              <a:t>NON CONTINUO</a:t>
            </a:r>
            <a:endParaRPr lang="it-IT" smtClean="0"/>
          </a:p>
          <a:p>
            <a:pPr eaLnBrk="1" hangingPunct="1">
              <a:buFont typeface="Wingdings 2" pitchFamily="18" charset="2"/>
              <a:buNone/>
            </a:pPr>
            <a:r>
              <a:rPr lang="it-IT" b="1" smtClean="0"/>
              <a:t> </a:t>
            </a:r>
            <a:endParaRPr lang="it-IT" smtClean="0"/>
          </a:p>
          <a:p>
            <a:pPr eaLnBrk="1" hangingPunct="1">
              <a:buFont typeface="Wingdings 2" pitchFamily="18" charset="2"/>
              <a:buNone/>
            </a:pPr>
            <a:r>
              <a:rPr lang="it-IT" b="1" smtClean="0"/>
              <a:t>NON DERIVABILE</a:t>
            </a:r>
            <a:endParaRPr lang="it-IT" smtClean="0"/>
          </a:p>
          <a:p>
            <a:pPr eaLnBrk="1" hangingPunct="1">
              <a:buFont typeface="Wingdings 2" pitchFamily="18" charset="2"/>
              <a:buNone/>
            </a:pPr>
            <a:r>
              <a:rPr lang="it-IT" b="1" smtClean="0"/>
              <a:t> </a:t>
            </a:r>
            <a:endParaRPr lang="it-IT" smtClean="0"/>
          </a:p>
          <a:p>
            <a:pPr eaLnBrk="1" hangingPunct="1">
              <a:buFont typeface="Wingdings 2" pitchFamily="18" charset="2"/>
              <a:buNone/>
            </a:pPr>
            <a:r>
              <a:rPr lang="it-IT" b="1" smtClean="0"/>
              <a:t>NON ESATTO</a:t>
            </a:r>
            <a:endParaRPr lang="it-IT" smtClean="0"/>
          </a:p>
          <a:p>
            <a:pPr eaLnBrk="1" hangingPunct="1">
              <a:buFont typeface="Wingdings 2" pitchFamily="18" charset="2"/>
              <a:buNone/>
            </a:pPr>
            <a:r>
              <a:rPr lang="it-IT" b="1" smtClean="0"/>
              <a:t> </a:t>
            </a:r>
            <a:endParaRPr lang="it-IT" smtClean="0"/>
          </a:p>
          <a:p>
            <a:pPr eaLnBrk="1" hangingPunct="1">
              <a:buFont typeface="Wingdings 2" pitchFamily="18" charset="2"/>
              <a:buNone/>
            </a:pPr>
            <a:endParaRPr lang="it-IT" smtClean="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olo 1"/>
          <p:cNvSpPr>
            <a:spLocks noGrp="1"/>
          </p:cNvSpPr>
          <p:nvPr>
            <p:ph type="title" idx="4294967295"/>
          </p:nvPr>
        </p:nvSpPr>
        <p:spPr>
          <a:xfrm>
            <a:off x="539750" y="549275"/>
            <a:ext cx="8229600" cy="792163"/>
          </a:xfrm>
        </p:spPr>
        <p:txBody>
          <a:bodyPr/>
          <a:lstStyle/>
          <a:p>
            <a:pPr eaLnBrk="1" hangingPunct="1"/>
            <a:r>
              <a:rPr lang="it-IT" sz="2400" b="1" smtClean="0">
                <a:latin typeface="Arial" charset="0"/>
                <a:cs typeface="Arial" charset="0"/>
              </a:rPr>
              <a:t>“NON”</a:t>
            </a:r>
            <a:br>
              <a:rPr lang="it-IT" sz="2400" b="1" smtClean="0">
                <a:latin typeface="Arial" charset="0"/>
                <a:cs typeface="Arial" charset="0"/>
              </a:rPr>
            </a:br>
            <a:r>
              <a:rPr lang="it-IT" sz="2400" b="1" smtClean="0"/>
              <a:t> </a:t>
            </a:r>
            <a:endParaRPr lang="it-IT" sz="2400" smtClean="0"/>
          </a:p>
        </p:txBody>
      </p:sp>
      <p:sp>
        <p:nvSpPr>
          <p:cNvPr id="133122" name="Segnaposto contenuto 3"/>
          <p:cNvSpPr>
            <a:spLocks noGrp="1"/>
          </p:cNvSpPr>
          <p:nvPr>
            <p:ph idx="4294967295"/>
          </p:nvPr>
        </p:nvSpPr>
        <p:spPr>
          <a:xfrm>
            <a:off x="457200" y="1484313"/>
            <a:ext cx="8229600" cy="4840287"/>
          </a:xfrm>
        </p:spPr>
        <p:txBody>
          <a:bodyPr/>
          <a:lstStyle/>
          <a:p>
            <a:pPr eaLnBrk="1" hangingPunct="1">
              <a:buFont typeface="Wingdings 2" pitchFamily="18" charset="2"/>
              <a:buNone/>
            </a:pPr>
            <a:r>
              <a:rPr lang="it-IT" sz="2000" b="1" smtClean="0">
                <a:latin typeface="Arial" charset="0"/>
              </a:rPr>
              <a:t>NON UN SOLO PUNTO DI VISTA (il problema della scelta)</a:t>
            </a:r>
          </a:p>
          <a:p>
            <a:pPr eaLnBrk="1" hangingPunct="1">
              <a:buFont typeface="Wingdings 2" pitchFamily="18" charset="2"/>
              <a:buNone/>
            </a:pPr>
            <a:endParaRPr lang="it-IT" sz="2000" b="1" smtClean="0">
              <a:latin typeface="Arial" charset="0"/>
            </a:endParaRPr>
          </a:p>
          <a:p>
            <a:pPr eaLnBrk="1" hangingPunct="1">
              <a:buFont typeface="Wingdings 2" pitchFamily="18" charset="2"/>
              <a:buNone/>
            </a:pPr>
            <a:r>
              <a:rPr lang="it-IT" sz="2000" b="1" smtClean="0">
                <a:latin typeface="Arial" charset="0"/>
              </a:rPr>
              <a:t>NON UNA SOLA VERITA’ MA DIVERSE (Pirandello)</a:t>
            </a:r>
            <a:endParaRPr lang="it-IT" sz="2000" smtClean="0">
              <a:latin typeface="Arial" charset="0"/>
            </a:endParaRPr>
          </a:p>
          <a:p>
            <a:pPr eaLnBrk="1" hangingPunct="1">
              <a:buFont typeface="Wingdings 2" pitchFamily="18" charset="2"/>
              <a:buNone/>
            </a:pPr>
            <a:r>
              <a:rPr lang="it-IT" sz="2000" b="1" smtClean="0">
                <a:latin typeface="Arial" charset="0"/>
              </a:rPr>
              <a:t> </a:t>
            </a:r>
            <a:endParaRPr lang="it-IT" sz="2000" smtClean="0">
              <a:latin typeface="Arial" charset="0"/>
            </a:endParaRPr>
          </a:p>
          <a:p>
            <a:pPr eaLnBrk="1" hangingPunct="1">
              <a:buFont typeface="Wingdings 2" pitchFamily="18" charset="2"/>
              <a:buNone/>
            </a:pPr>
            <a:r>
              <a:rPr lang="it-IT" sz="2000" b="1" smtClean="0">
                <a:latin typeface="Arial" charset="0"/>
              </a:rPr>
              <a:t>NON RIGORE MA COERENZA (l’errore)</a:t>
            </a:r>
            <a:endParaRPr lang="it-IT" sz="2000" smtClean="0">
              <a:latin typeface="Arial" charset="0"/>
            </a:endParaRPr>
          </a:p>
          <a:p>
            <a:pPr eaLnBrk="1" hangingPunct="1">
              <a:buFont typeface="Wingdings 2" pitchFamily="18" charset="2"/>
              <a:buNone/>
            </a:pPr>
            <a:r>
              <a:rPr lang="it-IT" sz="2000" b="1" smtClean="0">
                <a:latin typeface="Arial" charset="0"/>
              </a:rPr>
              <a:t> </a:t>
            </a:r>
            <a:endParaRPr lang="it-IT" sz="2000" smtClean="0">
              <a:latin typeface="Arial" charset="0"/>
            </a:endParaRPr>
          </a:p>
          <a:p>
            <a:pPr eaLnBrk="1" hangingPunct="1">
              <a:buFont typeface="Wingdings 2" pitchFamily="18" charset="2"/>
              <a:buNone/>
            </a:pPr>
            <a:r>
              <a:rPr lang="it-IT" sz="2000" b="1" smtClean="0">
                <a:latin typeface="Arial" charset="0"/>
              </a:rPr>
              <a:t>NON QUALITATIVO MA QUANTITATIVO (l’approssimazione)</a:t>
            </a:r>
            <a:endParaRPr lang="it-IT" sz="2000" smtClean="0">
              <a:latin typeface="Arial" charset="0"/>
            </a:endParaRPr>
          </a:p>
          <a:p>
            <a:pPr eaLnBrk="1" hangingPunct="1">
              <a:buFont typeface="Wingdings 2" pitchFamily="18" charset="2"/>
              <a:buNone/>
            </a:pPr>
            <a:r>
              <a:rPr lang="it-IT" sz="2000" b="1" smtClean="0">
                <a:latin typeface="Arial" charset="0"/>
              </a:rPr>
              <a:t> </a:t>
            </a:r>
            <a:endParaRPr lang="it-IT" sz="2000" smtClean="0">
              <a:latin typeface="Arial" charset="0"/>
            </a:endParaRPr>
          </a:p>
          <a:p>
            <a:pPr eaLnBrk="1" hangingPunct="1">
              <a:buFont typeface="Wingdings 2" pitchFamily="18" charset="2"/>
              <a:buNone/>
            </a:pPr>
            <a:r>
              <a:rPr lang="it-IT" sz="2000" b="1" smtClean="0">
                <a:latin typeface="Arial" charset="0"/>
              </a:rPr>
              <a:t>  [persino il tempo - nei modelli matematici - viene  considerato discreto e non più continuo!]</a:t>
            </a:r>
            <a:endParaRPr lang="it-IT" sz="2000" smtClean="0">
              <a:latin typeface="Arial" charset="0"/>
            </a:endParaRPr>
          </a:p>
          <a:p>
            <a:pPr eaLnBrk="1" hangingPunct="1">
              <a:buFont typeface="Wingdings 2" pitchFamily="18" charset="2"/>
              <a:buNone/>
            </a:pPr>
            <a:r>
              <a:rPr lang="it-IT" b="1" smtClean="0"/>
              <a:t> </a:t>
            </a:r>
            <a:endParaRPr lang="it-IT" smtClean="0"/>
          </a:p>
          <a:p>
            <a:pPr eaLnBrk="1" hangingPunct="1">
              <a:buFont typeface="Wingdings 2" pitchFamily="18" charset="2"/>
              <a:buNone/>
            </a:pPr>
            <a:endParaRPr lang="it-IT" smtClean="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750" y="0"/>
            <a:ext cx="8229600" cy="1268413"/>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t> </a:t>
            </a:r>
            <a:r>
              <a:rPr lang="it-IT" sz="2700" b="1" dirty="0" err="1" smtClean="0">
                <a:latin typeface="Arial" pitchFamily="34" charset="0"/>
                <a:cs typeface="Arial" pitchFamily="34" charset="0"/>
              </a:rPr>
              <a:t>Vasilij</a:t>
            </a:r>
            <a:r>
              <a:rPr lang="it-IT" sz="2700" b="1" dirty="0" smtClean="0">
                <a:latin typeface="Arial" pitchFamily="34" charset="0"/>
                <a:cs typeface="Arial" pitchFamily="34" charset="0"/>
              </a:rPr>
              <a:t> </a:t>
            </a:r>
            <a:r>
              <a:rPr lang="it-IT" sz="2700" b="1" dirty="0" err="1" smtClean="0">
                <a:latin typeface="Arial" pitchFamily="34" charset="0"/>
                <a:cs typeface="Arial" pitchFamily="34" charset="0"/>
              </a:rPr>
              <a:t>Kandinskij</a:t>
            </a:r>
            <a:r>
              <a:rPr lang="it-IT" sz="2700" b="1" dirty="0" smtClean="0">
                <a:latin typeface="Arial" pitchFamily="34" charset="0"/>
                <a:cs typeface="Arial" pitchFamily="34" charset="0"/>
              </a:rPr>
              <a:t> (1866 - 1944) e </a:t>
            </a:r>
            <a:br>
              <a:rPr lang="it-IT" sz="2700" b="1" dirty="0" smtClean="0">
                <a:latin typeface="Arial" pitchFamily="34" charset="0"/>
                <a:cs typeface="Arial" pitchFamily="34" charset="0"/>
              </a:rPr>
            </a:br>
            <a:r>
              <a:rPr lang="it-IT" sz="2700" b="1" dirty="0" smtClean="0">
                <a:latin typeface="Arial" pitchFamily="34" charset="0"/>
                <a:cs typeface="Arial" pitchFamily="34" charset="0"/>
              </a:rPr>
              <a:t>Arnold </a:t>
            </a:r>
            <a:r>
              <a:rPr lang="it-IT" sz="2700" b="1" dirty="0" err="1" smtClean="0">
                <a:latin typeface="Arial" pitchFamily="34" charset="0"/>
                <a:cs typeface="Arial" pitchFamily="34" charset="0"/>
              </a:rPr>
              <a:t>Schönberg</a:t>
            </a:r>
            <a:r>
              <a:rPr lang="it-IT" sz="2700" b="1" dirty="0" smtClean="0">
                <a:latin typeface="Arial" pitchFamily="34" charset="0"/>
                <a:cs typeface="Arial" pitchFamily="34" charset="0"/>
              </a:rPr>
              <a:t> (1874 - 1951) </a:t>
            </a:r>
            <a:br>
              <a:rPr lang="it-IT" sz="2700" b="1" dirty="0" smtClean="0">
                <a:latin typeface="Arial" pitchFamily="34" charset="0"/>
                <a:cs typeface="Arial" pitchFamily="34" charset="0"/>
              </a:rPr>
            </a:br>
            <a:endParaRPr lang="it-IT" sz="2700" b="1" dirty="0">
              <a:latin typeface="Arial" pitchFamily="34" charset="0"/>
              <a:cs typeface="Arial" pitchFamily="34" charset="0"/>
            </a:endParaRPr>
          </a:p>
        </p:txBody>
      </p:sp>
      <p:pic>
        <p:nvPicPr>
          <p:cNvPr id="134146" name="Segnaposto contenuto 4" descr="http://upload.wikimedia.org/wikipedia/commons/8/8a/Vassily-Kandinsky.jpeg"/>
          <p:cNvPicPr>
            <a:picLocks noGrp="1"/>
          </p:cNvPicPr>
          <p:nvPr>
            <p:ph idx="1"/>
          </p:nvPr>
        </p:nvPicPr>
        <p:blipFill>
          <a:blip r:embed="rId2" cstate="print"/>
          <a:srcRect/>
          <a:stretch>
            <a:fillRect/>
          </a:stretch>
        </p:blipFill>
        <p:spPr>
          <a:xfrm>
            <a:off x="684213" y="1557338"/>
            <a:ext cx="2879725" cy="4000500"/>
          </a:xfrm>
        </p:spPr>
      </p:pic>
      <p:pic>
        <p:nvPicPr>
          <p:cNvPr id="134147" name="Immagine 5" descr="http://s11.lucyphotos.com/images/orig/n/3/n36ra84ir0c7i40r.jpg"/>
          <p:cNvPicPr>
            <a:picLocks noChangeAspect="1" noChangeArrowheads="1"/>
          </p:cNvPicPr>
          <p:nvPr/>
        </p:nvPicPr>
        <p:blipFill>
          <a:blip r:embed="rId3" cstate="print"/>
          <a:srcRect/>
          <a:stretch>
            <a:fillRect/>
          </a:stretch>
        </p:blipFill>
        <p:spPr bwMode="auto">
          <a:xfrm>
            <a:off x="4500563" y="1989138"/>
            <a:ext cx="2663825" cy="3455987"/>
          </a:xfrm>
          <a:prstGeom prst="rect">
            <a:avLst/>
          </a:prstGeom>
          <a:noFill/>
          <a:ln w="9525">
            <a:noFill/>
            <a:miter lim="800000"/>
            <a:headEnd/>
            <a:tailEnd/>
          </a:ln>
        </p:spPr>
      </p:pic>
      <p:sp>
        <p:nvSpPr>
          <p:cNvPr id="134148" name="CasellaDiTesto 6"/>
          <p:cNvSpPr txBox="1">
            <a:spLocks noChangeArrowheads="1"/>
          </p:cNvSpPr>
          <p:nvPr/>
        </p:nvSpPr>
        <p:spPr bwMode="auto">
          <a:xfrm>
            <a:off x="684213" y="5805488"/>
            <a:ext cx="2108200" cy="646112"/>
          </a:xfrm>
          <a:prstGeom prst="rect">
            <a:avLst/>
          </a:prstGeom>
          <a:noFill/>
          <a:ln w="9525">
            <a:noFill/>
            <a:miter lim="800000"/>
            <a:headEnd/>
            <a:tailEnd/>
          </a:ln>
        </p:spPr>
        <p:txBody>
          <a:bodyPr>
            <a:spAutoFit/>
          </a:bodyPr>
          <a:lstStyle/>
          <a:p>
            <a:r>
              <a:rPr lang="it-IT" b="1"/>
              <a:t>Vasilij Kandinskij</a:t>
            </a:r>
            <a:endParaRPr lang="it-IT"/>
          </a:p>
          <a:p>
            <a:endParaRPr lang="it-IT">
              <a:latin typeface="Constantia" pitchFamily="18" charset="0"/>
            </a:endParaRPr>
          </a:p>
        </p:txBody>
      </p:sp>
      <p:sp>
        <p:nvSpPr>
          <p:cNvPr id="134149" name="CasellaDiTesto 7"/>
          <p:cNvSpPr txBox="1">
            <a:spLocks noChangeArrowheads="1"/>
          </p:cNvSpPr>
          <p:nvPr/>
        </p:nvSpPr>
        <p:spPr bwMode="auto">
          <a:xfrm>
            <a:off x="4572000" y="5732463"/>
            <a:ext cx="2297113" cy="369887"/>
          </a:xfrm>
          <a:prstGeom prst="rect">
            <a:avLst/>
          </a:prstGeom>
          <a:noFill/>
          <a:ln w="9525">
            <a:noFill/>
            <a:miter lim="800000"/>
            <a:headEnd/>
            <a:tailEnd/>
          </a:ln>
        </p:spPr>
        <p:txBody>
          <a:bodyPr>
            <a:spAutoFit/>
          </a:bodyPr>
          <a:lstStyle/>
          <a:p>
            <a:r>
              <a:rPr lang="it-IT" b="1"/>
              <a:t>Arnold Schönberg</a:t>
            </a:r>
            <a:endParaRPr lang="it-IT"/>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4213" y="260350"/>
            <a:ext cx="8085137" cy="720725"/>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t> </a:t>
            </a:r>
            <a:r>
              <a:rPr lang="it-IT" sz="2200" b="1" dirty="0" smtClean="0">
                <a:latin typeface="Arial" pitchFamily="34" charset="0"/>
                <a:cs typeface="Arial" pitchFamily="34" charset="0"/>
              </a:rPr>
              <a:t>Lettera che il pittore scrive al musicista, il padre della musica dodecafonica, il 18 gennaio del 1911</a:t>
            </a:r>
            <a:endParaRPr lang="it-IT" sz="2200" dirty="0">
              <a:latin typeface="Arial" pitchFamily="34" charset="0"/>
              <a:cs typeface="Arial" pitchFamily="34" charset="0"/>
            </a:endParaRPr>
          </a:p>
        </p:txBody>
      </p:sp>
      <p:sp>
        <p:nvSpPr>
          <p:cNvPr id="4" name="Segnaposto contenuto 3"/>
          <p:cNvSpPr>
            <a:spLocks noGrp="1"/>
          </p:cNvSpPr>
          <p:nvPr>
            <p:ph idx="1"/>
          </p:nvPr>
        </p:nvSpPr>
        <p:spPr>
          <a:xfrm>
            <a:off x="457200" y="1484313"/>
            <a:ext cx="8229600" cy="4840287"/>
          </a:xfrm>
        </p:spPr>
        <p:txBody>
          <a:bodyPr>
            <a:normAutofit fontScale="92500" lnSpcReduction="20000"/>
          </a:bodyPr>
          <a:lstStyle/>
          <a:p>
            <a:pPr marL="274320" indent="-274320" eaLnBrk="1" fontAlgn="auto" hangingPunct="1">
              <a:spcAft>
                <a:spcPts val="0"/>
              </a:spcAft>
              <a:buClr>
                <a:schemeClr val="accent3"/>
              </a:buClr>
              <a:buFont typeface="Wingdings 2"/>
              <a:buNone/>
              <a:defRPr/>
            </a:pPr>
            <a:r>
              <a:rPr lang="it-IT" b="1" dirty="0" smtClean="0">
                <a:latin typeface="Arial" pitchFamily="34" charset="0"/>
                <a:cs typeface="Arial" pitchFamily="34" charset="0"/>
              </a:rPr>
              <a:t> “</a:t>
            </a:r>
            <a:r>
              <a:rPr lang="it-IT" b="1" i="1" dirty="0" smtClean="0">
                <a:latin typeface="Arial" pitchFamily="34" charset="0"/>
                <a:cs typeface="Arial" pitchFamily="34" charset="0"/>
              </a:rPr>
              <a:t>in questo momento vi è nella pittura una forte tendenza a cercare la “nuova” armonia, per cui l’elemento ritmico viene montato in forma pressoché geometrica. Sia per la mia sensibilità che per il mio impegno concordo solo in parte con questa via. La costruzione è ciò che manca, quasi senza speranza, alla pittura degli ultimi anni (…). </a:t>
            </a:r>
            <a:r>
              <a:rPr lang="it-IT" b="1" i="1" dirty="0" smtClean="0">
                <a:solidFill>
                  <a:schemeClr val="tx2"/>
                </a:solidFill>
                <a:latin typeface="Arial" pitchFamily="34" charset="0"/>
                <a:cs typeface="Arial" pitchFamily="34" charset="0"/>
              </a:rPr>
              <a:t>Penso infatti che l’armonia del nostro tempo non debba essere ricercata attraverso una via “geometrica”, ma al contrario attraverso una via rigorosamente antigeometrica, antilogica. </a:t>
            </a:r>
            <a:r>
              <a:rPr lang="it-IT" b="1" i="1" dirty="0" smtClean="0">
                <a:latin typeface="Arial" pitchFamily="34" charset="0"/>
                <a:cs typeface="Arial" pitchFamily="34" charset="0"/>
              </a:rPr>
              <a:t>Questa via è quella delle “dissonanze nell’arte”, quindi tanto nella pittura quanto nella musica. E la dissonanza pittorica e musicale di “oggi” non è altro che la consonanza di domani”. </a:t>
            </a:r>
            <a:endParaRPr lang="it-IT" dirty="0" smtClean="0">
              <a:latin typeface="Arial" pitchFamily="34" charset="0"/>
              <a:cs typeface="Arial" pitchFamily="34" charset="0"/>
            </a:endParaRPr>
          </a:p>
          <a:p>
            <a:pPr marL="274320" indent="-274320" eaLnBrk="1" fontAlgn="auto" hangingPunct="1">
              <a:spcAft>
                <a:spcPts val="0"/>
              </a:spcAft>
              <a:buClr>
                <a:schemeClr val="accent3"/>
              </a:buClr>
              <a:buFont typeface="Wingdings 2"/>
              <a:buNone/>
              <a:defRPr/>
            </a:pPr>
            <a:endParaRPr lang="it-IT"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750" y="333375"/>
            <a:ext cx="8229600" cy="574675"/>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t> </a:t>
            </a:r>
            <a:r>
              <a:rPr lang="it-IT" sz="2700" b="1" dirty="0" smtClean="0">
                <a:latin typeface="Arial" pitchFamily="34" charset="0"/>
                <a:cs typeface="Arial" pitchFamily="34" charset="0"/>
              </a:rPr>
              <a:t>Ritorniamo all’inizio del secolo!!</a:t>
            </a:r>
            <a:endParaRPr lang="it-IT" sz="2700" dirty="0">
              <a:latin typeface="Arial" pitchFamily="34" charset="0"/>
              <a:cs typeface="Arial" pitchFamily="34" charset="0"/>
            </a:endParaRPr>
          </a:p>
        </p:txBody>
      </p:sp>
      <p:sp>
        <p:nvSpPr>
          <p:cNvPr id="136194" name="Segnaposto contenuto 3"/>
          <p:cNvSpPr>
            <a:spLocks noGrp="1"/>
          </p:cNvSpPr>
          <p:nvPr>
            <p:ph idx="1"/>
          </p:nvPr>
        </p:nvSpPr>
        <p:spPr>
          <a:xfrm>
            <a:off x="457200" y="1196975"/>
            <a:ext cx="8229600" cy="5127625"/>
          </a:xfrm>
        </p:spPr>
        <p:txBody>
          <a:bodyPr/>
          <a:lstStyle/>
          <a:p>
            <a:pPr eaLnBrk="1" hangingPunct="1">
              <a:buFont typeface="Wingdings 2" pitchFamily="18" charset="2"/>
              <a:buNone/>
            </a:pPr>
            <a:r>
              <a:rPr lang="it-IT" sz="1800" b="1" smtClean="0">
                <a:latin typeface="Arial" charset="0"/>
                <a:cs typeface="Arial" charset="0"/>
              </a:rPr>
              <a:t>Il precursore di ogni cambiamento nella forma architettonica</a:t>
            </a:r>
          </a:p>
          <a:p>
            <a:pPr eaLnBrk="1" hangingPunct="1">
              <a:buFont typeface="Wingdings 2" pitchFamily="18" charset="2"/>
              <a:buNone/>
            </a:pPr>
            <a:r>
              <a:rPr lang="it-IT" sz="1800" b="1" smtClean="0">
                <a:latin typeface="Arial" charset="0"/>
                <a:cs typeface="Arial" charset="0"/>
              </a:rPr>
              <a:t>ANTON GAUDI (1852 – 1926)</a:t>
            </a:r>
          </a:p>
          <a:p>
            <a:pPr eaLnBrk="1" hangingPunct="1">
              <a:buFont typeface="Wingdings 2" pitchFamily="18" charset="2"/>
              <a:buNone/>
            </a:pPr>
            <a:r>
              <a:rPr lang="it-IT" sz="3200" b="1" smtClean="0">
                <a:latin typeface="Arial" charset="0"/>
                <a:cs typeface="Arial" charset="0"/>
              </a:rPr>
              <a:t> </a:t>
            </a:r>
          </a:p>
          <a:p>
            <a:pPr eaLnBrk="1" hangingPunct="1">
              <a:buFont typeface="Wingdings 2" pitchFamily="18" charset="2"/>
              <a:buNone/>
            </a:pPr>
            <a:endParaRPr lang="it-IT" smtClean="0"/>
          </a:p>
        </p:txBody>
      </p:sp>
      <p:pic>
        <p:nvPicPr>
          <p:cNvPr id="136195" name="Immagine 4" descr="http://upload.wikimedia.org/wikipedia/commons/thumb/7/72/Antoni_Gaudi_1878.jpg/220px-Antoni_Gaudi_1878.jpg"/>
          <p:cNvPicPr>
            <a:picLocks noChangeAspect="1" noChangeArrowheads="1"/>
          </p:cNvPicPr>
          <p:nvPr/>
        </p:nvPicPr>
        <p:blipFill>
          <a:blip r:embed="rId2" cstate="print"/>
          <a:srcRect/>
          <a:stretch>
            <a:fillRect/>
          </a:stretch>
        </p:blipFill>
        <p:spPr bwMode="auto">
          <a:xfrm>
            <a:off x="2771775" y="2420938"/>
            <a:ext cx="2736850" cy="3379787"/>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750" y="549275"/>
            <a:ext cx="8229600"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t> </a:t>
            </a:r>
            <a:r>
              <a:rPr lang="it-IT" sz="2700" b="1" dirty="0" smtClean="0">
                <a:latin typeface="Arial" pitchFamily="34" charset="0"/>
                <a:cs typeface="Arial" pitchFamily="34" charset="0"/>
              </a:rPr>
              <a:t>ANTON GAUDI</a:t>
            </a:r>
            <a:endParaRPr lang="it-IT" sz="2700" dirty="0">
              <a:latin typeface="Arial" pitchFamily="34" charset="0"/>
              <a:cs typeface="Arial" pitchFamily="34" charset="0"/>
            </a:endParaRPr>
          </a:p>
        </p:txBody>
      </p:sp>
      <p:sp>
        <p:nvSpPr>
          <p:cNvPr id="137218" name="Segnaposto contenuto 3"/>
          <p:cNvSpPr>
            <a:spLocks noGrp="1"/>
          </p:cNvSpPr>
          <p:nvPr>
            <p:ph idx="1"/>
          </p:nvPr>
        </p:nvSpPr>
        <p:spPr>
          <a:xfrm>
            <a:off x="457200" y="1341438"/>
            <a:ext cx="8229600" cy="4983162"/>
          </a:xfrm>
        </p:spPr>
        <p:txBody>
          <a:bodyPr/>
          <a:lstStyle/>
          <a:p>
            <a:pPr eaLnBrk="1" hangingPunct="1">
              <a:buFont typeface="Wingdings 2" pitchFamily="18" charset="2"/>
              <a:buNone/>
            </a:pPr>
            <a:r>
              <a:rPr lang="it-IT" sz="2000" b="1" dirty="0" smtClean="0">
                <a:latin typeface="Arial" charset="0"/>
                <a:cs typeface="Arial" charset="0"/>
              </a:rPr>
              <a:t>L'architetto utilizza fondamentalmente due curve matematiche: la </a:t>
            </a:r>
            <a:r>
              <a:rPr lang="it-IT" sz="2000" b="1" dirty="0" smtClean="0">
                <a:solidFill>
                  <a:schemeClr val="tx2"/>
                </a:solidFill>
                <a:latin typeface="Arial" charset="0"/>
                <a:cs typeface="Arial" charset="0"/>
              </a:rPr>
              <a:t>parabola e la catenaria </a:t>
            </a:r>
            <a:r>
              <a:rPr lang="it-IT" sz="2000" b="1" dirty="0" smtClean="0">
                <a:latin typeface="Arial" charset="0"/>
                <a:cs typeface="Arial" charset="0"/>
              </a:rPr>
              <a:t>e ogni possibile combinazione tra queste due. Vediamone le caratteristiche, le differenze e le potenzialità .</a:t>
            </a:r>
          </a:p>
          <a:p>
            <a:pPr eaLnBrk="1" hangingPunct="1">
              <a:buFont typeface="Wingdings 2" pitchFamily="18" charset="2"/>
              <a:buNone/>
            </a:pPr>
            <a:endParaRPr lang="it-IT" sz="2000" b="1" dirty="0" smtClean="0">
              <a:latin typeface="Arial" charset="0"/>
              <a:cs typeface="Arial" charset="0"/>
            </a:endParaRPr>
          </a:p>
          <a:p>
            <a:pPr eaLnBrk="1" hangingPunct="1">
              <a:buFont typeface="Wingdings 2" pitchFamily="18" charset="2"/>
              <a:buNone/>
            </a:pPr>
            <a:r>
              <a:rPr lang="it-IT" sz="2000" b="1" dirty="0" smtClean="0">
                <a:latin typeface="Arial" charset="0"/>
                <a:cs typeface="Arial" charset="0"/>
              </a:rPr>
              <a:t>La parabola e la catenaria sono, in realtà, due luoghi geometrici. Con il loro nome si intendono i grafici corrispondenti a quelle che in Matematica chiamiamo funzioni, esprimibili con la scrittura: y = f(x). Sono anche </a:t>
            </a:r>
            <a:r>
              <a:rPr lang="it-IT" sz="2000" b="1" dirty="0" smtClean="0">
                <a:solidFill>
                  <a:schemeClr val="tx2"/>
                </a:solidFill>
                <a:latin typeface="Arial" charset="0"/>
                <a:cs typeface="Arial" charset="0"/>
              </a:rPr>
              <a:t>due configurazioni di grande stabilità dal punto di vista dell'equilibrio</a:t>
            </a:r>
            <a:r>
              <a:rPr lang="it-IT" sz="2000" b="1" dirty="0" smtClean="0">
                <a:latin typeface="Arial" charset="0"/>
                <a:cs typeface="Arial" charset="0"/>
              </a:rPr>
              <a:t>.</a:t>
            </a:r>
          </a:p>
          <a:p>
            <a:pPr eaLnBrk="1" hangingPunct="1">
              <a:buFont typeface="Wingdings 2" pitchFamily="18" charset="2"/>
              <a:buNone/>
            </a:pPr>
            <a:endParaRPr lang="it-IT" sz="2000" b="1" dirty="0" smtClean="0">
              <a:latin typeface="Arial" charset="0"/>
              <a:cs typeface="Arial" charset="0"/>
            </a:endParaRPr>
          </a:p>
          <a:p>
            <a:pPr eaLnBrk="1" hangingPunct="1">
              <a:buFont typeface="Wingdings 2" pitchFamily="18" charset="2"/>
              <a:buNone/>
            </a:pPr>
            <a:r>
              <a:rPr lang="it-IT" sz="2000" b="1" dirty="0" smtClean="0">
                <a:latin typeface="Arial" charset="0"/>
                <a:cs typeface="Arial" charset="0"/>
              </a:rPr>
              <a:t>La grande innovazione che </a:t>
            </a:r>
            <a:r>
              <a:rPr lang="it-IT" sz="2000" b="1" dirty="0" err="1" smtClean="0">
                <a:latin typeface="Arial" charset="0"/>
                <a:cs typeface="Arial" charset="0"/>
              </a:rPr>
              <a:t>Gaudì</a:t>
            </a:r>
            <a:r>
              <a:rPr lang="it-IT" sz="2000" b="1" dirty="0" smtClean="0">
                <a:latin typeface="Arial" charset="0"/>
                <a:cs typeface="Arial" charset="0"/>
              </a:rPr>
              <a:t> introduce è quella della costruzione, attraverso l'uso combinato di questa due curve, di </a:t>
            </a:r>
            <a:r>
              <a:rPr lang="it-IT" sz="2000" b="1" dirty="0" smtClean="0">
                <a:solidFill>
                  <a:schemeClr val="tx2"/>
                </a:solidFill>
                <a:latin typeface="Arial" charset="0"/>
                <a:cs typeface="Arial" charset="0"/>
              </a:rPr>
              <a:t>modelli statici</a:t>
            </a:r>
            <a:r>
              <a:rPr lang="it-IT" sz="2000" b="1" dirty="0" smtClean="0">
                <a:latin typeface="Arial" charset="0"/>
                <a:cs typeface="Arial" charset="0"/>
              </a:rPr>
              <a:t> dei quali controllava la stabilità progettandoli e costruendoli </a:t>
            </a:r>
            <a:r>
              <a:rPr lang="it-IT" sz="2000" b="1" dirty="0" smtClean="0">
                <a:solidFill>
                  <a:schemeClr val="tx2"/>
                </a:solidFill>
                <a:latin typeface="Arial" charset="0"/>
                <a:cs typeface="Arial" charset="0"/>
              </a:rPr>
              <a:t>capovolti</a:t>
            </a:r>
            <a:r>
              <a:rPr lang="it-IT" sz="2000" b="1" dirty="0" smtClean="0">
                <a:latin typeface="Arial" charset="0"/>
                <a:cs typeface="Arial" charset="0"/>
              </a:rPr>
              <a:t>. Solo dopo aver concluso l'indagine, li raddrizzava e li utilizzava.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549275"/>
            <a:ext cx="8013700"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t> </a:t>
            </a:r>
            <a:r>
              <a:rPr lang="it-IT" sz="2700" b="1" dirty="0" smtClean="0">
                <a:latin typeface="Arial" pitchFamily="34" charset="0"/>
                <a:cs typeface="Arial" pitchFamily="34" charset="0"/>
              </a:rPr>
              <a:t>ancor prima di Gaudi l’ingegner Giovanni </a:t>
            </a:r>
            <a:r>
              <a:rPr lang="it-IT" sz="2700" b="1" dirty="0" err="1" smtClean="0">
                <a:latin typeface="Arial" pitchFamily="34" charset="0"/>
                <a:cs typeface="Arial" pitchFamily="34" charset="0"/>
              </a:rPr>
              <a:t>Poleni</a:t>
            </a:r>
            <a:endParaRPr lang="it-IT" sz="2700" dirty="0">
              <a:latin typeface="Arial" pitchFamily="34" charset="0"/>
              <a:cs typeface="Arial" pitchFamily="34" charset="0"/>
            </a:endParaRPr>
          </a:p>
        </p:txBody>
      </p:sp>
      <p:sp>
        <p:nvSpPr>
          <p:cNvPr id="138242" name="Segnaposto contenuto 3"/>
          <p:cNvSpPr>
            <a:spLocks noGrp="1"/>
          </p:cNvSpPr>
          <p:nvPr>
            <p:ph idx="1"/>
          </p:nvPr>
        </p:nvSpPr>
        <p:spPr>
          <a:xfrm>
            <a:off x="457200" y="1341438"/>
            <a:ext cx="8229600" cy="4983162"/>
          </a:xfrm>
        </p:spPr>
        <p:txBody>
          <a:bodyPr/>
          <a:lstStyle/>
          <a:p>
            <a:pPr eaLnBrk="1" hangingPunct="1">
              <a:buFont typeface="Wingdings 2" pitchFamily="18" charset="2"/>
              <a:buNone/>
            </a:pPr>
            <a:r>
              <a:rPr lang="it-IT" sz="2000" b="1" smtClean="0">
                <a:latin typeface="Arial" charset="0"/>
                <a:cs typeface="Arial" charset="0"/>
              </a:rPr>
              <a:t>    l'ingegnere Giovanni Poleni che, alla fine del Settecento, durante il restauro della cupola di San Pietro, utilizza la catenaria per controllare la stabilità dei costoloni della cupola</a:t>
            </a:r>
          </a:p>
        </p:txBody>
      </p:sp>
      <p:pic>
        <p:nvPicPr>
          <p:cNvPr id="138243" name="Immagine 4" descr="http://upload.wikimedia.org/wikipedia/commons/thumb/2/2d/StPetersDomePD.jpg/250px-StPetersDomePD.jpg">
            <a:hlinkClick r:id="rId2"/>
          </p:cNvPr>
          <p:cNvPicPr>
            <a:picLocks noChangeAspect="1" noChangeArrowheads="1"/>
          </p:cNvPicPr>
          <p:nvPr/>
        </p:nvPicPr>
        <p:blipFill>
          <a:blip r:embed="rId3" cstate="print"/>
          <a:srcRect/>
          <a:stretch>
            <a:fillRect/>
          </a:stretch>
        </p:blipFill>
        <p:spPr bwMode="auto">
          <a:xfrm>
            <a:off x="5148263" y="2492375"/>
            <a:ext cx="2381250" cy="34671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Immagine 1" descr="martrovereto[1].jpg"/>
          <p:cNvPicPr>
            <a:picLocks noChangeAspect="1"/>
          </p:cNvPicPr>
          <p:nvPr/>
        </p:nvPicPr>
        <p:blipFill>
          <a:blip r:embed="rId2" cstate="print"/>
          <a:srcRect/>
          <a:stretch>
            <a:fillRect/>
          </a:stretch>
        </p:blipFill>
        <p:spPr bwMode="auto">
          <a:xfrm>
            <a:off x="2771775" y="1628775"/>
            <a:ext cx="3671888" cy="3455988"/>
          </a:xfrm>
          <a:prstGeom prst="rect">
            <a:avLst/>
          </a:prstGeom>
          <a:noFill/>
          <a:ln w="9525">
            <a:noFill/>
            <a:miter lim="800000"/>
            <a:headEnd/>
            <a:tailEnd/>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750" y="549275"/>
            <a:ext cx="8229600"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Giovanni </a:t>
            </a:r>
            <a:r>
              <a:rPr lang="it-IT" sz="2700" b="1" dirty="0" err="1" smtClean="0">
                <a:latin typeface="Arial" pitchFamily="34" charset="0"/>
                <a:cs typeface="Arial" pitchFamily="34" charset="0"/>
              </a:rPr>
              <a:t>Poleni</a:t>
            </a:r>
            <a:endParaRPr lang="it-IT" sz="2700" dirty="0">
              <a:latin typeface="Arial" pitchFamily="34" charset="0"/>
              <a:cs typeface="Arial" pitchFamily="34" charset="0"/>
            </a:endParaRPr>
          </a:p>
        </p:txBody>
      </p:sp>
      <p:pic>
        <p:nvPicPr>
          <p:cNvPr id="139266" name="Segnaposto contenuto 5"/>
          <p:cNvPicPr>
            <a:picLocks noGrp="1"/>
          </p:cNvPicPr>
          <p:nvPr>
            <p:ph idx="1"/>
          </p:nvPr>
        </p:nvPicPr>
        <p:blipFill>
          <a:blip r:embed="rId2" cstate="print"/>
          <a:srcRect/>
          <a:stretch>
            <a:fillRect/>
          </a:stretch>
        </p:blipFill>
        <p:spPr>
          <a:xfrm>
            <a:off x="2454275" y="1125538"/>
            <a:ext cx="4235450" cy="5199062"/>
          </a:xfr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750" y="549275"/>
            <a:ext cx="8229600"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Giovanni </a:t>
            </a:r>
            <a:r>
              <a:rPr lang="it-IT" sz="2700" b="1" dirty="0" err="1" smtClean="0">
                <a:latin typeface="Arial" pitchFamily="34" charset="0"/>
                <a:cs typeface="Arial" pitchFamily="34" charset="0"/>
              </a:rPr>
              <a:t>Poleni</a:t>
            </a:r>
            <a:endParaRPr lang="it-IT" sz="2700" dirty="0">
              <a:latin typeface="Arial" pitchFamily="34" charset="0"/>
              <a:cs typeface="Arial" pitchFamily="34" charset="0"/>
            </a:endParaRPr>
          </a:p>
        </p:txBody>
      </p:sp>
      <p:pic>
        <p:nvPicPr>
          <p:cNvPr id="140290" name="Segnaposto contenuto 4"/>
          <p:cNvPicPr>
            <a:picLocks noGrp="1"/>
          </p:cNvPicPr>
          <p:nvPr>
            <p:ph idx="1"/>
          </p:nvPr>
        </p:nvPicPr>
        <p:blipFill>
          <a:blip r:embed="rId2" cstate="print"/>
          <a:srcRect/>
          <a:stretch>
            <a:fillRect/>
          </a:stretch>
        </p:blipFill>
        <p:spPr>
          <a:xfrm>
            <a:off x="611188" y="1412875"/>
            <a:ext cx="7462837" cy="4392613"/>
          </a:xfr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63713" y="549275"/>
            <a:ext cx="4321175"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700" b="1" dirty="0" smtClean="0">
                <a:latin typeface="Arial" pitchFamily="34" charset="0"/>
                <a:cs typeface="Arial" pitchFamily="34" charset="0"/>
              </a:rPr>
              <a:t>Parabola</a:t>
            </a:r>
            <a:endParaRPr lang="it-IT" sz="2700" dirty="0">
              <a:latin typeface="Arial" pitchFamily="34" charset="0"/>
              <a:cs typeface="Arial" pitchFamily="34" charset="0"/>
            </a:endParaRPr>
          </a:p>
        </p:txBody>
      </p:sp>
      <p:pic>
        <p:nvPicPr>
          <p:cNvPr id="141314" name="Segnaposto contenuto 5" descr="Figura 1 e Figura 2"/>
          <p:cNvPicPr>
            <a:picLocks noGrp="1"/>
          </p:cNvPicPr>
          <p:nvPr>
            <p:ph idx="1"/>
          </p:nvPr>
        </p:nvPicPr>
        <p:blipFill>
          <a:blip r:embed="rId2" cstate="print"/>
          <a:srcRect/>
          <a:stretch>
            <a:fillRect/>
          </a:stretch>
        </p:blipFill>
        <p:spPr>
          <a:xfrm>
            <a:off x="1835150" y="2060575"/>
            <a:ext cx="5400675" cy="2447925"/>
          </a:xfr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catenaria02%5B4%5D">
            <a:hlinkClick r:id="rId2"/>
          </p:cNvPr>
          <p:cNvPicPr>
            <a:picLocks noChangeAspect="1" noChangeArrowheads="1"/>
          </p:cNvPicPr>
          <p:nvPr/>
        </p:nvPicPr>
        <p:blipFill>
          <a:blip r:embed="rId3" cstate="print"/>
          <a:srcRect/>
          <a:stretch>
            <a:fillRect/>
          </a:stretch>
        </p:blipFill>
        <p:spPr bwMode="auto">
          <a:xfrm>
            <a:off x="2786063" y="1557338"/>
            <a:ext cx="3571875" cy="3743325"/>
          </a:xfrm>
          <a:prstGeom prst="rect">
            <a:avLst/>
          </a:prstGeom>
          <a:noFill/>
        </p:spPr>
      </p:pic>
      <p:sp>
        <p:nvSpPr>
          <p:cNvPr id="243715" name="Text Box 3"/>
          <p:cNvSpPr txBox="1">
            <a:spLocks noChangeArrowheads="1"/>
          </p:cNvSpPr>
          <p:nvPr/>
        </p:nvSpPr>
        <p:spPr bwMode="auto">
          <a:xfrm>
            <a:off x="3708400" y="495300"/>
            <a:ext cx="2303463" cy="457200"/>
          </a:xfrm>
          <a:prstGeom prst="rect">
            <a:avLst/>
          </a:prstGeom>
          <a:noFill/>
          <a:ln w="9525">
            <a:noFill/>
            <a:miter lim="800000"/>
            <a:headEnd/>
            <a:tailEnd/>
          </a:ln>
          <a:effectLst/>
        </p:spPr>
        <p:txBody>
          <a:bodyPr>
            <a:spAutoFit/>
          </a:bodyPr>
          <a:lstStyle/>
          <a:p>
            <a:r>
              <a:rPr lang="it-IT" sz="2400" b="1" dirty="0">
                <a:solidFill>
                  <a:schemeClr val="tx2"/>
                </a:solidFill>
              </a:rPr>
              <a:t>catenaria</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2988" y="333375"/>
            <a:ext cx="7726362" cy="574675"/>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Catenaria (il coseno iperbolico)</a:t>
            </a:r>
            <a:endParaRPr lang="it-IT" sz="2700" dirty="0">
              <a:latin typeface="Arial" pitchFamily="34" charset="0"/>
              <a:cs typeface="Arial" pitchFamily="34" charset="0"/>
            </a:endParaRPr>
          </a:p>
        </p:txBody>
      </p:sp>
      <p:pic>
        <p:nvPicPr>
          <p:cNvPr id="142338" name="Immagine 7" descr="Funzione"/>
          <p:cNvPicPr>
            <a:picLocks noChangeAspect="1" noChangeArrowheads="1"/>
          </p:cNvPicPr>
          <p:nvPr/>
        </p:nvPicPr>
        <p:blipFill>
          <a:blip r:embed="rId2" cstate="print"/>
          <a:srcRect/>
          <a:stretch>
            <a:fillRect/>
          </a:stretch>
        </p:blipFill>
        <p:spPr bwMode="auto">
          <a:xfrm>
            <a:off x="6227763" y="4076700"/>
            <a:ext cx="1228725" cy="571500"/>
          </a:xfrm>
          <a:prstGeom prst="rect">
            <a:avLst/>
          </a:prstGeom>
          <a:noFill/>
          <a:ln w="9525">
            <a:noFill/>
            <a:miter lim="800000"/>
            <a:headEnd/>
            <a:tailEnd/>
          </a:ln>
        </p:spPr>
      </p:pic>
      <p:pic>
        <p:nvPicPr>
          <p:cNvPr id="142339" name="Segnaposto contenuto 9" descr="Figura 5"/>
          <p:cNvPicPr>
            <a:picLocks noGrp="1"/>
          </p:cNvPicPr>
          <p:nvPr>
            <p:ph idx="1"/>
          </p:nvPr>
        </p:nvPicPr>
        <p:blipFill>
          <a:blip r:embed="rId3" cstate="print"/>
          <a:srcRect/>
          <a:stretch>
            <a:fillRect/>
          </a:stretch>
        </p:blipFill>
        <p:spPr>
          <a:xfrm>
            <a:off x="1116013" y="1341438"/>
            <a:ext cx="4370387" cy="4389437"/>
          </a:xfr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p:cNvSpPr>
          <p:nvPr>
            <p:ph type="title"/>
          </p:nvPr>
        </p:nvSpPr>
        <p:spPr>
          <a:xfrm>
            <a:off x="827088" y="836613"/>
            <a:ext cx="7870825" cy="360362"/>
          </a:xfrm>
        </p:spPr>
        <p:txBody>
          <a:bodyPr/>
          <a:lstStyle/>
          <a:p>
            <a:r>
              <a:rPr lang="it-IT" sz="2800" b="1" smtClean="0">
                <a:latin typeface="Arial" charset="0"/>
              </a:rPr>
              <a:t>rolletta conica della parabola</a:t>
            </a:r>
          </a:p>
        </p:txBody>
      </p:sp>
      <p:sp>
        <p:nvSpPr>
          <p:cNvPr id="241667" name="Rectangle 3"/>
          <p:cNvSpPr>
            <a:spLocks noGrp="1"/>
          </p:cNvSpPr>
          <p:nvPr>
            <p:ph type="body" idx="1"/>
          </p:nvPr>
        </p:nvSpPr>
        <p:spPr>
          <a:xfrm>
            <a:off x="468313" y="1557338"/>
            <a:ext cx="8229600" cy="4821237"/>
          </a:xfrm>
        </p:spPr>
        <p:txBody>
          <a:bodyPr/>
          <a:lstStyle/>
          <a:p>
            <a:pPr>
              <a:buFont typeface="Wingdings 2" pitchFamily="18" charset="2"/>
              <a:buNone/>
            </a:pPr>
            <a:r>
              <a:rPr lang="it-IT" sz="2400" b="1" dirty="0" smtClean="0">
                <a:latin typeface="Arial" charset="0"/>
              </a:rPr>
              <a:t>   La catenaria si ottiene anche come il luogo geometrico descritto dal fuoco di una parabola che ruota e trasla lungo una retta</a:t>
            </a:r>
          </a:p>
        </p:txBody>
      </p:sp>
      <p:pic>
        <p:nvPicPr>
          <p:cNvPr id="241669" name="Picture 5" descr="ANd9GcRL0cjiaprNco3UKwctR0Ke34KFLN36-GYR8eK2StfT9vtGroAL"/>
          <p:cNvPicPr>
            <a:picLocks noChangeAspect="1" noChangeArrowheads="1"/>
          </p:cNvPicPr>
          <p:nvPr/>
        </p:nvPicPr>
        <p:blipFill>
          <a:blip r:embed="rId2" cstate="print"/>
          <a:srcRect/>
          <a:stretch>
            <a:fillRect/>
          </a:stretch>
        </p:blipFill>
        <p:spPr bwMode="auto">
          <a:xfrm>
            <a:off x="2555875" y="3068638"/>
            <a:ext cx="3600450" cy="2592387"/>
          </a:xfrm>
          <a:prstGeom prst="rect">
            <a:avLst/>
          </a:prstGeom>
          <a:noFill/>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48038" y="188913"/>
            <a:ext cx="1800225" cy="503237"/>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Catenaria</a:t>
            </a:r>
            <a:endParaRPr lang="it-IT" sz="2700" dirty="0">
              <a:latin typeface="Arial" pitchFamily="34" charset="0"/>
              <a:cs typeface="Arial" pitchFamily="34" charset="0"/>
            </a:endParaRPr>
          </a:p>
        </p:txBody>
      </p:sp>
      <p:pic>
        <p:nvPicPr>
          <p:cNvPr id="143362" name="Segnaposto contenuto 4" descr="Figura 4"/>
          <p:cNvPicPr>
            <a:picLocks noGrp="1"/>
          </p:cNvPicPr>
          <p:nvPr>
            <p:ph idx="1"/>
          </p:nvPr>
        </p:nvPicPr>
        <p:blipFill>
          <a:blip r:embed="rId2" cstate="print"/>
          <a:srcRect/>
          <a:stretch>
            <a:fillRect/>
          </a:stretch>
        </p:blipFill>
        <p:spPr>
          <a:xfrm>
            <a:off x="1763713" y="1196975"/>
            <a:ext cx="4429125" cy="4362450"/>
          </a:xfr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olo 1"/>
          <p:cNvSpPr>
            <a:spLocks noGrp="1"/>
          </p:cNvSpPr>
          <p:nvPr>
            <p:ph type="title"/>
          </p:nvPr>
        </p:nvSpPr>
        <p:spPr>
          <a:xfrm>
            <a:off x="457200" y="704850"/>
            <a:ext cx="8229600" cy="708025"/>
          </a:xfrm>
        </p:spPr>
        <p:txBody>
          <a:bodyPr/>
          <a:lstStyle/>
          <a:p>
            <a:pPr algn="ctr" eaLnBrk="1" hangingPunct="1"/>
            <a:r>
              <a:rPr lang="it-IT" sz="4400" b="1" smtClean="0"/>
              <a:t>parabola e catenaria</a:t>
            </a:r>
          </a:p>
        </p:txBody>
      </p:sp>
      <p:pic>
        <p:nvPicPr>
          <p:cNvPr id="144386" name="Segnaposto contenuto 5" descr="puente3[1].jpg"/>
          <p:cNvPicPr>
            <a:picLocks noGrp="1" noChangeAspect="1"/>
          </p:cNvPicPr>
          <p:nvPr>
            <p:ph idx="1"/>
          </p:nvPr>
        </p:nvPicPr>
        <p:blipFill>
          <a:blip r:embed="rId2" cstate="print"/>
          <a:srcRect/>
          <a:stretch>
            <a:fillRect/>
          </a:stretch>
        </p:blipFill>
        <p:spPr>
          <a:xfrm>
            <a:off x="1763713" y="2492375"/>
            <a:ext cx="5472112" cy="2881313"/>
          </a:xfr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700338" y="549275"/>
            <a:ext cx="3887787"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Parabola e Catenaria</a:t>
            </a:r>
            <a:endParaRPr lang="it-IT" sz="2700" dirty="0">
              <a:latin typeface="Arial" pitchFamily="34" charset="0"/>
              <a:cs typeface="Arial" pitchFamily="34" charset="0"/>
            </a:endParaRPr>
          </a:p>
        </p:txBody>
      </p:sp>
      <p:pic>
        <p:nvPicPr>
          <p:cNvPr id="145410" name="Picture 2" descr="F:\CATANZARO\catanzaro\Catenaria2[1].png"/>
          <p:cNvPicPr>
            <a:picLocks noGrp="1" noChangeAspect="1" noChangeArrowheads="1"/>
          </p:cNvPicPr>
          <p:nvPr>
            <p:ph idx="1"/>
          </p:nvPr>
        </p:nvPicPr>
        <p:blipFill>
          <a:blip r:embed="rId2" cstate="print"/>
          <a:srcRect/>
          <a:stretch>
            <a:fillRect/>
          </a:stretch>
        </p:blipFill>
        <p:spPr>
          <a:xfrm>
            <a:off x="2268538" y="1844675"/>
            <a:ext cx="4464050" cy="3384550"/>
          </a:xfr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Immagine 1" descr="Gaudi_ColegiaTeresiano3-300x230[1].png"/>
          <p:cNvPicPr>
            <a:picLocks noChangeAspect="1"/>
          </p:cNvPicPr>
          <p:nvPr/>
        </p:nvPicPr>
        <p:blipFill>
          <a:blip r:embed="rId2" cstate="print"/>
          <a:srcRect/>
          <a:stretch>
            <a:fillRect/>
          </a:stretch>
        </p:blipFill>
        <p:spPr bwMode="auto">
          <a:xfrm>
            <a:off x="2339975" y="1773238"/>
            <a:ext cx="4967288" cy="3744912"/>
          </a:xfrm>
          <a:prstGeom prst="rect">
            <a:avLst/>
          </a:prstGeom>
          <a:noFill/>
          <a:ln w="9525">
            <a:noFill/>
            <a:miter lim="800000"/>
            <a:headEnd/>
            <a:tailEnd/>
          </a:ln>
        </p:spPr>
      </p:pic>
      <p:sp>
        <p:nvSpPr>
          <p:cNvPr id="146434" name="CasellaDiTesto 2"/>
          <p:cNvSpPr txBox="1">
            <a:spLocks noChangeArrowheads="1"/>
          </p:cNvSpPr>
          <p:nvPr/>
        </p:nvSpPr>
        <p:spPr bwMode="auto">
          <a:xfrm>
            <a:off x="1476375" y="620713"/>
            <a:ext cx="6624638" cy="366712"/>
          </a:xfrm>
          <a:prstGeom prst="rect">
            <a:avLst/>
          </a:prstGeom>
          <a:noFill/>
          <a:ln w="9525">
            <a:noFill/>
            <a:miter lim="800000"/>
            <a:headEnd/>
            <a:tailEnd/>
          </a:ln>
        </p:spPr>
        <p:txBody>
          <a:bodyPr>
            <a:spAutoFit/>
          </a:bodyPr>
          <a:lstStyle/>
          <a:p>
            <a:pPr algn="ctr"/>
            <a:r>
              <a:rPr lang="it-IT" b="1"/>
              <a:t>Collegio teresiano - Barcellona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magine 1" descr="n3587-f2850[1].jpg"/>
          <p:cNvPicPr>
            <a:picLocks noChangeAspect="1"/>
          </p:cNvPicPr>
          <p:nvPr/>
        </p:nvPicPr>
        <p:blipFill>
          <a:blip r:embed="rId2" cstate="print"/>
          <a:srcRect/>
          <a:stretch>
            <a:fillRect/>
          </a:stretch>
        </p:blipFill>
        <p:spPr bwMode="auto">
          <a:xfrm>
            <a:off x="2190750" y="1566863"/>
            <a:ext cx="4762500" cy="3724275"/>
          </a:xfrm>
          <a:prstGeom prst="rect">
            <a:avLst/>
          </a:prstGeom>
          <a:noFill/>
          <a:ln w="9525">
            <a:noFill/>
            <a:miter lim="800000"/>
            <a:headEnd/>
            <a:tailEnd/>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Immagine 1" descr="barc_spain_closedoor_1616b[1].jpg"/>
          <p:cNvPicPr>
            <a:picLocks noChangeAspect="1"/>
          </p:cNvPicPr>
          <p:nvPr/>
        </p:nvPicPr>
        <p:blipFill>
          <a:blip r:embed="rId2" cstate="print"/>
          <a:srcRect/>
          <a:stretch>
            <a:fillRect/>
          </a:stretch>
        </p:blipFill>
        <p:spPr bwMode="auto">
          <a:xfrm>
            <a:off x="2000250" y="0"/>
            <a:ext cx="5143500" cy="6858000"/>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750" y="549275"/>
            <a:ext cx="8229600"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GAUDI</a:t>
            </a:r>
            <a:endParaRPr lang="it-IT" sz="2700" dirty="0">
              <a:latin typeface="Arial" pitchFamily="34" charset="0"/>
              <a:cs typeface="Arial" pitchFamily="34" charset="0"/>
            </a:endParaRPr>
          </a:p>
        </p:txBody>
      </p:sp>
      <p:pic>
        <p:nvPicPr>
          <p:cNvPr id="148482" name="Segnaposto contenuto 3" descr="Colegio de las Teresianas, or Colegio Teresiano, by Antoni Gaudí in Barcelona">
            <a:hlinkClick r:id="rId2" tooltip="&quot;View Full-Size&quot;"/>
          </p:cNvPr>
          <p:cNvPicPr>
            <a:picLocks noGrp="1"/>
          </p:cNvPicPr>
          <p:nvPr>
            <p:ph idx="1"/>
          </p:nvPr>
        </p:nvPicPr>
        <p:blipFill>
          <a:blip r:embed="rId3" cstate="print"/>
          <a:srcRect/>
          <a:stretch>
            <a:fillRect/>
          </a:stretch>
        </p:blipFill>
        <p:spPr>
          <a:xfrm>
            <a:off x="971550" y="1268413"/>
            <a:ext cx="3744913" cy="5127625"/>
          </a:xfrm>
        </p:spPr>
      </p:pic>
      <p:sp>
        <p:nvSpPr>
          <p:cNvPr id="148483" name="CasellaDiTesto 4"/>
          <p:cNvSpPr txBox="1">
            <a:spLocks noChangeArrowheads="1"/>
          </p:cNvSpPr>
          <p:nvPr/>
        </p:nvSpPr>
        <p:spPr bwMode="auto">
          <a:xfrm>
            <a:off x="5651500" y="3068638"/>
            <a:ext cx="2847975" cy="1200150"/>
          </a:xfrm>
          <a:prstGeom prst="rect">
            <a:avLst/>
          </a:prstGeom>
          <a:noFill/>
          <a:ln w="9525">
            <a:noFill/>
            <a:miter lim="800000"/>
            <a:headEnd/>
            <a:tailEnd/>
          </a:ln>
        </p:spPr>
        <p:txBody>
          <a:bodyPr wrap="none">
            <a:spAutoFit/>
          </a:bodyPr>
          <a:lstStyle/>
          <a:p>
            <a:r>
              <a:rPr lang="it-IT" b="1"/>
              <a:t>Collegio di Santa Teresa</a:t>
            </a:r>
          </a:p>
          <a:p>
            <a:r>
              <a:rPr lang="it-IT" b="1"/>
              <a:t>corridoio</a:t>
            </a:r>
          </a:p>
          <a:p>
            <a:r>
              <a:rPr lang="it-IT" b="1"/>
              <a:t>Barcellona</a:t>
            </a:r>
            <a:endParaRPr lang="it-IT"/>
          </a:p>
          <a:p>
            <a:endParaRPr lang="it-IT">
              <a:latin typeface="Constantia" pitchFamily="18"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olo 1"/>
          <p:cNvSpPr>
            <a:spLocks noGrp="1"/>
          </p:cNvSpPr>
          <p:nvPr>
            <p:ph type="title"/>
          </p:nvPr>
        </p:nvSpPr>
        <p:spPr>
          <a:xfrm>
            <a:off x="457200" y="333375"/>
            <a:ext cx="7643813" cy="935038"/>
          </a:xfrm>
        </p:spPr>
        <p:txBody>
          <a:bodyPr/>
          <a:lstStyle/>
          <a:p>
            <a:pPr algn="ctr" eaLnBrk="1" hangingPunct="1"/>
            <a:r>
              <a:rPr lang="it-IT" sz="3200" b="1" smtClean="0">
                <a:latin typeface="Arial" charset="0"/>
                <a:cs typeface="Arial" charset="0"/>
              </a:rPr>
              <a:t>Casa milà</a:t>
            </a:r>
            <a:br>
              <a:rPr lang="it-IT" sz="3200" b="1" smtClean="0">
                <a:latin typeface="Arial" charset="0"/>
                <a:cs typeface="Arial" charset="0"/>
              </a:rPr>
            </a:br>
            <a:r>
              <a:rPr lang="it-IT" sz="3200" b="1" smtClean="0">
                <a:latin typeface="Arial" charset="0"/>
                <a:cs typeface="Arial" charset="0"/>
              </a:rPr>
              <a:t>Barcellona</a:t>
            </a:r>
          </a:p>
        </p:txBody>
      </p:sp>
      <p:pic>
        <p:nvPicPr>
          <p:cNvPr id="149506" name="Segnaposto contenuto 3" descr="imagesCA2K0QV5.jpg"/>
          <p:cNvPicPr>
            <a:picLocks noGrp="1" noChangeAspect="1"/>
          </p:cNvPicPr>
          <p:nvPr>
            <p:ph idx="1"/>
          </p:nvPr>
        </p:nvPicPr>
        <p:blipFill>
          <a:blip r:embed="rId2" cstate="print"/>
          <a:srcRect/>
          <a:stretch>
            <a:fillRect/>
          </a:stretch>
        </p:blipFill>
        <p:spPr>
          <a:xfrm>
            <a:off x="2627313" y="1916113"/>
            <a:ext cx="3457575" cy="4249737"/>
          </a:xfr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olo 1"/>
          <p:cNvSpPr>
            <a:spLocks noGrp="1"/>
          </p:cNvSpPr>
          <p:nvPr>
            <p:ph type="title"/>
          </p:nvPr>
        </p:nvSpPr>
        <p:spPr>
          <a:xfrm>
            <a:off x="457200" y="404813"/>
            <a:ext cx="8229600" cy="647700"/>
          </a:xfrm>
        </p:spPr>
        <p:txBody>
          <a:bodyPr/>
          <a:lstStyle/>
          <a:p>
            <a:pPr algn="ctr" eaLnBrk="1" hangingPunct="1"/>
            <a:r>
              <a:rPr lang="it-IT" sz="3200" b="1" smtClean="0">
                <a:latin typeface="Arial" charset="0"/>
                <a:cs typeface="Arial" charset="0"/>
              </a:rPr>
              <a:t>Casa milà - Barcellona</a:t>
            </a:r>
          </a:p>
        </p:txBody>
      </p:sp>
      <p:pic>
        <p:nvPicPr>
          <p:cNvPr id="150530" name="Segnaposto contenuto 3" descr="doc_sir13[1].jpg"/>
          <p:cNvPicPr>
            <a:picLocks noGrp="1" noChangeAspect="1"/>
          </p:cNvPicPr>
          <p:nvPr>
            <p:ph idx="1"/>
          </p:nvPr>
        </p:nvPicPr>
        <p:blipFill>
          <a:blip r:embed="rId2" cstate="print"/>
          <a:srcRect/>
          <a:stretch>
            <a:fillRect/>
          </a:stretch>
        </p:blipFill>
        <p:spPr>
          <a:xfrm>
            <a:off x="3192463" y="1935163"/>
            <a:ext cx="2759075" cy="4389437"/>
          </a:xfrm>
        </p:spPr>
      </p:pic>
      <p:pic>
        <p:nvPicPr>
          <p:cNvPr id="150531" name="Segnaposto contenuto 3" descr="doc_sir13[1].jpg"/>
          <p:cNvPicPr>
            <a:picLocks noChangeAspect="1"/>
          </p:cNvPicPr>
          <p:nvPr/>
        </p:nvPicPr>
        <p:blipFill>
          <a:blip r:embed="rId2" cstate="print"/>
          <a:srcRect/>
          <a:stretch>
            <a:fillRect/>
          </a:stretch>
        </p:blipFill>
        <p:spPr bwMode="auto">
          <a:xfrm>
            <a:off x="2771775" y="1628775"/>
            <a:ext cx="3529013" cy="4676775"/>
          </a:xfrm>
          <a:prstGeom prst="rect">
            <a:avLst/>
          </a:prstGeom>
          <a:noFill/>
          <a:ln w="9525">
            <a:no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Immagine 1" descr="51-casa-mila[1].jpg"/>
          <p:cNvPicPr>
            <a:picLocks noChangeAspect="1"/>
          </p:cNvPicPr>
          <p:nvPr/>
        </p:nvPicPr>
        <p:blipFill>
          <a:blip r:embed="rId2" cstate="print"/>
          <a:srcRect/>
          <a:stretch>
            <a:fillRect/>
          </a:stretch>
        </p:blipFill>
        <p:spPr bwMode="auto">
          <a:xfrm>
            <a:off x="2843213" y="1484313"/>
            <a:ext cx="3529012" cy="3744912"/>
          </a:xfrm>
          <a:prstGeom prst="rect">
            <a:avLst/>
          </a:prstGeom>
          <a:noFill/>
          <a:ln w="9525">
            <a:noFill/>
            <a:miter lim="800000"/>
            <a:headEnd/>
            <a:tailEnd/>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p:cNvPicPr>
            <a:picLocks noChangeAspect="1" noChangeArrowheads="1"/>
          </p:cNvPicPr>
          <p:nvPr/>
        </p:nvPicPr>
        <p:blipFill>
          <a:blip r:embed="rId2" cstate="print"/>
          <a:srcRect/>
          <a:stretch>
            <a:fillRect/>
          </a:stretch>
        </p:blipFill>
        <p:spPr bwMode="auto">
          <a:xfrm>
            <a:off x="2428875" y="571500"/>
            <a:ext cx="4286250" cy="5715000"/>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il_fi" descr="http://rudimatematici-lescienze.blogautore.espresso.repubblica.it/files/2009/07/b-f-sagradafamiliastatikmodell-300x225.jpg"/>
          <p:cNvPicPr>
            <a:picLocks noChangeAspect="1" noChangeArrowheads="1"/>
          </p:cNvPicPr>
          <p:nvPr/>
        </p:nvPicPr>
        <p:blipFill>
          <a:blip r:embed="rId2" cstate="print"/>
          <a:srcRect/>
          <a:stretch>
            <a:fillRect/>
          </a:stretch>
        </p:blipFill>
        <p:spPr bwMode="auto">
          <a:xfrm>
            <a:off x="1763713" y="1341438"/>
            <a:ext cx="5184775" cy="4103687"/>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il_fi" descr="http://wiki.ead.pucv.cl/images/thumb/7/75/CCF15.jpg/350px-CCF15.jpg"/>
          <p:cNvPicPr>
            <a:picLocks noChangeAspect="1" noChangeArrowheads="1"/>
          </p:cNvPicPr>
          <p:nvPr/>
        </p:nvPicPr>
        <p:blipFill>
          <a:blip r:embed="rId2" cstate="print"/>
          <a:srcRect/>
          <a:stretch>
            <a:fillRect/>
          </a:stretch>
        </p:blipFill>
        <p:spPr bwMode="auto">
          <a:xfrm>
            <a:off x="2905125" y="1204913"/>
            <a:ext cx="3333750" cy="4448175"/>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79613" y="260350"/>
            <a:ext cx="5832475" cy="431800"/>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GAUDI</a:t>
            </a:r>
            <a:endParaRPr lang="it-IT" sz="2700" dirty="0">
              <a:latin typeface="Arial" pitchFamily="34" charset="0"/>
              <a:cs typeface="Arial" pitchFamily="34" charset="0"/>
            </a:endParaRPr>
          </a:p>
        </p:txBody>
      </p:sp>
      <p:pic>
        <p:nvPicPr>
          <p:cNvPr id="155650" name="Segnaposto contenuto 3" descr="File:Barcelona Casa Batlló innen Dachboden.jpg">
            <a:hlinkClick r:id="rId2"/>
          </p:cNvPr>
          <p:cNvPicPr>
            <a:picLocks noGrp="1"/>
          </p:cNvPicPr>
          <p:nvPr>
            <p:ph idx="1"/>
          </p:nvPr>
        </p:nvPicPr>
        <p:blipFill>
          <a:blip r:embed="rId3" cstate="print"/>
          <a:srcRect/>
          <a:stretch>
            <a:fillRect/>
          </a:stretch>
        </p:blipFill>
        <p:spPr>
          <a:xfrm>
            <a:off x="1979613" y="1196975"/>
            <a:ext cx="5853112" cy="4389438"/>
          </a:xfrm>
        </p:spPr>
      </p:pic>
      <p:sp>
        <p:nvSpPr>
          <p:cNvPr id="155651" name="CasellaDiTesto 4"/>
          <p:cNvSpPr txBox="1">
            <a:spLocks noChangeArrowheads="1"/>
          </p:cNvSpPr>
          <p:nvPr/>
        </p:nvSpPr>
        <p:spPr bwMode="auto">
          <a:xfrm>
            <a:off x="1979613" y="5805488"/>
            <a:ext cx="1974850" cy="646112"/>
          </a:xfrm>
          <a:prstGeom prst="rect">
            <a:avLst/>
          </a:prstGeom>
          <a:noFill/>
          <a:ln w="9525">
            <a:noFill/>
            <a:miter lim="800000"/>
            <a:headEnd/>
            <a:tailEnd/>
          </a:ln>
        </p:spPr>
        <p:txBody>
          <a:bodyPr>
            <a:spAutoFit/>
          </a:bodyPr>
          <a:lstStyle/>
          <a:p>
            <a:r>
              <a:rPr lang="it-IT" b="1"/>
              <a:t>Casa Battlò Barcellona</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4"/>
          <p:cNvPicPr>
            <a:picLocks noChangeAspect="1" noChangeArrowheads="1"/>
          </p:cNvPicPr>
          <p:nvPr/>
        </p:nvPicPr>
        <p:blipFill>
          <a:blip r:embed="rId2" cstate="print"/>
          <a:srcRect/>
          <a:stretch>
            <a:fillRect/>
          </a:stretch>
        </p:blipFill>
        <p:spPr bwMode="auto">
          <a:xfrm>
            <a:off x="1462088" y="1357313"/>
            <a:ext cx="6219825" cy="414337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CasellaDiTesto 1"/>
          <p:cNvSpPr txBox="1">
            <a:spLocks noChangeArrowheads="1"/>
          </p:cNvSpPr>
          <p:nvPr/>
        </p:nvSpPr>
        <p:spPr bwMode="auto">
          <a:xfrm>
            <a:off x="2195513" y="2205038"/>
            <a:ext cx="4608512" cy="1323975"/>
          </a:xfrm>
          <a:prstGeom prst="rect">
            <a:avLst/>
          </a:prstGeom>
          <a:noFill/>
          <a:ln w="9525">
            <a:noFill/>
            <a:miter lim="800000"/>
            <a:headEnd/>
            <a:tailEnd/>
          </a:ln>
        </p:spPr>
        <p:txBody>
          <a:bodyPr>
            <a:spAutoFit/>
          </a:bodyPr>
          <a:lstStyle/>
          <a:p>
            <a:r>
              <a:rPr lang="it-IT" sz="2000" b="1"/>
              <a:t>LA  FORMA  PERFETTA</a:t>
            </a:r>
          </a:p>
          <a:p>
            <a:endParaRPr lang="it-IT" sz="2000" b="1"/>
          </a:p>
          <a:p>
            <a:endParaRPr lang="it-IT" sz="2000" b="1"/>
          </a:p>
          <a:p>
            <a:r>
              <a:rPr lang="it-IT" sz="2000" b="1"/>
              <a:t>UN’ANTICA  TESTIMONIANZA…</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itolo 1"/>
          <p:cNvSpPr>
            <a:spLocks noGrp="1"/>
          </p:cNvSpPr>
          <p:nvPr>
            <p:ph type="title"/>
          </p:nvPr>
        </p:nvSpPr>
        <p:spPr>
          <a:xfrm>
            <a:off x="971550" y="260350"/>
            <a:ext cx="7488238" cy="720725"/>
          </a:xfrm>
        </p:spPr>
        <p:txBody>
          <a:bodyPr/>
          <a:lstStyle/>
          <a:p>
            <a:pPr algn="ctr" eaLnBrk="1" hangingPunct="1"/>
            <a:r>
              <a:rPr lang="it-IT" sz="3200" b="1" smtClean="0">
                <a:latin typeface="Arial" charset="0"/>
                <a:cs typeface="Arial" charset="0"/>
              </a:rPr>
              <a:t>A proposito di catenarie</a:t>
            </a:r>
          </a:p>
        </p:txBody>
      </p:sp>
      <p:pic>
        <p:nvPicPr>
          <p:cNvPr id="157698" name="Segnaposto contenuto 4" descr="ponte1[1].gif"/>
          <p:cNvPicPr>
            <a:picLocks noGrp="1" noChangeAspect="1"/>
          </p:cNvPicPr>
          <p:nvPr>
            <p:ph idx="1"/>
          </p:nvPr>
        </p:nvPicPr>
        <p:blipFill>
          <a:blip r:embed="rId2" cstate="print"/>
          <a:srcRect/>
          <a:stretch>
            <a:fillRect/>
          </a:stretch>
        </p:blipFill>
        <p:spPr>
          <a:xfrm>
            <a:off x="769938" y="1628775"/>
            <a:ext cx="7604125" cy="4319588"/>
          </a:xfr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olo 1"/>
          <p:cNvSpPr>
            <a:spLocks noGrp="1"/>
          </p:cNvSpPr>
          <p:nvPr>
            <p:ph type="title"/>
          </p:nvPr>
        </p:nvSpPr>
        <p:spPr>
          <a:xfrm>
            <a:off x="1547813" y="704850"/>
            <a:ext cx="6696075" cy="563563"/>
          </a:xfrm>
        </p:spPr>
        <p:txBody>
          <a:bodyPr/>
          <a:lstStyle/>
          <a:p>
            <a:pPr eaLnBrk="1" hangingPunct="1"/>
            <a:r>
              <a:rPr lang="it-IT" sz="2800" b="1" smtClean="0">
                <a:latin typeface="Arial" charset="0"/>
                <a:cs typeface="Arial" charset="0"/>
              </a:rPr>
              <a:t>a proposito di parabole e catenarie </a:t>
            </a:r>
          </a:p>
        </p:txBody>
      </p:sp>
      <p:pic>
        <p:nvPicPr>
          <p:cNvPr id="158722" name="Segnaposto contenuto 4" descr="http://catanzaroweb.altervista.org/img/FotoCz/22.jpg"/>
          <p:cNvPicPr>
            <a:picLocks noGrp="1"/>
          </p:cNvPicPr>
          <p:nvPr>
            <p:ph idx="1"/>
          </p:nvPr>
        </p:nvPicPr>
        <p:blipFill>
          <a:blip r:embed="rId2" cstate="print"/>
          <a:srcRect/>
          <a:stretch>
            <a:fillRect/>
          </a:stretch>
        </p:blipFill>
        <p:spPr>
          <a:xfrm>
            <a:off x="1835150" y="1844675"/>
            <a:ext cx="5040313" cy="2736850"/>
          </a:xfrm>
        </p:spPr>
      </p:pic>
      <p:sp>
        <p:nvSpPr>
          <p:cNvPr id="158723" name="CasellaDiTesto 5"/>
          <p:cNvSpPr txBox="1">
            <a:spLocks noChangeArrowheads="1"/>
          </p:cNvSpPr>
          <p:nvPr/>
        </p:nvSpPr>
        <p:spPr bwMode="auto">
          <a:xfrm>
            <a:off x="2700338" y="5157788"/>
            <a:ext cx="3816350" cy="915987"/>
          </a:xfrm>
          <a:prstGeom prst="rect">
            <a:avLst/>
          </a:prstGeom>
          <a:noFill/>
          <a:ln w="9525">
            <a:noFill/>
            <a:miter lim="800000"/>
            <a:headEnd/>
            <a:tailEnd/>
          </a:ln>
        </p:spPr>
        <p:txBody>
          <a:bodyPr>
            <a:spAutoFit/>
          </a:bodyPr>
          <a:lstStyle/>
          <a:p>
            <a:r>
              <a:rPr lang="it-IT" b="1"/>
              <a:t>Ponte Bisantis a Catanzaro</a:t>
            </a:r>
            <a:endParaRPr lang="it-IT"/>
          </a:p>
          <a:p>
            <a:r>
              <a:rPr lang="it-IT" b="1"/>
              <a:t>Architetto Morandi</a:t>
            </a:r>
            <a:endParaRPr lang="it-IT"/>
          </a:p>
          <a:p>
            <a:endParaRPr lang="it-IT"/>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Immagine 1" descr="800px-Garabit[1].jpg"/>
          <p:cNvPicPr>
            <a:picLocks noChangeAspect="1"/>
          </p:cNvPicPr>
          <p:nvPr/>
        </p:nvPicPr>
        <p:blipFill>
          <a:blip r:embed="rId2" cstate="print"/>
          <a:srcRect/>
          <a:stretch>
            <a:fillRect/>
          </a:stretch>
        </p:blipFill>
        <p:spPr bwMode="auto">
          <a:xfrm>
            <a:off x="395288" y="981075"/>
            <a:ext cx="8424862" cy="5688013"/>
          </a:xfrm>
          <a:prstGeom prst="rect">
            <a:avLst/>
          </a:prstGeom>
          <a:noFill/>
          <a:ln w="9525">
            <a:noFill/>
            <a:miter lim="800000"/>
            <a:headEnd/>
            <a:tailEnd/>
          </a:ln>
        </p:spPr>
      </p:pic>
      <p:sp>
        <p:nvSpPr>
          <p:cNvPr id="159746" name="CasellaDiTesto 2"/>
          <p:cNvSpPr txBox="1">
            <a:spLocks noChangeArrowheads="1"/>
          </p:cNvSpPr>
          <p:nvPr/>
        </p:nvSpPr>
        <p:spPr bwMode="auto">
          <a:xfrm>
            <a:off x="2124075" y="260350"/>
            <a:ext cx="4824413" cy="369888"/>
          </a:xfrm>
          <a:prstGeom prst="rect">
            <a:avLst/>
          </a:prstGeom>
          <a:noFill/>
          <a:ln w="9525">
            <a:noFill/>
            <a:miter lim="800000"/>
            <a:headEnd/>
            <a:tailEnd/>
          </a:ln>
        </p:spPr>
        <p:txBody>
          <a:bodyPr>
            <a:spAutoFit/>
          </a:bodyPr>
          <a:lstStyle/>
          <a:p>
            <a:r>
              <a:rPr lang="it-IT" b="1">
                <a:solidFill>
                  <a:schemeClr val="tx2"/>
                </a:solidFill>
              </a:rPr>
              <a:t>Gustave Eiffel – viadotto Garabit (Francia)</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Immagine 1" descr="-Reggio_emilia_Calatrava_Ponte[1].jpg"/>
          <p:cNvPicPr>
            <a:picLocks noChangeAspect="1"/>
          </p:cNvPicPr>
          <p:nvPr/>
        </p:nvPicPr>
        <p:blipFill>
          <a:blip r:embed="rId2" cstate="print"/>
          <a:srcRect/>
          <a:stretch>
            <a:fillRect/>
          </a:stretch>
        </p:blipFill>
        <p:spPr bwMode="auto">
          <a:xfrm>
            <a:off x="611188" y="1557338"/>
            <a:ext cx="8137525" cy="4248150"/>
          </a:xfrm>
          <a:prstGeom prst="rect">
            <a:avLst/>
          </a:prstGeom>
          <a:noFill/>
          <a:ln w="9525">
            <a:noFill/>
            <a:miter lim="800000"/>
            <a:headEnd/>
            <a:tailEnd/>
          </a:ln>
        </p:spPr>
      </p:pic>
      <p:sp>
        <p:nvSpPr>
          <p:cNvPr id="160770" name="CasellaDiTesto 2"/>
          <p:cNvSpPr txBox="1">
            <a:spLocks noChangeArrowheads="1"/>
          </p:cNvSpPr>
          <p:nvPr/>
        </p:nvSpPr>
        <p:spPr bwMode="auto">
          <a:xfrm>
            <a:off x="1619250" y="476250"/>
            <a:ext cx="5400675" cy="369888"/>
          </a:xfrm>
          <a:prstGeom prst="rect">
            <a:avLst/>
          </a:prstGeom>
          <a:noFill/>
          <a:ln w="9525">
            <a:noFill/>
            <a:miter lim="800000"/>
            <a:headEnd/>
            <a:tailEnd/>
          </a:ln>
        </p:spPr>
        <p:txBody>
          <a:bodyPr>
            <a:spAutoFit/>
          </a:bodyPr>
          <a:lstStyle/>
          <a:p>
            <a:pPr algn="ctr"/>
            <a:r>
              <a:rPr lang="it-IT" b="1"/>
              <a:t>CALATRAVA – REGGIO EMILIA</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Immagine 1" descr="Reggio Emilia[1].JPG"/>
          <p:cNvPicPr>
            <a:picLocks noChangeAspect="1"/>
          </p:cNvPicPr>
          <p:nvPr/>
        </p:nvPicPr>
        <p:blipFill>
          <a:blip r:embed="rId2" cstate="print"/>
          <a:srcRect/>
          <a:stretch>
            <a:fillRect/>
          </a:stretch>
        </p:blipFill>
        <p:spPr bwMode="auto">
          <a:xfrm>
            <a:off x="1908175" y="1557338"/>
            <a:ext cx="5472113" cy="3600450"/>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olo 1"/>
          <p:cNvSpPr>
            <a:spLocks noGrp="1"/>
          </p:cNvSpPr>
          <p:nvPr>
            <p:ph type="title"/>
          </p:nvPr>
        </p:nvSpPr>
        <p:spPr>
          <a:xfrm>
            <a:off x="1331913" y="404813"/>
            <a:ext cx="7354887" cy="576262"/>
          </a:xfrm>
        </p:spPr>
        <p:txBody>
          <a:bodyPr/>
          <a:lstStyle/>
          <a:p>
            <a:pPr eaLnBrk="1" hangingPunct="1"/>
            <a:r>
              <a:rPr lang="it-IT" sz="2800" b="1" smtClean="0">
                <a:latin typeface="Arial" charset="0"/>
                <a:cs typeface="Arial" charset="0"/>
              </a:rPr>
              <a:t>OTTIMIZZAZIONE</a:t>
            </a:r>
          </a:p>
        </p:txBody>
      </p:sp>
      <p:sp>
        <p:nvSpPr>
          <p:cNvPr id="163842" name="Segnaposto contenuto 2"/>
          <p:cNvSpPr>
            <a:spLocks noGrp="1"/>
          </p:cNvSpPr>
          <p:nvPr>
            <p:ph idx="1"/>
          </p:nvPr>
        </p:nvSpPr>
        <p:spPr>
          <a:xfrm>
            <a:off x="395288" y="1484313"/>
            <a:ext cx="8229600" cy="4389437"/>
          </a:xfrm>
        </p:spPr>
        <p:txBody>
          <a:bodyPr/>
          <a:lstStyle/>
          <a:p>
            <a:pPr eaLnBrk="1" hangingPunct="1">
              <a:buFont typeface="Wingdings 2" pitchFamily="18" charset="2"/>
              <a:buNone/>
            </a:pPr>
            <a:r>
              <a:rPr lang="it-IT" b="1" smtClean="0">
                <a:latin typeface="Arial" charset="0"/>
                <a:cs typeface="Arial" charset="0"/>
              </a:rPr>
              <a:t>   </a:t>
            </a:r>
            <a:endParaRPr lang="it-IT" smtClean="0">
              <a:latin typeface="Arial" charset="0"/>
              <a:cs typeface="Arial" charset="0"/>
            </a:endParaRPr>
          </a:p>
        </p:txBody>
      </p:sp>
      <p:sp>
        <p:nvSpPr>
          <p:cNvPr id="163843" name="Rettangolo 5"/>
          <p:cNvSpPr>
            <a:spLocks noChangeArrowheads="1"/>
          </p:cNvSpPr>
          <p:nvPr/>
        </p:nvSpPr>
        <p:spPr bwMode="auto">
          <a:xfrm>
            <a:off x="1258888" y="1582738"/>
            <a:ext cx="6481762" cy="4154487"/>
          </a:xfrm>
          <a:prstGeom prst="rect">
            <a:avLst/>
          </a:prstGeom>
          <a:noFill/>
          <a:ln w="9525">
            <a:noFill/>
            <a:miter lim="800000"/>
            <a:headEnd/>
            <a:tailEnd/>
          </a:ln>
        </p:spPr>
        <p:txBody>
          <a:bodyPr>
            <a:spAutoFit/>
          </a:bodyPr>
          <a:lstStyle/>
          <a:p>
            <a:r>
              <a:rPr lang="it-IT" sz="2400" b="1"/>
              <a:t>L'esigenza diventa l'ottimizzazione. La ricerca di una forma ottimale che risponda a richieste iniziali. </a:t>
            </a:r>
          </a:p>
          <a:p>
            <a:endParaRPr lang="it-IT" sz="2400" b="1"/>
          </a:p>
          <a:p>
            <a:r>
              <a:rPr lang="it-IT" sz="2400" b="1"/>
              <a:t>La migliore linea che ottimizzi l'area racchiusa. </a:t>
            </a:r>
          </a:p>
          <a:p>
            <a:endParaRPr lang="it-IT" sz="2400" b="1"/>
          </a:p>
          <a:p>
            <a:r>
              <a:rPr lang="it-IT" sz="2400" b="1"/>
              <a:t>La migliore superficie che ottimizzi il volume racchiuso. </a:t>
            </a:r>
          </a:p>
          <a:p>
            <a:endParaRPr lang="it-IT" sz="2400" b="1"/>
          </a:p>
          <a:p>
            <a:endParaRPr lang="it-IT" sz="2400" b="1"/>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olo 1"/>
          <p:cNvSpPr>
            <a:spLocks noGrp="1"/>
          </p:cNvSpPr>
          <p:nvPr>
            <p:ph type="title"/>
          </p:nvPr>
        </p:nvSpPr>
        <p:spPr>
          <a:xfrm>
            <a:off x="827088" y="704850"/>
            <a:ext cx="7859712" cy="563563"/>
          </a:xfrm>
        </p:spPr>
        <p:txBody>
          <a:bodyPr/>
          <a:lstStyle/>
          <a:p>
            <a:pPr eaLnBrk="1" hangingPunct="1"/>
            <a:r>
              <a:rPr lang="it-IT" sz="2800" b="1" smtClean="0">
                <a:latin typeface="Arial" charset="0"/>
                <a:cs typeface="Arial" charset="0"/>
              </a:rPr>
              <a:t>OTTIMIZZAZIONE</a:t>
            </a:r>
          </a:p>
        </p:txBody>
      </p:sp>
      <p:sp>
        <p:nvSpPr>
          <p:cNvPr id="164866" name="Segnaposto contenuto 2"/>
          <p:cNvSpPr>
            <a:spLocks noGrp="1"/>
          </p:cNvSpPr>
          <p:nvPr>
            <p:ph idx="1"/>
          </p:nvPr>
        </p:nvSpPr>
        <p:spPr/>
        <p:txBody>
          <a:bodyPr/>
          <a:lstStyle/>
          <a:p>
            <a:pPr eaLnBrk="1" hangingPunct="1">
              <a:buFont typeface="Wingdings 2" pitchFamily="18" charset="2"/>
              <a:buNone/>
            </a:pPr>
            <a:r>
              <a:rPr lang="it-IT" b="1" smtClean="0">
                <a:latin typeface="Arial" charset="0"/>
                <a:cs typeface="Arial" charset="0"/>
              </a:rPr>
              <a:t>   Sempre alla ricerca di una forma ottimale e con l’aiuto di modelli di lamine saponate si muove l’italiano Sergio Musmeci nella progettazione del ponte sul Basento, a Potenza. </a:t>
            </a:r>
            <a:endParaRPr lang="it-IT" smtClean="0">
              <a:latin typeface="Arial" charset="0"/>
              <a:cs typeface="Arial"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olo 1"/>
          <p:cNvSpPr>
            <a:spLocks noGrp="1"/>
          </p:cNvSpPr>
          <p:nvPr>
            <p:ph type="title"/>
          </p:nvPr>
        </p:nvSpPr>
        <p:spPr>
          <a:xfrm>
            <a:off x="1692275" y="704850"/>
            <a:ext cx="6994525" cy="636588"/>
          </a:xfrm>
        </p:spPr>
        <p:txBody>
          <a:bodyPr/>
          <a:lstStyle/>
          <a:p>
            <a:pPr eaLnBrk="1" hangingPunct="1"/>
            <a:r>
              <a:rPr lang="it-IT" sz="3600" b="1" smtClean="0"/>
              <a:t>Sergio Musmeci (1926 – 1981)</a:t>
            </a:r>
          </a:p>
        </p:txBody>
      </p:sp>
      <p:pic>
        <p:nvPicPr>
          <p:cNvPr id="165890" name="Segnaposto contenuto 3" descr="MUS[1].jpg"/>
          <p:cNvPicPr>
            <a:picLocks noGrp="1" noChangeAspect="1"/>
          </p:cNvPicPr>
          <p:nvPr>
            <p:ph idx="1"/>
          </p:nvPr>
        </p:nvPicPr>
        <p:blipFill>
          <a:blip r:embed="rId2" cstate="print"/>
          <a:srcRect/>
          <a:stretch>
            <a:fillRect/>
          </a:stretch>
        </p:blipFill>
        <p:spPr>
          <a:xfrm>
            <a:off x="2771775" y="1916113"/>
            <a:ext cx="3240088" cy="3529012"/>
          </a:xfr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itolo 1"/>
          <p:cNvSpPr>
            <a:spLocks noGrp="1"/>
          </p:cNvSpPr>
          <p:nvPr>
            <p:ph type="title"/>
          </p:nvPr>
        </p:nvSpPr>
        <p:spPr>
          <a:xfrm>
            <a:off x="1331913" y="404813"/>
            <a:ext cx="7354887" cy="647700"/>
          </a:xfrm>
        </p:spPr>
        <p:txBody>
          <a:bodyPr/>
          <a:lstStyle/>
          <a:p>
            <a:pPr eaLnBrk="1" hangingPunct="1"/>
            <a:r>
              <a:rPr lang="it-IT" sz="2800" b="1" smtClean="0">
                <a:latin typeface="Arial" charset="0"/>
                <a:cs typeface="Arial" charset="0"/>
              </a:rPr>
              <a:t>Sergio Musmeci</a:t>
            </a:r>
          </a:p>
        </p:txBody>
      </p:sp>
      <p:sp>
        <p:nvSpPr>
          <p:cNvPr id="166914" name="Segnaposto contenuto 2"/>
          <p:cNvSpPr>
            <a:spLocks noGrp="1"/>
          </p:cNvSpPr>
          <p:nvPr>
            <p:ph idx="1"/>
          </p:nvPr>
        </p:nvSpPr>
        <p:spPr>
          <a:xfrm>
            <a:off x="457200" y="1412875"/>
            <a:ext cx="8229600" cy="3887788"/>
          </a:xfrm>
        </p:spPr>
        <p:txBody>
          <a:bodyPr/>
          <a:lstStyle/>
          <a:p>
            <a:pPr eaLnBrk="1" hangingPunct="1">
              <a:buFont typeface="Wingdings 2" pitchFamily="18" charset="2"/>
              <a:buNone/>
            </a:pPr>
            <a:r>
              <a:rPr lang="it-IT" b="1" smtClean="0">
                <a:latin typeface="Arial" charset="0"/>
                <a:cs typeface="Arial" charset="0"/>
              </a:rPr>
              <a:t>   </a:t>
            </a:r>
            <a:endParaRPr lang="it-IT" smtClean="0">
              <a:latin typeface="Arial" charset="0"/>
              <a:cs typeface="Arial" charset="0"/>
            </a:endParaRPr>
          </a:p>
        </p:txBody>
      </p:sp>
      <p:sp>
        <p:nvSpPr>
          <p:cNvPr id="166915" name="Rettangolo 5"/>
          <p:cNvSpPr>
            <a:spLocks noChangeArrowheads="1"/>
          </p:cNvSpPr>
          <p:nvPr/>
        </p:nvSpPr>
        <p:spPr bwMode="auto">
          <a:xfrm>
            <a:off x="1258888" y="1582738"/>
            <a:ext cx="6481762" cy="3416300"/>
          </a:xfrm>
          <a:prstGeom prst="rect">
            <a:avLst/>
          </a:prstGeom>
          <a:noFill/>
          <a:ln w="9525">
            <a:noFill/>
            <a:miter lim="800000"/>
            <a:headEnd/>
            <a:tailEnd/>
          </a:ln>
        </p:spPr>
        <p:txBody>
          <a:bodyPr>
            <a:spAutoFit/>
          </a:bodyPr>
          <a:lstStyle/>
          <a:p>
            <a:r>
              <a:rPr lang="it-IT" sz="2400" b="1"/>
              <a:t>"mi sono divertito a determinare la forma dell'arco limite cioè di un arco che porta solo se stesso.</a:t>
            </a:r>
            <a:br>
              <a:rPr lang="it-IT" sz="2400" b="1"/>
            </a:br>
            <a:r>
              <a:rPr lang="it-IT" sz="2400" b="1"/>
              <a:t>Esso ha la sagoma la cui equazione è</a:t>
            </a:r>
          </a:p>
          <a:p>
            <a:r>
              <a:rPr lang="it-IT" sz="2400" b="1">
                <a:solidFill>
                  <a:srgbClr val="FF0000"/>
                </a:solidFill>
              </a:rPr>
              <a:t>y = log (cosx)</a:t>
            </a:r>
            <a:r>
              <a:rPr lang="it-IT" sz="2400" b="1"/>
              <a:t>,</a:t>
            </a:r>
            <a:r>
              <a:rPr lang="it-IT" sz="2400" b="1">
                <a:solidFill>
                  <a:srgbClr val="FF0000"/>
                </a:solidFill>
              </a:rPr>
              <a:t> </a:t>
            </a:r>
            <a:r>
              <a:rPr lang="it-IT" sz="2400" b="1"/>
              <a:t>a parte le costanti moltiplicative che tengono conto della resistenza del materiale. Questa curva è caratterizzata da alcune proprietà geometriche molto interessanti "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olo 1"/>
          <p:cNvSpPr>
            <a:spLocks noGrp="1"/>
          </p:cNvSpPr>
          <p:nvPr>
            <p:ph type="title"/>
          </p:nvPr>
        </p:nvSpPr>
        <p:spPr>
          <a:xfrm>
            <a:off x="457200" y="549275"/>
            <a:ext cx="8229600" cy="647700"/>
          </a:xfrm>
        </p:spPr>
        <p:txBody>
          <a:bodyPr/>
          <a:lstStyle/>
          <a:p>
            <a:pPr algn="ctr" eaLnBrk="1" hangingPunct="1"/>
            <a:r>
              <a:rPr lang="it-IT" sz="3600" b="1" smtClean="0"/>
              <a:t>Il grafico della funzione y = ln(cosx)</a:t>
            </a:r>
          </a:p>
        </p:txBody>
      </p:sp>
      <p:pic>
        <p:nvPicPr>
          <p:cNvPr id="167938" name="Segnaposto contenuto 3" descr="log(cos(x))[1].bmp"/>
          <p:cNvPicPr>
            <a:picLocks noGrp="1" noChangeAspect="1"/>
          </p:cNvPicPr>
          <p:nvPr>
            <p:ph idx="1"/>
          </p:nvPr>
        </p:nvPicPr>
        <p:blipFill>
          <a:blip r:embed="rId2" cstate="print"/>
          <a:srcRect/>
          <a:stretch>
            <a:fillRect/>
          </a:stretch>
        </p:blipFill>
        <p:spPr>
          <a:xfrm>
            <a:off x="1925638" y="1935163"/>
            <a:ext cx="5292725" cy="4389437"/>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asellaDiTesto 6"/>
          <p:cNvSpPr txBox="1">
            <a:spLocks noChangeArrowheads="1"/>
          </p:cNvSpPr>
          <p:nvPr/>
        </p:nvSpPr>
        <p:spPr bwMode="auto">
          <a:xfrm>
            <a:off x="2700338" y="836613"/>
            <a:ext cx="3384550" cy="400050"/>
          </a:xfrm>
          <a:prstGeom prst="rect">
            <a:avLst/>
          </a:prstGeom>
          <a:noFill/>
          <a:ln w="9525">
            <a:noFill/>
            <a:miter lim="800000"/>
            <a:headEnd/>
            <a:tailEnd/>
          </a:ln>
        </p:spPr>
        <p:txBody>
          <a:bodyPr>
            <a:spAutoFit/>
          </a:bodyPr>
          <a:lstStyle/>
          <a:p>
            <a:r>
              <a:rPr lang="it-IT" sz="2000" b="1"/>
              <a:t>Platone… il “TIMEO”</a:t>
            </a:r>
            <a:endParaRPr lang="it-IT" sz="2000"/>
          </a:p>
        </p:txBody>
      </p:sp>
      <p:pic>
        <p:nvPicPr>
          <p:cNvPr id="29698" name="Immagine 8" descr="File:Plato-raphael.jpg">
            <a:hlinkClick r:id="rId2"/>
          </p:cNvPr>
          <p:cNvPicPr>
            <a:picLocks noChangeAspect="1" noChangeArrowheads="1"/>
          </p:cNvPicPr>
          <p:nvPr/>
        </p:nvPicPr>
        <p:blipFill>
          <a:blip r:embed="rId3" cstate="print"/>
          <a:srcRect/>
          <a:stretch>
            <a:fillRect/>
          </a:stretch>
        </p:blipFill>
        <p:spPr bwMode="auto">
          <a:xfrm>
            <a:off x="2843213" y="1916113"/>
            <a:ext cx="2520950" cy="2736850"/>
          </a:xfrm>
          <a:prstGeom prst="rect">
            <a:avLst/>
          </a:prstGeom>
          <a:noFill/>
          <a:ln w="9525">
            <a:noFill/>
            <a:miter lim="800000"/>
            <a:headEnd/>
            <a:tailEnd/>
          </a:ln>
        </p:spPr>
      </p:pic>
      <p:sp>
        <p:nvSpPr>
          <p:cNvPr id="29699" name="CasellaDiTesto 9"/>
          <p:cNvSpPr txBox="1">
            <a:spLocks noChangeArrowheads="1"/>
          </p:cNvSpPr>
          <p:nvPr/>
        </p:nvSpPr>
        <p:spPr bwMode="auto">
          <a:xfrm>
            <a:off x="2339975" y="5157788"/>
            <a:ext cx="4248150" cy="1190625"/>
          </a:xfrm>
          <a:prstGeom prst="rect">
            <a:avLst/>
          </a:prstGeom>
          <a:noFill/>
          <a:ln w="9525">
            <a:noFill/>
            <a:miter lim="800000"/>
            <a:headEnd/>
            <a:tailEnd/>
          </a:ln>
        </p:spPr>
        <p:txBody>
          <a:bodyPr>
            <a:spAutoFit/>
          </a:bodyPr>
          <a:lstStyle/>
          <a:p>
            <a:r>
              <a:rPr lang="it-IT" b="1"/>
              <a:t>Platone (circa 427 a.C.) nel dipinto </a:t>
            </a:r>
          </a:p>
          <a:p>
            <a:r>
              <a:rPr lang="it-IT" b="1"/>
              <a:t>“La scuola di Atene” </a:t>
            </a:r>
            <a:endParaRPr lang="it-IT"/>
          </a:p>
          <a:p>
            <a:r>
              <a:rPr lang="it-IT" b="1"/>
              <a:t>ritratto con il volto di Leonardo</a:t>
            </a:r>
            <a:endParaRPr lang="it-IT"/>
          </a:p>
          <a:p>
            <a:endParaRPr lang="it-IT"/>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Immagine 1" descr="2935_03[1].jpg"/>
          <p:cNvPicPr>
            <a:picLocks noChangeAspect="1"/>
          </p:cNvPicPr>
          <p:nvPr/>
        </p:nvPicPr>
        <p:blipFill>
          <a:blip r:embed="rId2" cstate="print"/>
          <a:srcRect/>
          <a:stretch>
            <a:fillRect/>
          </a:stretch>
        </p:blipFill>
        <p:spPr bwMode="auto">
          <a:xfrm>
            <a:off x="1619250" y="1773238"/>
            <a:ext cx="5976938" cy="3743325"/>
          </a:xfrm>
          <a:prstGeom prst="rect">
            <a:avLst/>
          </a:prstGeom>
          <a:noFill/>
          <a:ln w="9525">
            <a:noFill/>
            <a:miter lim="800000"/>
            <a:headEnd/>
            <a:tailEnd/>
          </a:ln>
        </p:spPr>
      </p:pic>
      <p:sp>
        <p:nvSpPr>
          <p:cNvPr id="168962" name="CasellaDiTesto 2"/>
          <p:cNvSpPr txBox="1">
            <a:spLocks noChangeArrowheads="1"/>
          </p:cNvSpPr>
          <p:nvPr/>
        </p:nvSpPr>
        <p:spPr bwMode="auto">
          <a:xfrm>
            <a:off x="2195513" y="620713"/>
            <a:ext cx="4679950" cy="400050"/>
          </a:xfrm>
          <a:prstGeom prst="rect">
            <a:avLst/>
          </a:prstGeom>
          <a:noFill/>
          <a:ln w="9525">
            <a:noFill/>
            <a:miter lim="800000"/>
            <a:headEnd/>
            <a:tailEnd/>
          </a:ln>
        </p:spPr>
        <p:txBody>
          <a:bodyPr>
            <a:spAutoFit/>
          </a:bodyPr>
          <a:lstStyle/>
          <a:p>
            <a:pPr algn="ctr"/>
            <a:r>
              <a:rPr lang="it-IT" sz="2000" b="1"/>
              <a:t>Il ponte sul Basento (1967 – 1969)</a:t>
            </a:r>
            <a:endParaRPr lang="it-IT" sz="200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Immagine 1" descr="DO071015015_big[1].jpg"/>
          <p:cNvPicPr>
            <a:picLocks noChangeAspect="1"/>
          </p:cNvPicPr>
          <p:nvPr/>
        </p:nvPicPr>
        <p:blipFill>
          <a:blip r:embed="rId2" cstate="print"/>
          <a:srcRect/>
          <a:stretch>
            <a:fillRect/>
          </a:stretch>
        </p:blipFill>
        <p:spPr bwMode="auto">
          <a:xfrm>
            <a:off x="2914650" y="1214438"/>
            <a:ext cx="3314700" cy="4429125"/>
          </a:xfrm>
          <a:prstGeom prst="rect">
            <a:avLst/>
          </a:prstGeom>
          <a:noFill/>
          <a:ln w="9525">
            <a:noFill/>
            <a:miter lim="800000"/>
            <a:headEnd/>
            <a:tailEnd/>
          </a:ln>
        </p:spPr>
      </p:pic>
      <p:sp>
        <p:nvSpPr>
          <p:cNvPr id="169986" name="CasellaDiTesto 2"/>
          <p:cNvSpPr txBox="1">
            <a:spLocks noChangeArrowheads="1"/>
          </p:cNvSpPr>
          <p:nvPr/>
        </p:nvSpPr>
        <p:spPr bwMode="auto">
          <a:xfrm>
            <a:off x="1763713" y="333375"/>
            <a:ext cx="5832475" cy="460375"/>
          </a:xfrm>
          <a:prstGeom prst="rect">
            <a:avLst/>
          </a:prstGeom>
          <a:noFill/>
          <a:ln w="9525">
            <a:noFill/>
            <a:miter lim="800000"/>
            <a:headEnd/>
            <a:tailEnd/>
          </a:ln>
        </p:spPr>
        <p:txBody>
          <a:bodyPr>
            <a:spAutoFit/>
          </a:bodyPr>
          <a:lstStyle/>
          <a:p>
            <a:pPr algn="ctr"/>
            <a:r>
              <a:rPr lang="it-IT" sz="2400" b="1"/>
              <a:t>Il ponte sul Basento (1967 – 1969)</a:t>
            </a:r>
            <a:endParaRPr lang="it-IT" sz="240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Immagine 1" descr="foto-potenza034[1].jpg"/>
          <p:cNvPicPr>
            <a:picLocks noChangeAspect="1"/>
          </p:cNvPicPr>
          <p:nvPr/>
        </p:nvPicPr>
        <p:blipFill>
          <a:blip r:embed="rId2" cstate="print"/>
          <a:srcRect/>
          <a:stretch>
            <a:fillRect/>
          </a:stretch>
        </p:blipFill>
        <p:spPr bwMode="auto">
          <a:xfrm>
            <a:off x="1403350" y="1700213"/>
            <a:ext cx="6048375" cy="3673475"/>
          </a:xfrm>
          <a:prstGeom prst="rect">
            <a:avLst/>
          </a:prstGeom>
          <a:noFill/>
          <a:ln w="9525">
            <a:noFill/>
            <a:miter lim="800000"/>
            <a:headEnd/>
            <a:tailEnd/>
          </a:ln>
        </p:spPr>
      </p:pic>
      <p:sp>
        <p:nvSpPr>
          <p:cNvPr id="171010" name="CasellaDiTesto 2"/>
          <p:cNvSpPr txBox="1">
            <a:spLocks noChangeArrowheads="1"/>
          </p:cNvSpPr>
          <p:nvPr/>
        </p:nvSpPr>
        <p:spPr bwMode="auto">
          <a:xfrm>
            <a:off x="1692275" y="765175"/>
            <a:ext cx="3876675" cy="368300"/>
          </a:xfrm>
          <a:prstGeom prst="rect">
            <a:avLst/>
          </a:prstGeom>
          <a:noFill/>
          <a:ln w="9525">
            <a:noFill/>
            <a:miter lim="800000"/>
            <a:headEnd/>
            <a:tailEnd/>
          </a:ln>
        </p:spPr>
        <p:txBody>
          <a:bodyPr wrap="none">
            <a:spAutoFit/>
          </a:bodyPr>
          <a:lstStyle/>
          <a:p>
            <a:r>
              <a:rPr lang="it-IT" b="1"/>
              <a:t>Il ponte sul Basento (1967 – 1969)</a:t>
            </a:r>
            <a:endParaRPr lang="it-IT"/>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Immagine 1" descr="Modello[1].JPG"/>
          <p:cNvPicPr>
            <a:picLocks noChangeAspect="1"/>
          </p:cNvPicPr>
          <p:nvPr/>
        </p:nvPicPr>
        <p:blipFill>
          <a:blip r:embed="rId2" cstate="print"/>
          <a:srcRect/>
          <a:stretch>
            <a:fillRect/>
          </a:stretch>
        </p:blipFill>
        <p:spPr bwMode="auto">
          <a:xfrm>
            <a:off x="1331913" y="1989138"/>
            <a:ext cx="6192837" cy="2952750"/>
          </a:xfrm>
          <a:prstGeom prst="rect">
            <a:avLst/>
          </a:prstGeom>
          <a:noFill/>
          <a:ln w="9525">
            <a:noFill/>
            <a:miter lim="800000"/>
            <a:headEnd/>
            <a:tailEnd/>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CasellaDiTesto 2"/>
          <p:cNvSpPr txBox="1">
            <a:spLocks noChangeArrowheads="1"/>
          </p:cNvSpPr>
          <p:nvPr/>
        </p:nvSpPr>
        <p:spPr bwMode="auto">
          <a:xfrm>
            <a:off x="2627313" y="1700213"/>
            <a:ext cx="3529012" cy="2678112"/>
          </a:xfrm>
          <a:prstGeom prst="rect">
            <a:avLst/>
          </a:prstGeom>
          <a:noFill/>
          <a:ln w="9525">
            <a:noFill/>
            <a:miter lim="800000"/>
            <a:headEnd/>
            <a:tailEnd/>
          </a:ln>
        </p:spPr>
        <p:txBody>
          <a:bodyPr>
            <a:spAutoFit/>
          </a:bodyPr>
          <a:lstStyle/>
          <a:p>
            <a:r>
              <a:rPr lang="it-IT" sz="2400" b="1"/>
              <a:t>Musmeci utilizza modelli in:</a:t>
            </a:r>
          </a:p>
          <a:p>
            <a:endParaRPr lang="it-IT" sz="2400" b="1"/>
          </a:p>
          <a:p>
            <a:r>
              <a:rPr lang="it-IT" sz="2400" b="1"/>
              <a:t>- gomma para</a:t>
            </a:r>
          </a:p>
          <a:p>
            <a:r>
              <a:rPr lang="it-IT" sz="2400" b="1"/>
              <a:t>- lamine saponate</a:t>
            </a:r>
          </a:p>
          <a:p>
            <a:r>
              <a:rPr lang="it-IT" sz="2400" b="1"/>
              <a:t>- microcemento</a:t>
            </a:r>
          </a:p>
          <a:p>
            <a:r>
              <a:rPr lang="it-IT" sz="2400" b="1"/>
              <a:t>- neoprene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Immagine 1" descr="10[1].jpg"/>
          <p:cNvPicPr>
            <a:picLocks noChangeAspect="1"/>
          </p:cNvPicPr>
          <p:nvPr/>
        </p:nvPicPr>
        <p:blipFill>
          <a:blip r:embed="rId2" cstate="print"/>
          <a:srcRect/>
          <a:stretch>
            <a:fillRect/>
          </a:stretch>
        </p:blipFill>
        <p:spPr bwMode="auto">
          <a:xfrm>
            <a:off x="1917700" y="2108200"/>
            <a:ext cx="5308600" cy="2641600"/>
          </a:xfrm>
          <a:prstGeom prst="rect">
            <a:avLst/>
          </a:prstGeom>
          <a:noFill/>
          <a:ln w="9525">
            <a:noFill/>
            <a:miter lim="800000"/>
            <a:headEnd/>
            <a:tailEnd/>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olo 1"/>
          <p:cNvSpPr>
            <a:spLocks noGrp="1"/>
          </p:cNvSpPr>
          <p:nvPr>
            <p:ph type="title" idx="4294967295"/>
          </p:nvPr>
        </p:nvSpPr>
        <p:spPr>
          <a:xfrm>
            <a:off x="1619250" y="704850"/>
            <a:ext cx="6265863" cy="563563"/>
          </a:xfrm>
        </p:spPr>
        <p:txBody>
          <a:bodyPr/>
          <a:lstStyle/>
          <a:p>
            <a:pPr eaLnBrk="1" hangingPunct="1"/>
            <a:r>
              <a:rPr lang="it-IT" sz="2800" b="1" smtClean="0">
                <a:latin typeface="Arial" charset="0"/>
                <a:cs typeface="Arial" charset="0"/>
              </a:rPr>
              <a:t>Il ponte sul Basento (1967 – 1969)</a:t>
            </a:r>
          </a:p>
        </p:txBody>
      </p:sp>
      <p:sp>
        <p:nvSpPr>
          <p:cNvPr id="175106" name="Segnaposto contenuto 2"/>
          <p:cNvSpPr>
            <a:spLocks noGrp="1"/>
          </p:cNvSpPr>
          <p:nvPr>
            <p:ph idx="4294967295"/>
          </p:nvPr>
        </p:nvSpPr>
        <p:spPr>
          <a:xfrm>
            <a:off x="457200" y="1935163"/>
            <a:ext cx="8229600" cy="2789237"/>
          </a:xfrm>
        </p:spPr>
        <p:txBody>
          <a:bodyPr/>
          <a:lstStyle/>
          <a:p>
            <a:pPr eaLnBrk="1" hangingPunct="1">
              <a:buFont typeface="Wingdings 2" pitchFamily="18" charset="2"/>
              <a:buNone/>
            </a:pPr>
            <a:r>
              <a:rPr lang="it-IT" b="1" smtClean="0">
                <a:latin typeface="Arial" charset="0"/>
                <a:cs typeface="Arial" charset="0"/>
              </a:rPr>
              <a:t>   </a:t>
            </a:r>
            <a:endParaRPr lang="it-IT" smtClean="0">
              <a:latin typeface="Arial" charset="0"/>
              <a:cs typeface="Arial" charset="0"/>
            </a:endParaRPr>
          </a:p>
        </p:txBody>
      </p:sp>
      <p:pic>
        <p:nvPicPr>
          <p:cNvPr id="175107" name="Immagine 5" descr="http://enzofierro.bloog.it/files/2011/03/pontepotenza-150x150.jpg">
            <a:hlinkClick r:id="rId2"/>
          </p:cNvPr>
          <p:cNvPicPr>
            <a:picLocks noChangeAspect="1" noChangeArrowheads="1"/>
          </p:cNvPicPr>
          <p:nvPr/>
        </p:nvPicPr>
        <p:blipFill>
          <a:blip r:embed="rId3" cstate="print"/>
          <a:srcRect/>
          <a:stretch>
            <a:fillRect/>
          </a:stretch>
        </p:blipFill>
        <p:spPr bwMode="auto">
          <a:xfrm>
            <a:off x="2195736" y="2204864"/>
            <a:ext cx="4752528" cy="2448099"/>
          </a:xfrm>
          <a:prstGeom prst="rect">
            <a:avLst/>
          </a:prstGeom>
          <a:noFill/>
          <a:ln w="9525">
            <a:noFill/>
            <a:miter lim="800000"/>
            <a:headEnd/>
            <a:tailEnd/>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olo 1"/>
          <p:cNvSpPr>
            <a:spLocks noGrp="1"/>
          </p:cNvSpPr>
          <p:nvPr>
            <p:ph type="title"/>
          </p:nvPr>
        </p:nvSpPr>
        <p:spPr>
          <a:xfrm>
            <a:off x="971550" y="404813"/>
            <a:ext cx="7715250" cy="720725"/>
          </a:xfrm>
        </p:spPr>
        <p:txBody>
          <a:bodyPr/>
          <a:lstStyle/>
          <a:p>
            <a:pPr eaLnBrk="1" hangingPunct="1"/>
            <a:r>
              <a:rPr lang="it-IT" sz="3200" b="1" smtClean="0">
                <a:latin typeface="Arial" charset="0"/>
                <a:cs typeface="Arial" charset="0"/>
              </a:rPr>
              <a:t>Ponte di Potenza</a:t>
            </a:r>
          </a:p>
        </p:txBody>
      </p:sp>
      <p:pic>
        <p:nvPicPr>
          <p:cNvPr id="176130" name="Segnaposto contenuto 3" descr="pontepotenza[1].jpg"/>
          <p:cNvPicPr>
            <a:picLocks noGrp="1" noChangeAspect="1"/>
          </p:cNvPicPr>
          <p:nvPr>
            <p:ph idx="1"/>
          </p:nvPr>
        </p:nvPicPr>
        <p:blipFill>
          <a:blip r:embed="rId2" cstate="print"/>
          <a:srcRect/>
          <a:stretch>
            <a:fillRect/>
          </a:stretch>
        </p:blipFill>
        <p:spPr>
          <a:xfrm>
            <a:off x="971550" y="1916113"/>
            <a:ext cx="6624638" cy="3384550"/>
          </a:xfr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Immagine 1" descr="musmeci-potenza[1].png"/>
          <p:cNvPicPr>
            <a:picLocks noChangeAspect="1"/>
          </p:cNvPicPr>
          <p:nvPr/>
        </p:nvPicPr>
        <p:blipFill>
          <a:blip r:embed="rId2" cstate="print"/>
          <a:srcRect/>
          <a:stretch>
            <a:fillRect/>
          </a:stretch>
        </p:blipFill>
        <p:spPr bwMode="auto">
          <a:xfrm>
            <a:off x="812800" y="1174750"/>
            <a:ext cx="7518400" cy="4508500"/>
          </a:xfrm>
          <a:prstGeom prst="rect">
            <a:avLst/>
          </a:prstGeom>
          <a:noFill/>
          <a:ln w="9525">
            <a:noFill/>
            <a:miter lim="800000"/>
            <a:headEnd/>
            <a:tailEnd/>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itolo 1"/>
          <p:cNvSpPr>
            <a:spLocks noGrp="1"/>
          </p:cNvSpPr>
          <p:nvPr>
            <p:ph type="title"/>
          </p:nvPr>
        </p:nvSpPr>
        <p:spPr>
          <a:xfrm>
            <a:off x="457200" y="704850"/>
            <a:ext cx="8229600" cy="563563"/>
          </a:xfrm>
        </p:spPr>
        <p:txBody>
          <a:bodyPr/>
          <a:lstStyle/>
          <a:p>
            <a:pPr eaLnBrk="1" hangingPunct="1"/>
            <a:r>
              <a:rPr lang="it-IT" sz="2800" b="1" smtClean="0">
                <a:latin typeface="Arial" charset="0"/>
                <a:cs typeface="Arial" charset="0"/>
              </a:rPr>
              <a:t>Il ponte sul Basento (1967 – 1969)</a:t>
            </a:r>
          </a:p>
        </p:txBody>
      </p:sp>
      <p:sp>
        <p:nvSpPr>
          <p:cNvPr id="178178" name="Segnaposto contenuto 2"/>
          <p:cNvSpPr>
            <a:spLocks noGrp="1"/>
          </p:cNvSpPr>
          <p:nvPr>
            <p:ph idx="1"/>
          </p:nvPr>
        </p:nvSpPr>
        <p:spPr/>
        <p:txBody>
          <a:bodyPr/>
          <a:lstStyle/>
          <a:p>
            <a:pPr eaLnBrk="1" hangingPunct="1">
              <a:buFont typeface="Wingdings 2" pitchFamily="18" charset="2"/>
              <a:buNone/>
            </a:pPr>
            <a:r>
              <a:rPr lang="it-IT" b="1" smtClean="0">
                <a:latin typeface="Arial" charset="0"/>
                <a:cs typeface="Arial" charset="0"/>
              </a:rPr>
              <a:t>   </a:t>
            </a:r>
            <a:endParaRPr lang="it-IT" smtClean="0">
              <a:latin typeface="Arial" charset="0"/>
              <a:cs typeface="Arial" charset="0"/>
            </a:endParaRPr>
          </a:p>
        </p:txBody>
      </p:sp>
      <p:pic>
        <p:nvPicPr>
          <p:cNvPr id="178179" name="Picture 2" descr="C:\Users\Curcio\Desktop\Musmeci%20p[1].jpg"/>
          <p:cNvPicPr>
            <a:picLocks noChangeAspect="1" noChangeArrowheads="1"/>
          </p:cNvPicPr>
          <p:nvPr/>
        </p:nvPicPr>
        <p:blipFill>
          <a:blip r:embed="rId2" cstate="print"/>
          <a:srcRect/>
          <a:stretch>
            <a:fillRect/>
          </a:stretch>
        </p:blipFill>
        <p:spPr bwMode="auto">
          <a:xfrm>
            <a:off x="539750" y="2000250"/>
            <a:ext cx="8280400" cy="344487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7088" y="333375"/>
            <a:ext cx="7859712" cy="792163"/>
          </a:xfrm>
        </p:spPr>
        <p:txBody>
          <a:bodyPr>
            <a:normAutofit fontScale="90000"/>
          </a:bodyPr>
          <a:lstStyle/>
          <a:p>
            <a:pPr eaLnBrk="1" fontAlgn="auto" hangingPunct="1">
              <a:spcAft>
                <a:spcPts val="0"/>
              </a:spcAft>
              <a:defRPr/>
            </a:pPr>
            <a:r>
              <a:rPr lang="it-IT" sz="2800" b="1" dirty="0" smtClean="0">
                <a:latin typeface="Arial" pitchFamily="34" charset="0"/>
                <a:cs typeface="Arial" pitchFamily="34" charset="0"/>
              </a:rPr>
              <a:t>Forma sferica e movimento circolare del mondo</a:t>
            </a:r>
            <a:br>
              <a:rPr lang="it-IT" sz="2800" b="1" dirty="0" smtClean="0">
                <a:latin typeface="Arial" pitchFamily="34" charset="0"/>
                <a:cs typeface="Arial" pitchFamily="34" charset="0"/>
              </a:rPr>
            </a:br>
            <a:r>
              <a:rPr lang="it-IT" sz="2800" b="1" dirty="0" smtClean="0">
                <a:latin typeface="Arial" pitchFamily="34" charset="0"/>
                <a:cs typeface="Arial" pitchFamily="34" charset="0"/>
              </a:rPr>
              <a:t>l’architettura del mondo</a:t>
            </a:r>
            <a:endParaRPr lang="it-IT" sz="2800" dirty="0">
              <a:latin typeface="Arial" pitchFamily="34" charset="0"/>
              <a:cs typeface="Arial" pitchFamily="34" charset="0"/>
            </a:endParaRPr>
          </a:p>
        </p:txBody>
      </p:sp>
      <p:sp>
        <p:nvSpPr>
          <p:cNvPr id="3" name="Segnaposto contenuto 2"/>
          <p:cNvSpPr>
            <a:spLocks noGrp="1"/>
          </p:cNvSpPr>
          <p:nvPr>
            <p:ph idx="1"/>
          </p:nvPr>
        </p:nvSpPr>
        <p:spPr>
          <a:xfrm>
            <a:off x="457200" y="1484313"/>
            <a:ext cx="8229600" cy="4840287"/>
          </a:xfrm>
        </p:spPr>
        <p:txBody>
          <a:bodyPr>
            <a:normAutofit/>
          </a:bodyPr>
          <a:lstStyle/>
          <a:p>
            <a:pPr marL="274320" indent="-274320" eaLnBrk="1" fontAlgn="auto" hangingPunct="1">
              <a:spcAft>
                <a:spcPts val="0"/>
              </a:spcAft>
              <a:buClr>
                <a:schemeClr val="accent3"/>
              </a:buClr>
              <a:buFont typeface="Wingdings 2"/>
              <a:buNone/>
              <a:defRPr/>
            </a:pPr>
            <a:r>
              <a:rPr lang="it-IT" b="1" dirty="0" smtClean="0">
                <a:latin typeface="Arial" pitchFamily="34" charset="0"/>
                <a:cs typeface="Arial" pitchFamily="34" charset="0"/>
              </a:rPr>
              <a:t>   “E diede ad esso una forma che gli era conveniente ed affine. Infatti, al vivente che deve comprendere in sé tutti i viventi è conveniente quella forma che comprende in sé tutte quante le forme. </a:t>
            </a:r>
            <a:r>
              <a:rPr lang="it-IT" sz="3200" b="1" dirty="0" smtClean="0">
                <a:latin typeface="Arial" pitchFamily="34" charset="0"/>
                <a:cs typeface="Arial" pitchFamily="34" charset="0"/>
              </a:rPr>
              <a:t>Perciò lo tornì arrotondato, in forma di sfera che si stende dal centro agli estremi in modo eguale da ogni parte, ossia la più perfetta di tutte le forme </a:t>
            </a:r>
            <a:r>
              <a:rPr lang="it-IT" b="1" dirty="0" smtClean="0">
                <a:latin typeface="Arial" pitchFamily="34" charset="0"/>
                <a:cs typeface="Arial" pitchFamily="34" charset="0"/>
              </a:rPr>
              <a:t>e la più simile a se medesima, ritenendo il simile più bello del dissimile”.</a:t>
            </a:r>
            <a:endParaRPr lang="it-IT" dirty="0" smtClean="0">
              <a:latin typeface="Arial" pitchFamily="34" charset="0"/>
              <a:cs typeface="Arial" pitchFamily="34" charset="0"/>
            </a:endParaRPr>
          </a:p>
          <a:p>
            <a:pPr marL="274320" indent="-274320" eaLnBrk="1" fontAlgn="auto" hangingPunct="1">
              <a:spcAft>
                <a:spcPts val="0"/>
              </a:spcAft>
              <a:buClr>
                <a:schemeClr val="accent3"/>
              </a:buClr>
              <a:buFont typeface="Wingdings 2"/>
              <a:buChar char=""/>
              <a:defRPr/>
            </a:pPr>
            <a:endParaRPr lang="it-IT"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olo 1"/>
          <p:cNvSpPr>
            <a:spLocks noGrp="1"/>
          </p:cNvSpPr>
          <p:nvPr>
            <p:ph type="title"/>
          </p:nvPr>
        </p:nvSpPr>
        <p:spPr>
          <a:xfrm>
            <a:off x="1403350" y="333375"/>
            <a:ext cx="5184775" cy="574675"/>
          </a:xfrm>
        </p:spPr>
        <p:txBody>
          <a:bodyPr/>
          <a:lstStyle/>
          <a:p>
            <a:pPr eaLnBrk="1" hangingPunct="1"/>
            <a:r>
              <a:rPr lang="it-IT" sz="2800" b="1" smtClean="0">
                <a:latin typeface="Arial" charset="0"/>
                <a:cs typeface="Arial" charset="0"/>
              </a:rPr>
              <a:t>Il ponte sul Basento</a:t>
            </a:r>
          </a:p>
        </p:txBody>
      </p:sp>
      <p:sp>
        <p:nvSpPr>
          <p:cNvPr id="179202" name="Segnaposto contenuto 2"/>
          <p:cNvSpPr>
            <a:spLocks noGrp="1"/>
          </p:cNvSpPr>
          <p:nvPr>
            <p:ph idx="1"/>
          </p:nvPr>
        </p:nvSpPr>
        <p:spPr/>
        <p:txBody>
          <a:bodyPr/>
          <a:lstStyle/>
          <a:p>
            <a:pPr eaLnBrk="1" hangingPunct="1">
              <a:buFont typeface="Wingdings 2" pitchFamily="18" charset="2"/>
              <a:buNone/>
            </a:pPr>
            <a:r>
              <a:rPr lang="it-IT" b="1" smtClean="0">
                <a:latin typeface="Arial" charset="0"/>
                <a:cs typeface="Arial" charset="0"/>
              </a:rPr>
              <a:t>   </a:t>
            </a:r>
            <a:endParaRPr lang="it-IT" smtClean="0">
              <a:latin typeface="Arial" charset="0"/>
              <a:cs typeface="Arial" charset="0"/>
            </a:endParaRPr>
          </a:p>
        </p:txBody>
      </p:sp>
      <p:pic>
        <p:nvPicPr>
          <p:cNvPr id="179203" name="Immagine 4" descr="http://a5.sphotos.ak.fbcdn.net/hphotos-ak-ash2/69364_125318467526127_125314384193202_156007_5321866_n.jpg"/>
          <p:cNvPicPr>
            <a:picLocks noChangeAspect="1" noChangeArrowheads="1"/>
          </p:cNvPicPr>
          <p:nvPr/>
        </p:nvPicPr>
        <p:blipFill>
          <a:blip r:embed="rId2" cstate="print"/>
          <a:srcRect/>
          <a:stretch>
            <a:fillRect/>
          </a:stretch>
        </p:blipFill>
        <p:spPr bwMode="auto">
          <a:xfrm>
            <a:off x="1476375" y="1557338"/>
            <a:ext cx="6038850" cy="4362450"/>
          </a:xfrm>
          <a:prstGeom prst="rect">
            <a:avLst/>
          </a:prstGeom>
          <a:noFill/>
          <a:ln w="9525">
            <a:noFill/>
            <a:miter lim="800000"/>
            <a:headEnd/>
            <a:tailEnd/>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olo 1"/>
          <p:cNvSpPr>
            <a:spLocks noGrp="1"/>
          </p:cNvSpPr>
          <p:nvPr>
            <p:ph type="title"/>
          </p:nvPr>
        </p:nvSpPr>
        <p:spPr>
          <a:xfrm>
            <a:off x="1331913" y="333375"/>
            <a:ext cx="4895850" cy="431800"/>
          </a:xfrm>
        </p:spPr>
        <p:txBody>
          <a:bodyPr/>
          <a:lstStyle/>
          <a:p>
            <a:pPr eaLnBrk="1" hangingPunct="1"/>
            <a:r>
              <a:rPr lang="it-IT" sz="2800" b="1" smtClean="0">
                <a:latin typeface="Arial" charset="0"/>
                <a:cs typeface="Arial" charset="0"/>
              </a:rPr>
              <a:t>Il ponte sul Basento</a:t>
            </a:r>
          </a:p>
        </p:txBody>
      </p:sp>
      <p:sp>
        <p:nvSpPr>
          <p:cNvPr id="180226" name="Segnaposto contenuto 2"/>
          <p:cNvSpPr>
            <a:spLocks noGrp="1"/>
          </p:cNvSpPr>
          <p:nvPr>
            <p:ph idx="1"/>
          </p:nvPr>
        </p:nvSpPr>
        <p:spPr/>
        <p:txBody>
          <a:bodyPr/>
          <a:lstStyle/>
          <a:p>
            <a:pPr eaLnBrk="1" hangingPunct="1">
              <a:buFont typeface="Wingdings 2" pitchFamily="18" charset="2"/>
              <a:buNone/>
            </a:pPr>
            <a:r>
              <a:rPr lang="it-IT" b="1" smtClean="0">
                <a:latin typeface="Arial" charset="0"/>
                <a:cs typeface="Arial" charset="0"/>
              </a:rPr>
              <a:t>   </a:t>
            </a:r>
            <a:endParaRPr lang="it-IT" smtClean="0">
              <a:latin typeface="Arial" charset="0"/>
              <a:cs typeface="Arial" charset="0"/>
            </a:endParaRPr>
          </a:p>
        </p:txBody>
      </p:sp>
      <p:pic>
        <p:nvPicPr>
          <p:cNvPr id="180227" name="Immagine 4" descr="Il Ponte Musmeci. Potenza"/>
          <p:cNvPicPr>
            <a:picLocks noChangeAspect="1" noChangeArrowheads="1"/>
          </p:cNvPicPr>
          <p:nvPr/>
        </p:nvPicPr>
        <p:blipFill>
          <a:blip r:embed="rId2" cstate="print"/>
          <a:srcRect/>
          <a:stretch>
            <a:fillRect/>
          </a:stretch>
        </p:blipFill>
        <p:spPr bwMode="auto">
          <a:xfrm>
            <a:off x="1331913" y="1844675"/>
            <a:ext cx="6480175" cy="3600450"/>
          </a:xfrm>
          <a:prstGeom prst="rect">
            <a:avLst/>
          </a:prstGeom>
          <a:noFill/>
          <a:ln w="9525">
            <a:noFill/>
            <a:miter lim="800000"/>
            <a:headEnd/>
            <a:tailEnd/>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Immagine 1" descr="Sergio-Musmeci-bridge05[1].jpg"/>
          <p:cNvPicPr>
            <a:picLocks noChangeAspect="1"/>
          </p:cNvPicPr>
          <p:nvPr/>
        </p:nvPicPr>
        <p:blipFill>
          <a:blip r:embed="rId2" cstate="print"/>
          <a:srcRect/>
          <a:stretch>
            <a:fillRect/>
          </a:stretch>
        </p:blipFill>
        <p:spPr bwMode="auto">
          <a:xfrm>
            <a:off x="2133600" y="177800"/>
            <a:ext cx="4876800" cy="6502400"/>
          </a:xfrm>
          <a:prstGeom prst="rect">
            <a:avLst/>
          </a:prstGeom>
          <a:noFill/>
          <a:ln w="9525">
            <a:noFill/>
            <a:miter lim="800000"/>
            <a:headEnd/>
            <a:tailEnd/>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olo 1"/>
          <p:cNvSpPr>
            <a:spLocks noGrp="1"/>
          </p:cNvSpPr>
          <p:nvPr>
            <p:ph type="title" idx="4294967295"/>
          </p:nvPr>
        </p:nvSpPr>
        <p:spPr>
          <a:xfrm>
            <a:off x="1331913" y="274638"/>
            <a:ext cx="7354887" cy="563562"/>
          </a:xfrm>
        </p:spPr>
        <p:txBody>
          <a:bodyPr/>
          <a:lstStyle/>
          <a:p>
            <a:pPr eaLnBrk="1" hangingPunct="1"/>
            <a:r>
              <a:rPr lang="it-IT" sz="2300" b="1" smtClean="0"/>
              <a:t>OTTIMIZZAZIONE</a:t>
            </a:r>
          </a:p>
        </p:txBody>
      </p:sp>
      <p:sp>
        <p:nvSpPr>
          <p:cNvPr id="182274" name="Segnaposto contenuto 2"/>
          <p:cNvSpPr>
            <a:spLocks noGrp="1"/>
          </p:cNvSpPr>
          <p:nvPr>
            <p:ph idx="4294967295"/>
          </p:nvPr>
        </p:nvSpPr>
        <p:spPr>
          <a:xfrm>
            <a:off x="395288" y="1484313"/>
            <a:ext cx="8229600" cy="4389437"/>
          </a:xfrm>
        </p:spPr>
        <p:txBody>
          <a:bodyPr/>
          <a:lstStyle/>
          <a:p>
            <a:pPr eaLnBrk="1" hangingPunct="1">
              <a:buFontTx/>
              <a:buNone/>
            </a:pPr>
            <a:r>
              <a:rPr lang="it-IT" b="1" smtClean="0"/>
              <a:t>   </a:t>
            </a:r>
            <a:endParaRPr lang="it-IT" smtClean="0"/>
          </a:p>
        </p:txBody>
      </p:sp>
      <p:sp>
        <p:nvSpPr>
          <p:cNvPr id="182275" name="Rettangolo 5"/>
          <p:cNvSpPr>
            <a:spLocks noChangeArrowheads="1"/>
          </p:cNvSpPr>
          <p:nvPr/>
        </p:nvSpPr>
        <p:spPr bwMode="auto">
          <a:xfrm>
            <a:off x="1258888" y="1125538"/>
            <a:ext cx="6481762" cy="4522787"/>
          </a:xfrm>
          <a:prstGeom prst="rect">
            <a:avLst/>
          </a:prstGeom>
          <a:noFill/>
          <a:ln w="9525">
            <a:noFill/>
            <a:miter lim="800000"/>
            <a:headEnd/>
            <a:tailEnd/>
          </a:ln>
        </p:spPr>
        <p:txBody>
          <a:bodyPr>
            <a:spAutoFit/>
          </a:bodyPr>
          <a:lstStyle/>
          <a:p>
            <a:r>
              <a:rPr lang="it-IT" sz="2400" b="1" dirty="0" err="1"/>
              <a:t>Musmeci</a:t>
            </a:r>
            <a:r>
              <a:rPr lang="it-IT" sz="2400" b="1" dirty="0"/>
              <a:t> non è il primo a utilizzare </a:t>
            </a:r>
          </a:p>
          <a:p>
            <a:endParaRPr lang="it-IT" sz="2400" b="1" dirty="0"/>
          </a:p>
          <a:p>
            <a:r>
              <a:rPr lang="it-IT" sz="2400" b="1" dirty="0"/>
              <a:t>lamine saponate, </a:t>
            </a:r>
            <a:r>
              <a:rPr lang="it-IT" sz="2400" b="1" dirty="0" err="1"/>
              <a:t>infatti…</a:t>
            </a:r>
            <a:endParaRPr lang="it-IT" sz="2400" b="1" dirty="0"/>
          </a:p>
          <a:p>
            <a:endParaRPr lang="it-IT" sz="2400" b="1" dirty="0"/>
          </a:p>
          <a:p>
            <a:r>
              <a:rPr lang="it-IT" sz="2400" b="1" dirty="0"/>
              <a:t>Plateau (1801-1883)</a:t>
            </a:r>
          </a:p>
          <a:p>
            <a:endParaRPr lang="it-IT" sz="2400" b="1" dirty="0"/>
          </a:p>
          <a:p>
            <a:r>
              <a:rPr lang="it-IT" sz="2400" b="1" dirty="0"/>
              <a:t>e</a:t>
            </a:r>
            <a:r>
              <a:rPr lang="it-IT" sz="2400" b="1" dirty="0" smtClean="0"/>
              <a:t> </a:t>
            </a:r>
            <a:r>
              <a:rPr lang="it-IT" sz="2400" b="1" dirty="0"/>
              <a:t>poi </a:t>
            </a:r>
            <a:r>
              <a:rPr lang="it-IT" sz="2400" b="1" dirty="0" err="1"/>
              <a:t>Frei</a:t>
            </a:r>
            <a:r>
              <a:rPr lang="it-IT" sz="2400" b="1" dirty="0"/>
              <a:t> Otto (1925</a:t>
            </a:r>
            <a:r>
              <a:rPr lang="it-IT" sz="2400" b="1" dirty="0" smtClean="0"/>
              <a:t>)… </a:t>
            </a:r>
            <a:r>
              <a:rPr lang="it-IT" sz="2400" b="1" dirty="0"/>
              <a:t>le superfici minime.</a:t>
            </a:r>
          </a:p>
          <a:p>
            <a:endParaRPr lang="it-IT" sz="2000" b="1" dirty="0"/>
          </a:p>
          <a:p>
            <a:r>
              <a:rPr lang="it-IT" sz="2000" b="1" dirty="0"/>
              <a:t>A partire dalla metà degli anni Sessanta, </a:t>
            </a:r>
            <a:r>
              <a:rPr lang="it-IT" sz="2000" b="1" dirty="0" err="1"/>
              <a:t>Frei</a:t>
            </a:r>
            <a:r>
              <a:rPr lang="it-IT" sz="2000" b="1" dirty="0"/>
              <a:t> Otto riunisce una squadra di architetti, ingegneri, matematici e biologi che analizzano le strategie costruttive e le soluzioni formali in riferimento alle "coperture leggere di grandi spazi".</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itolo 1"/>
          <p:cNvSpPr>
            <a:spLocks noGrp="1"/>
          </p:cNvSpPr>
          <p:nvPr>
            <p:ph type="title" idx="4294967295"/>
          </p:nvPr>
        </p:nvSpPr>
        <p:spPr>
          <a:xfrm>
            <a:off x="2124075" y="549275"/>
            <a:ext cx="6645275" cy="503238"/>
          </a:xfrm>
        </p:spPr>
        <p:txBody>
          <a:bodyPr/>
          <a:lstStyle/>
          <a:p>
            <a:pPr eaLnBrk="1" hangingPunct="1"/>
            <a:r>
              <a:rPr lang="it-IT" sz="1900" b="1" smtClean="0"/>
              <a:t/>
            </a:r>
            <a:br>
              <a:rPr lang="it-IT" sz="1900" b="1" smtClean="0"/>
            </a:br>
            <a:r>
              <a:rPr lang="it-IT" sz="1900" b="1" smtClean="0"/>
              <a:t>OTTIMIZZAZIONE</a:t>
            </a:r>
            <a:endParaRPr lang="it-IT" sz="1900" smtClean="0"/>
          </a:p>
        </p:txBody>
      </p:sp>
      <p:pic>
        <p:nvPicPr>
          <p:cNvPr id="183298" name="Segnaposto contenuto 5" descr="http://www.hevelius.it/webzine/moduli/filemanager/file/626.jpg"/>
          <p:cNvPicPr>
            <a:picLocks noGrp="1"/>
          </p:cNvPicPr>
          <p:nvPr>
            <p:ph idx="4294967295"/>
          </p:nvPr>
        </p:nvPicPr>
        <p:blipFill>
          <a:blip r:embed="rId2" cstate="print"/>
          <a:srcRect/>
          <a:stretch>
            <a:fillRect/>
          </a:stretch>
        </p:blipFill>
        <p:spPr>
          <a:xfrm>
            <a:off x="2195513" y="1700213"/>
            <a:ext cx="4762500" cy="2857500"/>
          </a:xfrm>
        </p:spPr>
      </p:pic>
      <p:sp>
        <p:nvSpPr>
          <p:cNvPr id="183299" name="CasellaDiTesto 6"/>
          <p:cNvSpPr txBox="1">
            <a:spLocks noChangeArrowheads="1"/>
          </p:cNvSpPr>
          <p:nvPr/>
        </p:nvSpPr>
        <p:spPr bwMode="auto">
          <a:xfrm>
            <a:off x="2124075" y="5157788"/>
            <a:ext cx="6140450" cy="646112"/>
          </a:xfrm>
          <a:prstGeom prst="rect">
            <a:avLst/>
          </a:prstGeom>
          <a:noFill/>
          <a:ln w="9525">
            <a:noFill/>
            <a:miter lim="800000"/>
            <a:headEnd/>
            <a:tailEnd/>
          </a:ln>
        </p:spPr>
        <p:txBody>
          <a:bodyPr>
            <a:spAutoFit/>
          </a:bodyPr>
          <a:lstStyle/>
          <a:p>
            <a:r>
              <a:rPr lang="it-IT" b="1"/>
              <a:t>F. Otto, Tenda sospesa stadio olimpico di Monaco, </a:t>
            </a:r>
          </a:p>
          <a:p>
            <a:r>
              <a:rPr lang="it-IT" b="1"/>
              <a:t>1969-1971</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itolo 1"/>
          <p:cNvSpPr>
            <a:spLocks noGrp="1"/>
          </p:cNvSpPr>
          <p:nvPr>
            <p:ph type="title" idx="4294967295"/>
          </p:nvPr>
        </p:nvSpPr>
        <p:spPr>
          <a:xfrm>
            <a:off x="1116013" y="549275"/>
            <a:ext cx="7653337" cy="503238"/>
          </a:xfrm>
        </p:spPr>
        <p:txBody>
          <a:bodyPr/>
          <a:lstStyle/>
          <a:p>
            <a:pPr eaLnBrk="1" hangingPunct="1"/>
            <a:r>
              <a:rPr lang="it-IT" sz="1900" b="1" smtClean="0"/>
              <a:t/>
            </a:r>
            <a:br>
              <a:rPr lang="it-IT" sz="1900" b="1" smtClean="0"/>
            </a:br>
            <a:r>
              <a:rPr lang="it-IT" sz="1900" b="1" smtClean="0"/>
              <a:t>OTTIMIZZAZIONE</a:t>
            </a:r>
            <a:endParaRPr lang="it-IT" sz="1900" smtClean="0"/>
          </a:p>
        </p:txBody>
      </p:sp>
      <p:pic>
        <p:nvPicPr>
          <p:cNvPr id="184322" name="Segnaposto contenuto 3" descr="http://digilander.libero.it/Nickolas10gen2006/Olympiastadion_Muenchen_UEFA.jpeg"/>
          <p:cNvPicPr>
            <a:picLocks noGrp="1"/>
          </p:cNvPicPr>
          <p:nvPr>
            <p:ph idx="4294967295"/>
          </p:nvPr>
        </p:nvPicPr>
        <p:blipFill>
          <a:blip r:embed="rId2" cstate="print"/>
          <a:srcRect/>
          <a:stretch>
            <a:fillRect/>
          </a:stretch>
        </p:blipFill>
        <p:spPr>
          <a:xfrm>
            <a:off x="1116013" y="1484313"/>
            <a:ext cx="6583362" cy="4389437"/>
          </a:xfr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olo 1"/>
          <p:cNvSpPr>
            <a:spLocks noGrp="1"/>
          </p:cNvSpPr>
          <p:nvPr>
            <p:ph type="title" idx="4294967295"/>
          </p:nvPr>
        </p:nvSpPr>
        <p:spPr>
          <a:xfrm>
            <a:off x="1835150" y="549275"/>
            <a:ext cx="6934200" cy="503238"/>
          </a:xfrm>
        </p:spPr>
        <p:txBody>
          <a:bodyPr/>
          <a:lstStyle/>
          <a:p>
            <a:pPr eaLnBrk="1" hangingPunct="1"/>
            <a:r>
              <a:rPr lang="it-IT" sz="1900" b="1" smtClean="0"/>
              <a:t/>
            </a:r>
            <a:br>
              <a:rPr lang="it-IT" sz="1900" b="1" smtClean="0"/>
            </a:br>
            <a:r>
              <a:rPr lang="it-IT" sz="1900" b="1" smtClean="0"/>
              <a:t>OTTIMIZZAZIONE</a:t>
            </a:r>
            <a:endParaRPr lang="it-IT" sz="1900" smtClean="0"/>
          </a:p>
        </p:txBody>
      </p:sp>
      <p:pic>
        <p:nvPicPr>
          <p:cNvPr id="185346" name="Picture 2" descr="C:\Users\Curcio\Desktop\AAB2116%20(1)[1].jpg"/>
          <p:cNvPicPr>
            <a:picLocks noGrp="1" noChangeAspect="1" noChangeArrowheads="1"/>
          </p:cNvPicPr>
          <p:nvPr>
            <p:ph idx="4294967295"/>
          </p:nvPr>
        </p:nvPicPr>
        <p:blipFill>
          <a:blip r:embed="rId2" cstate="print"/>
          <a:srcRect/>
          <a:stretch>
            <a:fillRect/>
          </a:stretch>
        </p:blipFill>
        <p:spPr>
          <a:xfrm>
            <a:off x="1979613" y="1844675"/>
            <a:ext cx="4752975" cy="3168650"/>
          </a:xfr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CasellaDiTesto 1"/>
          <p:cNvSpPr txBox="1">
            <a:spLocks noChangeArrowheads="1"/>
          </p:cNvSpPr>
          <p:nvPr/>
        </p:nvSpPr>
        <p:spPr bwMode="auto">
          <a:xfrm>
            <a:off x="2051050" y="2781300"/>
            <a:ext cx="4638675" cy="522288"/>
          </a:xfrm>
          <a:prstGeom prst="rect">
            <a:avLst/>
          </a:prstGeom>
          <a:noFill/>
          <a:ln w="9525">
            <a:noFill/>
            <a:miter lim="800000"/>
            <a:headEnd/>
            <a:tailEnd/>
          </a:ln>
        </p:spPr>
        <p:txBody>
          <a:bodyPr wrap="none">
            <a:spAutoFit/>
          </a:bodyPr>
          <a:lstStyle/>
          <a:p>
            <a:r>
              <a:rPr lang="it-IT" sz="2800" b="1"/>
              <a:t>ancora sull’ottimizzazione</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750" y="333375"/>
            <a:ext cx="8229600" cy="431800"/>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OTTIMIZZAZIONE – Le </a:t>
            </a:r>
            <a:r>
              <a:rPr lang="it-IT" sz="2400" b="1" dirty="0" err="1" smtClean="0">
                <a:latin typeface="Arial" pitchFamily="34" charset="0"/>
                <a:cs typeface="Arial" pitchFamily="34" charset="0"/>
              </a:rPr>
              <a:t>Corbusier</a:t>
            </a:r>
            <a:r>
              <a:rPr lang="it-IT" sz="2400" b="1" dirty="0" smtClean="0">
                <a:latin typeface="Arial" pitchFamily="34" charset="0"/>
                <a:cs typeface="Arial" pitchFamily="34" charset="0"/>
              </a:rPr>
              <a:t> e </a:t>
            </a:r>
            <a:r>
              <a:rPr lang="it-IT" sz="2400" b="1" dirty="0" err="1" smtClean="0">
                <a:latin typeface="Arial" pitchFamily="34" charset="0"/>
                <a:cs typeface="Arial" pitchFamily="34" charset="0"/>
              </a:rPr>
              <a:t>Xenakis</a:t>
            </a:r>
            <a:endParaRPr lang="it-IT" sz="2700" dirty="0">
              <a:latin typeface="Arial" pitchFamily="34" charset="0"/>
              <a:cs typeface="Arial" pitchFamily="34" charset="0"/>
            </a:endParaRPr>
          </a:p>
        </p:txBody>
      </p:sp>
      <p:pic>
        <p:nvPicPr>
          <p:cNvPr id="187394" name="Segnaposto contenuto 3" descr="http://www.arredativo.it/wp-content/uploads/2011/06/Le-Corbusier-11.jpg"/>
          <p:cNvPicPr>
            <a:picLocks noGrp="1"/>
          </p:cNvPicPr>
          <p:nvPr>
            <p:ph idx="1"/>
          </p:nvPr>
        </p:nvPicPr>
        <p:blipFill>
          <a:blip r:embed="rId2" cstate="print"/>
          <a:srcRect/>
          <a:stretch>
            <a:fillRect/>
          </a:stretch>
        </p:blipFill>
        <p:spPr>
          <a:xfrm>
            <a:off x="755650" y="1268413"/>
            <a:ext cx="3189288" cy="4389437"/>
          </a:xfrm>
        </p:spPr>
      </p:pic>
      <p:pic>
        <p:nvPicPr>
          <p:cNvPr id="187395" name="Immagine 4" descr="File:Iannis Xenakis 1975.jpg">
            <a:hlinkClick r:id="rId3"/>
          </p:cNvPr>
          <p:cNvPicPr>
            <a:picLocks noChangeAspect="1" noChangeArrowheads="1"/>
          </p:cNvPicPr>
          <p:nvPr/>
        </p:nvPicPr>
        <p:blipFill>
          <a:blip r:embed="rId4" cstate="print"/>
          <a:srcRect/>
          <a:stretch>
            <a:fillRect/>
          </a:stretch>
        </p:blipFill>
        <p:spPr bwMode="auto">
          <a:xfrm>
            <a:off x="4787900" y="1196975"/>
            <a:ext cx="3240088" cy="4535488"/>
          </a:xfrm>
          <a:prstGeom prst="rect">
            <a:avLst/>
          </a:prstGeom>
          <a:noFill/>
          <a:ln w="9525">
            <a:noFill/>
            <a:miter lim="800000"/>
            <a:headEnd/>
            <a:tailEnd/>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7088" y="549275"/>
            <a:ext cx="7942262"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OTTIMIZZAZIONE</a:t>
            </a:r>
            <a:endParaRPr lang="it-IT" sz="2700" dirty="0">
              <a:latin typeface="Arial" pitchFamily="34" charset="0"/>
              <a:cs typeface="Arial" pitchFamily="34" charset="0"/>
            </a:endParaRPr>
          </a:p>
        </p:txBody>
      </p:sp>
      <p:sp>
        <p:nvSpPr>
          <p:cNvPr id="188418" name="Segnaposto contenuto 5"/>
          <p:cNvSpPr>
            <a:spLocks noGrp="1"/>
          </p:cNvSpPr>
          <p:nvPr>
            <p:ph idx="1"/>
          </p:nvPr>
        </p:nvSpPr>
        <p:spPr>
          <a:xfrm>
            <a:off x="457200" y="1484313"/>
            <a:ext cx="8229600" cy="4840287"/>
          </a:xfrm>
        </p:spPr>
        <p:txBody>
          <a:bodyPr/>
          <a:lstStyle/>
          <a:p>
            <a:pPr eaLnBrk="1" hangingPunct="1">
              <a:buFont typeface="Wingdings 2" pitchFamily="18" charset="2"/>
              <a:buNone/>
            </a:pPr>
            <a:r>
              <a:rPr lang="it-IT" sz="2400" b="1" dirty="0" smtClean="0">
                <a:latin typeface="Arial" charset="0"/>
                <a:cs typeface="Arial" charset="0"/>
              </a:rPr>
              <a:t>   Nel 1956 a Le </a:t>
            </a:r>
            <a:r>
              <a:rPr lang="it-IT" sz="2400" b="1" dirty="0" err="1" smtClean="0">
                <a:latin typeface="Arial" charset="0"/>
                <a:cs typeface="Arial" charset="0"/>
              </a:rPr>
              <a:t>Corbusier</a:t>
            </a:r>
            <a:r>
              <a:rPr lang="it-IT" sz="2400" b="1" dirty="0" smtClean="0">
                <a:latin typeface="Arial" charset="0"/>
                <a:cs typeface="Arial" charset="0"/>
              </a:rPr>
              <a:t> viene richiesta la realizzazione del </a:t>
            </a:r>
            <a:r>
              <a:rPr lang="it-IT" sz="2400" b="1" i="1" dirty="0" smtClean="0">
                <a:latin typeface="Arial" charset="0"/>
                <a:cs typeface="Arial" charset="0"/>
              </a:rPr>
              <a:t>Padiglione Philips</a:t>
            </a:r>
            <a:r>
              <a:rPr lang="it-IT" sz="2400" b="1" dirty="0" smtClean="0">
                <a:latin typeface="Arial" charset="0"/>
                <a:cs typeface="Arial" charset="0"/>
              </a:rPr>
              <a:t> a Bruxelles: “</a:t>
            </a:r>
            <a:r>
              <a:rPr lang="it-IT" sz="2400" b="1" i="1" dirty="0" smtClean="0">
                <a:solidFill>
                  <a:schemeClr val="tx2"/>
                </a:solidFill>
                <a:latin typeface="Arial" charset="0"/>
                <a:cs typeface="Arial" charset="0"/>
              </a:rPr>
              <a:t>vorrei che facesse il Padiglione Philips senza che sia necessario esporre nessuno dei nostri prodotti. Una dimostrazione tra le più ardite degli effetti del suono e della luce, dove il progresso tecnico potrebbe condurci in avvenire</a:t>
            </a:r>
            <a:r>
              <a:rPr lang="it-IT" sz="2400" b="1" dirty="0" smtClean="0">
                <a:latin typeface="Arial" charset="0"/>
                <a:cs typeface="Arial" charset="0"/>
              </a:rPr>
              <a:t>”. </a:t>
            </a:r>
          </a:p>
          <a:p>
            <a:pPr eaLnBrk="1" hangingPunct="1">
              <a:buFont typeface="Wingdings 2" pitchFamily="18" charset="2"/>
              <a:buNone/>
            </a:pPr>
            <a:r>
              <a:rPr lang="it-IT" sz="2400" b="1" dirty="0" smtClean="0">
                <a:latin typeface="Arial" charset="0"/>
                <a:cs typeface="Arial" charset="0"/>
              </a:rPr>
              <a:t>   Era insomma, nelle parole della dirigenza della </a:t>
            </a:r>
            <a:r>
              <a:rPr lang="it-IT" sz="2400" b="1" i="1" dirty="0" smtClean="0">
                <a:latin typeface="Arial" charset="0"/>
                <a:cs typeface="Arial" charset="0"/>
              </a:rPr>
              <a:t>Philips</a:t>
            </a:r>
            <a:r>
              <a:rPr lang="it-IT" sz="2400" b="1" dirty="0" smtClean="0">
                <a:latin typeface="Arial" charset="0"/>
                <a:cs typeface="Arial" charset="0"/>
              </a:rPr>
              <a:t>, la richiesta di un simbolo e di un’immagine perenne.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olo 1"/>
          <p:cNvSpPr>
            <a:spLocks noGrp="1"/>
          </p:cNvSpPr>
          <p:nvPr>
            <p:ph type="title"/>
          </p:nvPr>
        </p:nvSpPr>
        <p:spPr>
          <a:xfrm>
            <a:off x="827088" y="776288"/>
            <a:ext cx="7859712" cy="565150"/>
          </a:xfrm>
        </p:spPr>
        <p:txBody>
          <a:bodyPr/>
          <a:lstStyle/>
          <a:p>
            <a:pPr eaLnBrk="1" hangingPunct="1"/>
            <a:r>
              <a:rPr lang="it-IT" sz="2400" b="1" smtClean="0">
                <a:latin typeface="Arial" charset="0"/>
                <a:cs typeface="Arial" charset="0"/>
              </a:rPr>
              <a:t>PLATONE</a:t>
            </a:r>
          </a:p>
        </p:txBody>
      </p:sp>
      <p:sp>
        <p:nvSpPr>
          <p:cNvPr id="31746" name="Segnaposto contenuto 2"/>
          <p:cNvSpPr>
            <a:spLocks noGrp="1"/>
          </p:cNvSpPr>
          <p:nvPr>
            <p:ph idx="1"/>
          </p:nvPr>
        </p:nvSpPr>
        <p:spPr/>
        <p:txBody>
          <a:bodyPr/>
          <a:lstStyle/>
          <a:p>
            <a:pPr eaLnBrk="1" hangingPunct="1">
              <a:buFont typeface="Wingdings 2" pitchFamily="18" charset="2"/>
              <a:buNone/>
            </a:pPr>
            <a:r>
              <a:rPr lang="it-IT" b="1" smtClean="0"/>
              <a:t>    </a:t>
            </a:r>
            <a:r>
              <a:rPr lang="it-IT" b="1" smtClean="0">
                <a:latin typeface="Arial" charset="0"/>
                <a:cs typeface="Arial" charset="0"/>
              </a:rPr>
              <a:t>“… gli assegnò un movimento conveniente al suo corpo: dei sette movimenti gli assegnò quello che soprattutto conviene all’intelligenza e alla saggezza. Perciò, appunto, facendolo ruotare allo stesso modo e, nello stesso luogo e in se medesimo, </a:t>
            </a:r>
            <a:r>
              <a:rPr lang="it-IT" sz="3200" b="1" smtClean="0">
                <a:latin typeface="Arial" charset="0"/>
                <a:cs typeface="Arial" charset="0"/>
              </a:rPr>
              <a:t>fece sì che si muovesse con movimento circolare</a:t>
            </a:r>
            <a:r>
              <a:rPr lang="it-IT" b="1" smtClean="0">
                <a:latin typeface="Arial" charset="0"/>
                <a:cs typeface="Arial" charset="0"/>
              </a:rPr>
              <a:t>, gli tolse tutti gli altri sei movimenti, e lo fece immobile rispetto ad essi”.</a:t>
            </a:r>
            <a:endParaRPr lang="it-IT" smtClean="0">
              <a:latin typeface="Arial" charset="0"/>
              <a:cs typeface="Arial" charset="0"/>
            </a:endParaRPr>
          </a:p>
          <a:p>
            <a:pPr eaLnBrk="1" hangingPunct="1">
              <a:buFont typeface="Wingdings 2" pitchFamily="18" charset="2"/>
              <a:buNone/>
            </a:pPr>
            <a:endParaRPr lang="it-IT" smtClean="0"/>
          </a:p>
          <a:p>
            <a:pPr eaLnBrk="1" hangingPunct="1"/>
            <a:endParaRPr lang="it-IT" smtClean="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549275"/>
            <a:ext cx="8013700"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OTTIMIZZAZIONE</a:t>
            </a:r>
            <a:endParaRPr lang="it-IT" sz="2700" dirty="0">
              <a:latin typeface="Arial" pitchFamily="34" charset="0"/>
              <a:cs typeface="Arial" pitchFamily="34" charset="0"/>
            </a:endParaRPr>
          </a:p>
        </p:txBody>
      </p:sp>
      <p:sp>
        <p:nvSpPr>
          <p:cNvPr id="189442" name="Segnaposto contenuto 5"/>
          <p:cNvSpPr>
            <a:spLocks noGrp="1"/>
          </p:cNvSpPr>
          <p:nvPr>
            <p:ph idx="1"/>
          </p:nvPr>
        </p:nvSpPr>
        <p:spPr>
          <a:xfrm>
            <a:off x="457200" y="2060575"/>
            <a:ext cx="7931150" cy="3024188"/>
          </a:xfrm>
        </p:spPr>
        <p:txBody>
          <a:bodyPr/>
          <a:lstStyle/>
          <a:p>
            <a:pPr eaLnBrk="1" hangingPunct="1">
              <a:buFont typeface="Wingdings 2" pitchFamily="18" charset="2"/>
              <a:buNone/>
            </a:pPr>
            <a:r>
              <a:rPr lang="it-IT" sz="2800" b="1" smtClean="0">
                <a:latin typeface="Arial" charset="0"/>
                <a:cs typeface="Arial" charset="0"/>
              </a:rPr>
              <a:t>   Le Corbusier si rivolge a Xenakis (un musicista) e gli chiede di individuare la forma del Padiglione Philips.</a:t>
            </a:r>
          </a:p>
          <a:p>
            <a:pPr eaLnBrk="1" hangingPunct="1">
              <a:buFont typeface="Wingdings 2" pitchFamily="18" charset="2"/>
              <a:buNone/>
            </a:pPr>
            <a:endParaRPr lang="it-IT" sz="2400" b="1" smtClean="0">
              <a:latin typeface="Arial" charset="0"/>
              <a:cs typeface="Arial" charset="0"/>
            </a:endParaRPr>
          </a:p>
          <a:p>
            <a:pPr eaLnBrk="1" hangingPunct="1">
              <a:buFont typeface="Wingdings 2" pitchFamily="18" charset="2"/>
              <a:buNone/>
            </a:pPr>
            <a:r>
              <a:rPr lang="it-IT" sz="2400" b="1" smtClean="0">
                <a:latin typeface="Arial" charset="0"/>
                <a:cs typeface="Arial" charset="0"/>
              </a:rPr>
              <a:t>   </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404813"/>
            <a:ext cx="8013700" cy="503237"/>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 IL PADIGLIONE PHILIPS</a:t>
            </a:r>
            <a:endParaRPr lang="it-IT" sz="2700" dirty="0">
              <a:latin typeface="Arial" pitchFamily="34" charset="0"/>
              <a:cs typeface="Arial" pitchFamily="34" charset="0"/>
            </a:endParaRPr>
          </a:p>
        </p:txBody>
      </p:sp>
      <p:sp>
        <p:nvSpPr>
          <p:cNvPr id="190466" name="Segnaposto contenuto 5"/>
          <p:cNvSpPr>
            <a:spLocks noGrp="1"/>
          </p:cNvSpPr>
          <p:nvPr>
            <p:ph idx="1"/>
          </p:nvPr>
        </p:nvSpPr>
        <p:spPr>
          <a:xfrm>
            <a:off x="457200" y="1125538"/>
            <a:ext cx="8229600" cy="5199062"/>
          </a:xfrm>
        </p:spPr>
        <p:txBody>
          <a:bodyPr/>
          <a:lstStyle/>
          <a:p>
            <a:pPr eaLnBrk="1" hangingPunct="1">
              <a:buFont typeface="Wingdings 2" pitchFamily="18" charset="2"/>
              <a:buNone/>
            </a:pPr>
            <a:r>
              <a:rPr lang="it-IT" b="1" smtClean="0">
                <a:latin typeface="Arial" charset="0"/>
                <a:cs typeface="Arial" charset="0"/>
              </a:rPr>
              <a:t>   Il punto di partenza della ricerca di Xenakis è un problema di minimo. </a:t>
            </a:r>
          </a:p>
          <a:p>
            <a:pPr eaLnBrk="1" hangingPunct="1">
              <a:buFont typeface="Wingdings 2" pitchFamily="18" charset="2"/>
              <a:buNone/>
            </a:pPr>
            <a:r>
              <a:rPr lang="it-IT" b="1" smtClean="0">
                <a:latin typeface="Arial" charset="0"/>
                <a:cs typeface="Arial" charset="0"/>
              </a:rPr>
              <a:t>   E’ convinto che l’architetto debba porsi i problemi in modo diverso dal passato e chiedersi “</a:t>
            </a:r>
            <a:r>
              <a:rPr lang="it-IT" b="1" i="1" smtClean="0">
                <a:solidFill>
                  <a:schemeClr val="tx2"/>
                </a:solidFill>
                <a:latin typeface="Arial" charset="0"/>
                <a:cs typeface="Arial" charset="0"/>
              </a:rPr>
              <a:t>quale forma geometrica deve avere la copertura affinché la quantità di materiale che la costituisce sia minima</a:t>
            </a:r>
            <a:r>
              <a:rPr lang="it-IT" b="1" smtClean="0">
                <a:latin typeface="Arial" charset="0"/>
                <a:cs typeface="Arial" charset="0"/>
              </a:rPr>
              <a:t>”.</a:t>
            </a:r>
          </a:p>
          <a:p>
            <a:pPr eaLnBrk="1" hangingPunct="1">
              <a:buFont typeface="Wingdings 2" pitchFamily="18" charset="2"/>
              <a:buNone/>
            </a:pPr>
            <a:r>
              <a:rPr lang="it-IT" b="1" smtClean="0">
                <a:latin typeface="Arial" charset="0"/>
                <a:cs typeface="Arial" charset="0"/>
              </a:rPr>
              <a:t>   … e così tra </a:t>
            </a:r>
            <a:r>
              <a:rPr lang="it-IT" b="1" smtClean="0">
                <a:solidFill>
                  <a:schemeClr val="tx2"/>
                </a:solidFill>
                <a:latin typeface="Arial" charset="0"/>
                <a:cs typeface="Arial" charset="0"/>
              </a:rPr>
              <a:t>numeri e note </a:t>
            </a:r>
            <a:r>
              <a:rPr lang="it-IT" b="1" smtClean="0">
                <a:latin typeface="Arial" charset="0"/>
                <a:cs typeface="Arial" charset="0"/>
              </a:rPr>
              <a:t>Xenakis decise che la forma ottimale era quella di un </a:t>
            </a:r>
            <a:r>
              <a:rPr lang="it-IT" sz="2800" b="1" smtClean="0">
                <a:solidFill>
                  <a:schemeClr val="tx2"/>
                </a:solidFill>
                <a:latin typeface="Arial" charset="0"/>
                <a:cs typeface="Arial" charset="0"/>
              </a:rPr>
              <a:t>paraboloide iperbolico</a:t>
            </a:r>
            <a:r>
              <a:rPr lang="it-IT" sz="2800" b="1" smtClean="0">
                <a:latin typeface="Arial" charset="0"/>
                <a:cs typeface="Arial" charset="0"/>
              </a:rPr>
              <a:t>!</a:t>
            </a:r>
            <a:endParaRPr lang="it-IT" sz="2800" smtClean="0">
              <a:latin typeface="Arial" charset="0"/>
              <a:cs typeface="Arial" charset="0"/>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51050" y="549275"/>
            <a:ext cx="4537075"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IL PARABOLOIDE IPERBOLICO</a:t>
            </a:r>
            <a:endParaRPr lang="it-IT" sz="2700" dirty="0">
              <a:latin typeface="Arial" pitchFamily="34" charset="0"/>
              <a:cs typeface="Arial" pitchFamily="34" charset="0"/>
            </a:endParaRPr>
          </a:p>
        </p:txBody>
      </p:sp>
      <p:sp>
        <p:nvSpPr>
          <p:cNvPr id="191490" name="Segnaposto contenuto 5"/>
          <p:cNvSpPr>
            <a:spLocks noGrp="1"/>
          </p:cNvSpPr>
          <p:nvPr>
            <p:ph idx="1"/>
          </p:nvPr>
        </p:nvSpPr>
        <p:spPr/>
        <p:txBody>
          <a:bodyPr/>
          <a:lstStyle/>
          <a:p>
            <a:pPr eaLnBrk="1" hangingPunct="1">
              <a:buFont typeface="Wingdings 2" pitchFamily="18" charset="2"/>
              <a:buNone/>
            </a:pPr>
            <a:r>
              <a:rPr lang="it-IT" b="1" smtClean="0">
                <a:latin typeface="Arial" charset="0"/>
                <a:cs typeface="Arial" charset="0"/>
              </a:rPr>
              <a:t> </a:t>
            </a:r>
            <a:endParaRPr lang="it-IT" smtClean="0">
              <a:latin typeface="Arial" charset="0"/>
              <a:cs typeface="Arial" charset="0"/>
            </a:endParaRPr>
          </a:p>
        </p:txBody>
      </p:sp>
      <p:pic>
        <p:nvPicPr>
          <p:cNvPr id="191491" name="Picture 2" descr="C:\Users\Curcio\Pictures\chisini.jpg"/>
          <p:cNvPicPr>
            <a:picLocks noChangeAspect="1" noChangeArrowheads="1"/>
          </p:cNvPicPr>
          <p:nvPr/>
        </p:nvPicPr>
        <p:blipFill>
          <a:blip r:embed="rId2" cstate="print"/>
          <a:srcRect/>
          <a:stretch>
            <a:fillRect/>
          </a:stretch>
        </p:blipFill>
        <p:spPr bwMode="auto">
          <a:xfrm>
            <a:off x="2051050" y="1844675"/>
            <a:ext cx="4681538" cy="2752725"/>
          </a:xfrm>
          <a:prstGeom prst="rect">
            <a:avLst/>
          </a:prstGeom>
          <a:noFill/>
          <a:ln w="9525">
            <a:noFill/>
            <a:miter lim="800000"/>
            <a:headEnd/>
            <a:tailEnd/>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750" y="549275"/>
            <a:ext cx="8229600"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IL PARABOLOIDE IPERBOLICO</a:t>
            </a:r>
            <a:endParaRPr lang="it-IT" sz="2700" dirty="0">
              <a:latin typeface="Arial" pitchFamily="34" charset="0"/>
              <a:cs typeface="Arial" pitchFamily="34" charset="0"/>
            </a:endParaRPr>
          </a:p>
        </p:txBody>
      </p:sp>
      <p:sp>
        <p:nvSpPr>
          <p:cNvPr id="192514" name="Segnaposto contenuto 5"/>
          <p:cNvSpPr>
            <a:spLocks noGrp="1"/>
          </p:cNvSpPr>
          <p:nvPr>
            <p:ph idx="1"/>
          </p:nvPr>
        </p:nvSpPr>
        <p:spPr/>
        <p:txBody>
          <a:bodyPr/>
          <a:lstStyle/>
          <a:p>
            <a:pPr eaLnBrk="1" hangingPunct="1">
              <a:buFont typeface="Wingdings 2" pitchFamily="18" charset="2"/>
              <a:buNone/>
            </a:pPr>
            <a:r>
              <a:rPr lang="it-IT" b="1" smtClean="0">
                <a:latin typeface="Arial" charset="0"/>
                <a:cs typeface="Arial" charset="0"/>
              </a:rPr>
              <a:t> </a:t>
            </a:r>
            <a:endParaRPr lang="it-IT" smtClean="0">
              <a:latin typeface="Arial" charset="0"/>
              <a:cs typeface="Arial" charset="0"/>
            </a:endParaRPr>
          </a:p>
        </p:txBody>
      </p:sp>
      <p:pic>
        <p:nvPicPr>
          <p:cNvPr id="192515" name="Picture 2" descr="C:\Users\Curcio\Pictures\parrig.jpg"/>
          <p:cNvPicPr>
            <a:picLocks noChangeAspect="1" noChangeArrowheads="1"/>
          </p:cNvPicPr>
          <p:nvPr/>
        </p:nvPicPr>
        <p:blipFill>
          <a:blip r:embed="rId2" cstate="print"/>
          <a:srcRect/>
          <a:stretch>
            <a:fillRect/>
          </a:stretch>
        </p:blipFill>
        <p:spPr bwMode="auto">
          <a:xfrm>
            <a:off x="5219700" y="765175"/>
            <a:ext cx="3619500" cy="5080000"/>
          </a:xfrm>
          <a:prstGeom prst="rect">
            <a:avLst/>
          </a:prstGeom>
          <a:noFill/>
          <a:ln w="9525">
            <a:noFill/>
            <a:miter lim="800000"/>
            <a:headEnd/>
            <a:tailEnd/>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750" y="549275"/>
            <a:ext cx="8229600"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IL PARABOLOIDE IPERBOLICO</a:t>
            </a:r>
            <a:endParaRPr lang="it-IT" sz="2700" dirty="0">
              <a:latin typeface="Arial" pitchFamily="34" charset="0"/>
              <a:cs typeface="Arial" pitchFamily="34" charset="0"/>
            </a:endParaRPr>
          </a:p>
        </p:txBody>
      </p:sp>
      <p:sp>
        <p:nvSpPr>
          <p:cNvPr id="193538" name="Segnaposto contenuto 5"/>
          <p:cNvSpPr>
            <a:spLocks noGrp="1"/>
          </p:cNvSpPr>
          <p:nvPr>
            <p:ph idx="1"/>
          </p:nvPr>
        </p:nvSpPr>
        <p:spPr/>
        <p:txBody>
          <a:bodyPr/>
          <a:lstStyle/>
          <a:p>
            <a:pPr eaLnBrk="1" hangingPunct="1">
              <a:buFont typeface="Wingdings 2" pitchFamily="18" charset="2"/>
              <a:buNone/>
            </a:pPr>
            <a:r>
              <a:rPr lang="it-IT" b="1" smtClean="0">
                <a:latin typeface="Arial" charset="0"/>
                <a:cs typeface="Arial" charset="0"/>
              </a:rPr>
              <a:t> </a:t>
            </a:r>
            <a:endParaRPr lang="it-IT" smtClean="0">
              <a:latin typeface="Arial" charset="0"/>
              <a:cs typeface="Arial" charset="0"/>
            </a:endParaRPr>
          </a:p>
        </p:txBody>
      </p:sp>
      <p:pic>
        <p:nvPicPr>
          <p:cNvPr id="193539" name="Picture 2" descr="C:\Users\Curcio\Desktop\s8AxEwEu0mM[1].jpg"/>
          <p:cNvPicPr>
            <a:picLocks noChangeAspect="1" noChangeArrowheads="1"/>
          </p:cNvPicPr>
          <p:nvPr/>
        </p:nvPicPr>
        <p:blipFill>
          <a:blip r:embed="rId2" cstate="print"/>
          <a:srcRect/>
          <a:stretch>
            <a:fillRect/>
          </a:stretch>
        </p:blipFill>
        <p:spPr bwMode="auto">
          <a:xfrm>
            <a:off x="1692275" y="1844675"/>
            <a:ext cx="5183188" cy="3592513"/>
          </a:xfrm>
          <a:prstGeom prst="rect">
            <a:avLst/>
          </a:prstGeom>
          <a:noFill/>
          <a:ln w="9525">
            <a:noFill/>
            <a:miter lim="800000"/>
            <a:headEnd/>
            <a:tailEnd/>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750" y="549275"/>
            <a:ext cx="8229600"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IL PARABOLOIDE IPERBOLICO</a:t>
            </a:r>
            <a:endParaRPr lang="it-IT" sz="2700" dirty="0">
              <a:latin typeface="Arial" pitchFamily="34" charset="0"/>
              <a:cs typeface="Arial" pitchFamily="34" charset="0"/>
            </a:endParaRPr>
          </a:p>
        </p:txBody>
      </p:sp>
      <p:sp>
        <p:nvSpPr>
          <p:cNvPr id="194562" name="Segnaposto contenuto 5"/>
          <p:cNvSpPr>
            <a:spLocks noGrp="1"/>
          </p:cNvSpPr>
          <p:nvPr>
            <p:ph idx="1"/>
          </p:nvPr>
        </p:nvSpPr>
        <p:spPr/>
        <p:txBody>
          <a:bodyPr/>
          <a:lstStyle/>
          <a:p>
            <a:pPr eaLnBrk="1" hangingPunct="1">
              <a:buFont typeface="Wingdings 2" pitchFamily="18" charset="2"/>
              <a:buNone/>
            </a:pPr>
            <a:r>
              <a:rPr lang="it-IT" b="1" smtClean="0">
                <a:latin typeface="Arial" charset="0"/>
                <a:cs typeface="Arial" charset="0"/>
              </a:rPr>
              <a:t> </a:t>
            </a:r>
            <a:endParaRPr lang="it-IT" smtClean="0">
              <a:latin typeface="Arial" charset="0"/>
              <a:cs typeface="Arial" charset="0"/>
            </a:endParaRPr>
          </a:p>
        </p:txBody>
      </p:sp>
      <p:pic>
        <p:nvPicPr>
          <p:cNvPr id="194563" name="Picture 2" descr="C:\Users\Curcio\Desktop\patatina.png"/>
          <p:cNvPicPr>
            <a:picLocks noChangeAspect="1" noChangeArrowheads="1"/>
          </p:cNvPicPr>
          <p:nvPr/>
        </p:nvPicPr>
        <p:blipFill>
          <a:blip r:embed="rId2" cstate="print"/>
          <a:srcRect/>
          <a:stretch>
            <a:fillRect/>
          </a:stretch>
        </p:blipFill>
        <p:spPr bwMode="auto">
          <a:xfrm>
            <a:off x="1403648" y="1772815"/>
            <a:ext cx="6048672" cy="3240361"/>
          </a:xfrm>
          <a:prstGeom prst="rect">
            <a:avLst/>
          </a:prstGeom>
          <a:noFill/>
          <a:ln w="9525">
            <a:noFill/>
            <a:miter lim="800000"/>
            <a:headEnd/>
            <a:tailEnd/>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39975" y="549275"/>
            <a:ext cx="6429375"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IL PADIGLIONE PHILIPS</a:t>
            </a:r>
            <a:endParaRPr lang="it-IT" sz="2700" dirty="0">
              <a:latin typeface="Arial" pitchFamily="34" charset="0"/>
              <a:cs typeface="Arial" pitchFamily="34" charset="0"/>
            </a:endParaRPr>
          </a:p>
        </p:txBody>
      </p:sp>
      <p:pic>
        <p:nvPicPr>
          <p:cNvPr id="195586" name="Segnaposto contenuto 3" descr="sketch of Philips Pavilion"/>
          <p:cNvPicPr>
            <a:picLocks noGrp="1"/>
          </p:cNvPicPr>
          <p:nvPr>
            <p:ph idx="1"/>
          </p:nvPr>
        </p:nvPicPr>
        <p:blipFill>
          <a:blip r:embed="rId2" cstate="print"/>
          <a:srcRect/>
          <a:stretch>
            <a:fillRect/>
          </a:stretch>
        </p:blipFill>
        <p:spPr>
          <a:xfrm>
            <a:off x="2268538" y="2060575"/>
            <a:ext cx="3875087" cy="3478213"/>
          </a:xfrm>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55875" y="549275"/>
            <a:ext cx="6213475"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IL PADIGLIONE PHILIPS</a:t>
            </a:r>
            <a:endParaRPr lang="it-IT" sz="2700" dirty="0">
              <a:latin typeface="Arial" pitchFamily="34" charset="0"/>
              <a:cs typeface="Arial" pitchFamily="34" charset="0"/>
            </a:endParaRPr>
          </a:p>
        </p:txBody>
      </p:sp>
      <p:pic>
        <p:nvPicPr>
          <p:cNvPr id="196610" name="Picture 2" descr="C:\Users\Curcio\Desktop\parab 2.jpg"/>
          <p:cNvPicPr>
            <a:picLocks noGrp="1" noChangeAspect="1" noChangeArrowheads="1"/>
          </p:cNvPicPr>
          <p:nvPr>
            <p:ph idx="1"/>
          </p:nvPr>
        </p:nvPicPr>
        <p:blipFill>
          <a:blip r:embed="rId2" cstate="print"/>
          <a:srcRect/>
          <a:stretch>
            <a:fillRect/>
          </a:stretch>
        </p:blipFill>
        <p:spPr>
          <a:xfrm>
            <a:off x="1331913" y="1773238"/>
            <a:ext cx="5832475" cy="4032250"/>
          </a:xfr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55875" y="549275"/>
            <a:ext cx="6213475"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IL PADIGLIONE PHILIPS</a:t>
            </a:r>
            <a:endParaRPr lang="it-IT" sz="2700" dirty="0">
              <a:latin typeface="Arial" pitchFamily="34" charset="0"/>
              <a:cs typeface="Arial" pitchFamily="34" charset="0"/>
            </a:endParaRPr>
          </a:p>
        </p:txBody>
      </p:sp>
      <p:pic>
        <p:nvPicPr>
          <p:cNvPr id="197634" name="Segnaposto contenuto 5" descr="Philips  Pavilion"/>
          <p:cNvPicPr>
            <a:picLocks noGrp="1"/>
          </p:cNvPicPr>
          <p:nvPr>
            <p:ph idx="1"/>
          </p:nvPr>
        </p:nvPicPr>
        <p:blipFill>
          <a:blip r:embed="rId2" cstate="print"/>
          <a:srcRect/>
          <a:stretch>
            <a:fillRect/>
          </a:stretch>
        </p:blipFill>
        <p:spPr>
          <a:xfrm>
            <a:off x="2555875" y="1484313"/>
            <a:ext cx="3914775" cy="4076700"/>
          </a:xfrm>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51050" y="549275"/>
            <a:ext cx="6718300"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IL PADIGLIONE PHILIPS</a:t>
            </a:r>
            <a:endParaRPr lang="it-IT" sz="2700" dirty="0">
              <a:latin typeface="Arial" pitchFamily="34" charset="0"/>
              <a:cs typeface="Arial" pitchFamily="34" charset="0"/>
            </a:endParaRPr>
          </a:p>
        </p:txBody>
      </p:sp>
      <p:pic>
        <p:nvPicPr>
          <p:cNvPr id="198658" name="Segnaposto contenuto 9" descr="http://ad009cdnb.archdaily.net/wp-content/uploads/2011/08/1312860843-image-5-528x470.jpg">
            <a:hlinkClick r:id="rId2"/>
          </p:cNvPr>
          <p:cNvPicPr>
            <a:picLocks noGrp="1"/>
          </p:cNvPicPr>
          <p:nvPr>
            <p:ph idx="1"/>
          </p:nvPr>
        </p:nvPicPr>
        <p:blipFill>
          <a:blip r:embed="rId3" cstate="print"/>
          <a:srcRect/>
          <a:stretch>
            <a:fillRect/>
          </a:stretch>
        </p:blipFill>
        <p:spPr>
          <a:xfrm>
            <a:off x="2106613" y="1935163"/>
            <a:ext cx="4930775" cy="4389437"/>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850"/>
            <a:ext cx="8229600" cy="563563"/>
          </a:xfrm>
        </p:spPr>
        <p:txBody>
          <a:bodyPr>
            <a:normAutofit fontScale="90000"/>
          </a:bodyPr>
          <a:lstStyle/>
          <a:p>
            <a:pPr eaLnBrk="1" fontAlgn="auto" hangingPunct="1">
              <a:spcAft>
                <a:spcPts val="0"/>
              </a:spcAft>
              <a:defRPr/>
            </a:pPr>
            <a:r>
              <a:rPr lang="it-IT" dirty="0" smtClean="0"/>
              <a:t/>
            </a:r>
            <a:br>
              <a:rPr lang="it-IT" dirty="0" smtClean="0"/>
            </a:br>
            <a:r>
              <a:rPr lang="it-IT" sz="5400" b="1" dirty="0" smtClean="0">
                <a:latin typeface="Arial" pitchFamily="34" charset="0"/>
                <a:cs typeface="Arial" pitchFamily="34" charset="0"/>
              </a:rPr>
              <a:t> </a:t>
            </a:r>
            <a:r>
              <a:rPr lang="it-IT" sz="3100" b="1" dirty="0" smtClean="0">
                <a:latin typeface="Arial" pitchFamily="34" charset="0"/>
                <a:cs typeface="Arial" pitchFamily="34" charset="0"/>
              </a:rPr>
              <a:t>I quattro elementi</a:t>
            </a:r>
            <a:endParaRPr lang="it-IT" sz="3100" dirty="0"/>
          </a:p>
        </p:txBody>
      </p:sp>
      <p:sp>
        <p:nvSpPr>
          <p:cNvPr id="32770" name="Segnaposto contenuto 2"/>
          <p:cNvSpPr>
            <a:spLocks noGrp="1"/>
          </p:cNvSpPr>
          <p:nvPr>
            <p:ph idx="1"/>
          </p:nvPr>
        </p:nvSpPr>
        <p:spPr/>
        <p:txBody>
          <a:bodyPr/>
          <a:lstStyle/>
          <a:p>
            <a:pPr eaLnBrk="1" hangingPunct="1">
              <a:buFont typeface="Wingdings 2" pitchFamily="18" charset="2"/>
              <a:buNone/>
            </a:pPr>
            <a:r>
              <a:rPr lang="it-IT" b="1" smtClean="0"/>
              <a:t>    </a:t>
            </a:r>
            <a:r>
              <a:rPr lang="it-IT" b="1" smtClean="0">
                <a:latin typeface="Arial" charset="0"/>
              </a:rPr>
              <a:t>“… la superficie piana e retta è costituita di triangoli. </a:t>
            </a:r>
            <a:r>
              <a:rPr lang="it-IT" sz="3200" b="1" smtClean="0">
                <a:latin typeface="Arial" charset="0"/>
              </a:rPr>
              <a:t>E tutti i triangoli derivano da due triangoli, avendo ciascuno un angolo retto e due acuti</a:t>
            </a:r>
            <a:r>
              <a:rPr lang="it-IT" b="1" smtClean="0">
                <a:latin typeface="Arial" charset="0"/>
              </a:rPr>
              <a:t>. Di questi triangoli poi, alcuni hanno da ciascuna parte una parte uguale di angolo retto delimitata da lati uguali; altri, invece, hanno parti disuguali divise da lati disuguali”.</a:t>
            </a:r>
            <a:endParaRPr lang="it-IT" smtClean="0">
              <a:latin typeface="Arial" charset="0"/>
            </a:endParaRPr>
          </a:p>
          <a:p>
            <a:pPr eaLnBrk="1" hangingPunct="1">
              <a:buFont typeface="Wingdings 2" pitchFamily="18" charset="2"/>
              <a:buNone/>
            </a:pPr>
            <a:r>
              <a:rPr lang="it-IT" b="1" smtClean="0"/>
              <a:t> </a:t>
            </a:r>
            <a:endParaRPr lang="it-IT" smtClean="0"/>
          </a:p>
          <a:p>
            <a:pPr eaLnBrk="1" hangingPunct="1"/>
            <a:endParaRPr lang="it-IT" smtClean="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Immagine 1" descr="439_lecorb[1].jpg"/>
          <p:cNvPicPr>
            <a:picLocks noChangeAspect="1"/>
          </p:cNvPicPr>
          <p:nvPr/>
        </p:nvPicPr>
        <p:blipFill>
          <a:blip r:embed="rId2" cstate="print"/>
          <a:srcRect/>
          <a:stretch>
            <a:fillRect/>
          </a:stretch>
        </p:blipFill>
        <p:spPr bwMode="auto">
          <a:xfrm>
            <a:off x="1763713" y="1484313"/>
            <a:ext cx="5545137" cy="3960812"/>
          </a:xfrm>
          <a:prstGeom prst="rect">
            <a:avLst/>
          </a:prstGeom>
          <a:noFill/>
          <a:ln w="9525">
            <a:noFill/>
            <a:miter lim="800000"/>
            <a:headEnd/>
            <a:tailEnd/>
          </a:ln>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92275" y="549275"/>
            <a:ext cx="4535488"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IL PADIGLIONE PHILIPS</a:t>
            </a:r>
            <a:endParaRPr lang="it-IT" sz="2700" dirty="0">
              <a:latin typeface="Arial" pitchFamily="34" charset="0"/>
              <a:cs typeface="Arial" pitchFamily="34" charset="0"/>
            </a:endParaRPr>
          </a:p>
        </p:txBody>
      </p:sp>
      <p:pic>
        <p:nvPicPr>
          <p:cNvPr id="200706" name="Picture 3" descr="C:\Users\Curcio\Desktop\parab 3.jpg"/>
          <p:cNvPicPr>
            <a:picLocks noGrp="1" noChangeAspect="1" noChangeArrowheads="1"/>
          </p:cNvPicPr>
          <p:nvPr>
            <p:ph idx="1"/>
          </p:nvPr>
        </p:nvPicPr>
        <p:blipFill>
          <a:blip r:embed="rId2" cstate="print"/>
          <a:srcRect/>
          <a:stretch>
            <a:fillRect/>
          </a:stretch>
        </p:blipFill>
        <p:spPr>
          <a:xfrm>
            <a:off x="1835150" y="1916113"/>
            <a:ext cx="4321175" cy="2952750"/>
          </a:xfrm>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827088" y="549275"/>
            <a:ext cx="6192837"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L’OBJET MATH</a:t>
            </a:r>
            <a:r>
              <a:rPr lang="it-IT" sz="2400" b="1" dirty="0" smtClean="0">
                <a:latin typeface="Arial"/>
                <a:cs typeface="Arial"/>
              </a:rPr>
              <a:t>ÉMATIQUE</a:t>
            </a:r>
            <a:endParaRPr lang="it-IT" sz="2700" dirty="0">
              <a:latin typeface="Arial" pitchFamily="34" charset="0"/>
              <a:cs typeface="Arial" pitchFamily="34" charset="0"/>
            </a:endParaRPr>
          </a:p>
        </p:txBody>
      </p:sp>
      <p:sp>
        <p:nvSpPr>
          <p:cNvPr id="201730" name="Segnaposto contenuto 3"/>
          <p:cNvSpPr>
            <a:spLocks noGrp="1"/>
          </p:cNvSpPr>
          <p:nvPr>
            <p:ph idx="4294967295"/>
          </p:nvPr>
        </p:nvSpPr>
        <p:spPr/>
        <p:txBody>
          <a:bodyPr/>
          <a:lstStyle/>
          <a:p>
            <a:pPr eaLnBrk="1" hangingPunct="1">
              <a:buFont typeface="Wingdings 2" pitchFamily="18" charset="2"/>
              <a:buNone/>
            </a:pPr>
            <a:r>
              <a:rPr lang="it-IT" sz="2800" b="1" dirty="0" smtClean="0">
                <a:latin typeface="Arial" charset="0"/>
                <a:cs typeface="Arial" charset="0"/>
              </a:rPr>
              <a:t>   All’interno del Padiglione Philips spicca </a:t>
            </a:r>
            <a:r>
              <a:rPr lang="it-IT" sz="2800" b="1" dirty="0" smtClean="0">
                <a:solidFill>
                  <a:schemeClr val="tx2"/>
                </a:solidFill>
                <a:latin typeface="Arial" charset="0"/>
                <a:cs typeface="Arial" charset="0"/>
              </a:rPr>
              <a:t>l’</a:t>
            </a:r>
            <a:r>
              <a:rPr lang="it-IT" sz="2800" b="1" i="1" dirty="0" err="1" smtClean="0">
                <a:solidFill>
                  <a:schemeClr val="tx2"/>
                </a:solidFill>
                <a:latin typeface="Arial" charset="0"/>
                <a:cs typeface="Arial" charset="0"/>
              </a:rPr>
              <a:t>object</a:t>
            </a:r>
            <a:r>
              <a:rPr lang="it-IT" sz="2800" b="1" i="1" dirty="0" smtClean="0">
                <a:solidFill>
                  <a:schemeClr val="tx2"/>
                </a:solidFill>
                <a:latin typeface="Arial" charset="0"/>
                <a:cs typeface="Arial" charset="0"/>
              </a:rPr>
              <a:t> </a:t>
            </a:r>
            <a:r>
              <a:rPr lang="it-IT" sz="2800" b="1" i="1" dirty="0" err="1" smtClean="0">
                <a:solidFill>
                  <a:schemeClr val="tx2"/>
                </a:solidFill>
                <a:latin typeface="Arial" charset="0"/>
                <a:cs typeface="Arial" charset="0"/>
              </a:rPr>
              <a:t>mathématique</a:t>
            </a:r>
            <a:r>
              <a:rPr lang="it-IT" sz="2800" b="1" i="1" dirty="0" smtClean="0">
                <a:solidFill>
                  <a:schemeClr val="tx2"/>
                </a:solidFill>
                <a:latin typeface="Arial" charset="0"/>
                <a:cs typeface="Arial" charset="0"/>
              </a:rPr>
              <a:t> </a:t>
            </a:r>
            <a:r>
              <a:rPr lang="it-IT" sz="2800" b="1" dirty="0" smtClean="0">
                <a:latin typeface="Arial" charset="0"/>
                <a:cs typeface="Arial" charset="0"/>
              </a:rPr>
              <a:t>che ricorda correttamente un politopo  (il 24-cella)  proiettato nello spazio a tre dimensioni.</a:t>
            </a:r>
          </a:p>
          <a:p>
            <a:pPr eaLnBrk="1" hangingPunct="1">
              <a:buFont typeface="Wingdings 2" pitchFamily="18" charset="2"/>
              <a:buNone/>
            </a:pPr>
            <a:endParaRPr lang="it-IT" sz="2800" b="1" dirty="0" smtClean="0">
              <a:latin typeface="Arial" charset="0"/>
              <a:cs typeface="Arial" charset="0"/>
            </a:endParaRPr>
          </a:p>
          <a:p>
            <a:pPr eaLnBrk="1" hangingPunct="1">
              <a:buFont typeface="Wingdings 2" pitchFamily="18" charset="2"/>
              <a:buNone/>
            </a:pPr>
            <a:endParaRPr lang="it-IT" sz="2800" b="1" dirty="0" smtClean="0">
              <a:latin typeface="Arial" charset="0"/>
              <a:cs typeface="Arial"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92275" y="549275"/>
            <a:ext cx="5832475"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OBJET MATH</a:t>
            </a:r>
            <a:r>
              <a:rPr lang="it-IT" sz="2400" b="1" dirty="0" smtClean="0">
                <a:latin typeface="Arial"/>
                <a:cs typeface="Arial"/>
              </a:rPr>
              <a:t>ÉMATIQUE</a:t>
            </a:r>
            <a:endParaRPr lang="it-IT" sz="2700" dirty="0">
              <a:latin typeface="Arial" pitchFamily="34" charset="0"/>
              <a:cs typeface="Arial" pitchFamily="34" charset="0"/>
            </a:endParaRPr>
          </a:p>
        </p:txBody>
      </p:sp>
      <p:pic>
        <p:nvPicPr>
          <p:cNvPr id="202754" name="Picture 2" descr="C:\Users\Curcio\Desktop\eindhoven-corbusier-expo-1745917-o.jpg"/>
          <p:cNvPicPr>
            <a:picLocks noGrp="1" noChangeAspect="1" noChangeArrowheads="1"/>
          </p:cNvPicPr>
          <p:nvPr>
            <p:ph idx="1"/>
          </p:nvPr>
        </p:nvPicPr>
        <p:blipFill>
          <a:blip r:embed="rId2" cstate="print"/>
          <a:srcRect/>
          <a:stretch>
            <a:fillRect/>
          </a:stretch>
        </p:blipFill>
        <p:spPr>
          <a:xfrm>
            <a:off x="1692275" y="1341438"/>
            <a:ext cx="5851525" cy="4389437"/>
          </a:xfrm>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1913" y="549275"/>
            <a:ext cx="5761037"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OBJET MATH</a:t>
            </a:r>
            <a:r>
              <a:rPr lang="it-IT" sz="2400" b="1" dirty="0" smtClean="0">
                <a:latin typeface="Arial"/>
                <a:cs typeface="Arial"/>
              </a:rPr>
              <a:t>ÉMATIQUE</a:t>
            </a:r>
            <a:endParaRPr lang="it-IT" sz="2700" dirty="0">
              <a:latin typeface="Arial" pitchFamily="34" charset="0"/>
              <a:cs typeface="Arial" pitchFamily="34" charset="0"/>
            </a:endParaRPr>
          </a:p>
        </p:txBody>
      </p:sp>
      <p:pic>
        <p:nvPicPr>
          <p:cNvPr id="203778" name="Picture 2" descr="C:\Users\Curcio\Desktop\669706.jpg"/>
          <p:cNvPicPr>
            <a:picLocks noGrp="1" noChangeAspect="1" noChangeArrowheads="1"/>
          </p:cNvPicPr>
          <p:nvPr>
            <p:ph idx="1"/>
          </p:nvPr>
        </p:nvPicPr>
        <p:blipFill>
          <a:blip r:embed="rId2" cstate="print"/>
          <a:srcRect/>
          <a:stretch>
            <a:fillRect/>
          </a:stretch>
        </p:blipFill>
        <p:spPr>
          <a:xfrm>
            <a:off x="1331913" y="2205038"/>
            <a:ext cx="6264275" cy="3024187"/>
          </a:xfrm>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27313" y="549275"/>
            <a:ext cx="4176712"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OBJET MATH</a:t>
            </a:r>
            <a:r>
              <a:rPr lang="it-IT" sz="2400" b="1" dirty="0" smtClean="0">
                <a:latin typeface="Arial"/>
                <a:cs typeface="Arial"/>
              </a:rPr>
              <a:t>ÉMATIQUE</a:t>
            </a:r>
            <a:endParaRPr lang="it-IT" sz="2700" dirty="0">
              <a:latin typeface="Arial" pitchFamily="34" charset="0"/>
              <a:cs typeface="Arial" pitchFamily="34" charset="0"/>
            </a:endParaRPr>
          </a:p>
        </p:txBody>
      </p:sp>
      <p:pic>
        <p:nvPicPr>
          <p:cNvPr id="204802" name="Picture 2" descr="C:\Users\Curcio\Desktop\24 CELLA.png"/>
          <p:cNvPicPr>
            <a:picLocks noGrp="1" noChangeAspect="1" noChangeArrowheads="1"/>
          </p:cNvPicPr>
          <p:nvPr>
            <p:ph idx="1"/>
          </p:nvPr>
        </p:nvPicPr>
        <p:blipFill>
          <a:blip r:embed="rId2" cstate="print"/>
          <a:srcRect/>
          <a:stretch>
            <a:fillRect/>
          </a:stretch>
        </p:blipFill>
        <p:spPr>
          <a:xfrm>
            <a:off x="2627313" y="1916113"/>
            <a:ext cx="3673475" cy="3313112"/>
          </a:xfrm>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7088" y="549275"/>
            <a:ext cx="6337300"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OBJET MATH</a:t>
            </a:r>
            <a:r>
              <a:rPr lang="it-IT" sz="2400" b="1" dirty="0" smtClean="0">
                <a:latin typeface="Arial"/>
                <a:cs typeface="Arial"/>
              </a:rPr>
              <a:t>ÉMATIQUE</a:t>
            </a:r>
            <a:endParaRPr lang="it-IT" sz="2700" dirty="0">
              <a:latin typeface="Arial" pitchFamily="34" charset="0"/>
              <a:cs typeface="Arial" pitchFamily="34" charset="0"/>
            </a:endParaRPr>
          </a:p>
        </p:txBody>
      </p:sp>
      <p:sp>
        <p:nvSpPr>
          <p:cNvPr id="205826" name="Segnaposto contenuto 3"/>
          <p:cNvSpPr>
            <a:spLocks noGrp="1"/>
          </p:cNvSpPr>
          <p:nvPr>
            <p:ph idx="1"/>
          </p:nvPr>
        </p:nvSpPr>
        <p:spPr>
          <a:xfrm>
            <a:off x="457200" y="1412875"/>
            <a:ext cx="8229600" cy="4911725"/>
          </a:xfrm>
        </p:spPr>
        <p:txBody>
          <a:bodyPr/>
          <a:lstStyle/>
          <a:p>
            <a:pPr eaLnBrk="1" hangingPunct="1">
              <a:buFont typeface="Wingdings 2" pitchFamily="18" charset="2"/>
              <a:buNone/>
            </a:pPr>
            <a:r>
              <a:rPr lang="it-IT" sz="2800" b="1" smtClean="0">
                <a:latin typeface="Arial" charset="0"/>
                <a:cs typeface="Arial" charset="0"/>
              </a:rPr>
              <a:t>   L’introduzione della quarta dimensione – spaziale e non temporale – nello spazio costruito e non in quello immaginato è un’operazione ardita e difficile; riunisce lo spazio progettato con quello astratto della matematica ma le variabili dello spazio </a:t>
            </a:r>
          </a:p>
          <a:p>
            <a:pPr eaLnBrk="1" hangingPunct="1">
              <a:buFont typeface="Wingdings 2" pitchFamily="18" charset="2"/>
              <a:buNone/>
            </a:pPr>
            <a:r>
              <a:rPr lang="it-IT" sz="2800" b="1" smtClean="0">
                <a:latin typeface="Arial" charset="0"/>
                <a:cs typeface="Arial" charset="0"/>
              </a:rPr>
              <a:t>   n-dimensionale  costruito sono collegate al concetto di bellezza.</a:t>
            </a:r>
          </a:p>
          <a:p>
            <a:pPr eaLnBrk="1" hangingPunct="1">
              <a:buFont typeface="Wingdings 2" pitchFamily="18" charset="2"/>
              <a:buNone/>
            </a:pPr>
            <a:endParaRPr lang="it-IT" sz="2800" b="1" smtClean="0">
              <a:latin typeface="Arial" charset="0"/>
              <a:cs typeface="Arial" charset="0"/>
            </a:endParaRPr>
          </a:p>
          <a:p>
            <a:pPr eaLnBrk="1" hangingPunct="1">
              <a:buFont typeface="Wingdings 2" pitchFamily="18" charset="2"/>
              <a:buNone/>
            </a:pPr>
            <a:endParaRPr lang="it-IT" sz="2800" b="1" smtClean="0">
              <a:latin typeface="Arial" charset="0"/>
              <a:cs typeface="Arial" charset="0"/>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00113" y="549275"/>
            <a:ext cx="6408737"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OBJET MATH</a:t>
            </a:r>
            <a:r>
              <a:rPr lang="it-IT" sz="2400" b="1" dirty="0" smtClean="0">
                <a:latin typeface="Arial"/>
                <a:cs typeface="Arial"/>
              </a:rPr>
              <a:t>ÉMATIQUE</a:t>
            </a:r>
            <a:endParaRPr lang="it-IT" sz="2700" dirty="0">
              <a:latin typeface="Arial" pitchFamily="34" charset="0"/>
              <a:cs typeface="Arial" pitchFamily="34" charset="0"/>
            </a:endParaRPr>
          </a:p>
        </p:txBody>
      </p:sp>
      <p:sp>
        <p:nvSpPr>
          <p:cNvPr id="206850" name="Segnaposto contenuto 3"/>
          <p:cNvSpPr>
            <a:spLocks noGrp="1"/>
          </p:cNvSpPr>
          <p:nvPr>
            <p:ph idx="1"/>
          </p:nvPr>
        </p:nvSpPr>
        <p:spPr>
          <a:xfrm>
            <a:off x="457200" y="1989138"/>
            <a:ext cx="8229600" cy="4335462"/>
          </a:xfrm>
        </p:spPr>
        <p:txBody>
          <a:bodyPr/>
          <a:lstStyle/>
          <a:p>
            <a:pPr eaLnBrk="1" hangingPunct="1">
              <a:buFont typeface="Wingdings 2" pitchFamily="18" charset="2"/>
              <a:buNone/>
            </a:pPr>
            <a:r>
              <a:rPr lang="it-IT" sz="2800" b="1" smtClean="0">
                <a:latin typeface="Arial" charset="0"/>
                <a:cs typeface="Arial" charset="0"/>
              </a:rPr>
              <a:t>   architettura – musica - matematica</a:t>
            </a:r>
          </a:p>
          <a:p>
            <a:pPr eaLnBrk="1" hangingPunct="1">
              <a:buFont typeface="Wingdings 2" pitchFamily="18" charset="2"/>
              <a:buNone/>
            </a:pPr>
            <a:endParaRPr lang="it-IT" sz="2800" b="1" smtClean="0">
              <a:latin typeface="Arial" charset="0"/>
              <a:cs typeface="Arial" charset="0"/>
            </a:endParaRPr>
          </a:p>
          <a:p>
            <a:pPr eaLnBrk="1" hangingPunct="1">
              <a:buFont typeface="Wingdings 2" pitchFamily="18" charset="2"/>
              <a:buNone/>
            </a:pPr>
            <a:r>
              <a:rPr lang="it-IT" sz="2800" b="1" smtClean="0">
                <a:latin typeface="Arial" charset="0"/>
                <a:cs typeface="Arial" charset="0"/>
              </a:rPr>
              <a:t>   “l’armonia regnando su tutte le cose… è l’aspirazione spontanea, assidua e irrinunciabile dell’uomo…”</a:t>
            </a:r>
          </a:p>
          <a:p>
            <a:pPr eaLnBrk="1" hangingPunct="1">
              <a:buFont typeface="Wingdings 2" pitchFamily="18" charset="2"/>
              <a:buNone/>
            </a:pPr>
            <a:endParaRPr lang="it-IT" sz="2800" b="1" smtClean="0">
              <a:latin typeface="Arial" charset="0"/>
              <a:cs typeface="Arial" charset="0"/>
            </a:endParaRPr>
          </a:p>
          <a:p>
            <a:pPr eaLnBrk="1" hangingPunct="1">
              <a:buFont typeface="Wingdings 2" pitchFamily="18" charset="2"/>
              <a:buNone/>
            </a:pPr>
            <a:endParaRPr lang="it-IT" sz="2800" b="1" smtClean="0">
              <a:latin typeface="Arial" charset="0"/>
              <a:cs typeface="Arial"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Immagine 1" descr="Cappella_di_Notre_Dame_Du_Haut_a_Ronchamp__1950-55__di_Le_Corbusier[1].jpg"/>
          <p:cNvPicPr>
            <a:picLocks noChangeAspect="1"/>
          </p:cNvPicPr>
          <p:nvPr/>
        </p:nvPicPr>
        <p:blipFill>
          <a:blip r:embed="rId2" cstate="print"/>
          <a:srcRect/>
          <a:stretch>
            <a:fillRect/>
          </a:stretch>
        </p:blipFill>
        <p:spPr bwMode="auto">
          <a:xfrm>
            <a:off x="250825" y="1312863"/>
            <a:ext cx="8424863" cy="5545137"/>
          </a:xfrm>
          <a:prstGeom prst="rect">
            <a:avLst/>
          </a:prstGeom>
          <a:noFill/>
          <a:ln w="9525">
            <a:noFill/>
            <a:miter lim="800000"/>
            <a:headEnd/>
            <a:tailEnd/>
          </a:ln>
        </p:spPr>
      </p:pic>
      <p:sp>
        <p:nvSpPr>
          <p:cNvPr id="207874" name="CasellaDiTesto 2"/>
          <p:cNvSpPr txBox="1">
            <a:spLocks noChangeArrowheads="1"/>
          </p:cNvSpPr>
          <p:nvPr/>
        </p:nvSpPr>
        <p:spPr bwMode="auto">
          <a:xfrm>
            <a:off x="395288" y="260350"/>
            <a:ext cx="4822825" cy="400050"/>
          </a:xfrm>
          <a:prstGeom prst="rect">
            <a:avLst/>
          </a:prstGeom>
          <a:noFill/>
          <a:ln w="9525">
            <a:noFill/>
            <a:miter lim="800000"/>
            <a:headEnd/>
            <a:tailEnd/>
          </a:ln>
        </p:spPr>
        <p:txBody>
          <a:bodyPr>
            <a:spAutoFit/>
          </a:bodyPr>
          <a:lstStyle/>
          <a:p>
            <a:r>
              <a:rPr lang="it-IT" sz="2000" b="1">
                <a:solidFill>
                  <a:schemeClr val="tx2"/>
                </a:solidFill>
              </a:rPr>
              <a:t>NOTRE DAME DE HAUT - RONCHAMP</a:t>
            </a:r>
            <a:endParaRPr lang="it-IT" sz="2000">
              <a:solidFill>
                <a:schemeClr val="tx2"/>
              </a:solidFill>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63713" y="549275"/>
            <a:ext cx="7005637"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NOTRE DAME DE HAUT - RONCHAMP</a:t>
            </a:r>
            <a:endParaRPr lang="it-IT" sz="2700" dirty="0">
              <a:latin typeface="Arial" pitchFamily="34" charset="0"/>
              <a:cs typeface="Arial" pitchFamily="34" charset="0"/>
            </a:endParaRPr>
          </a:p>
        </p:txBody>
      </p:sp>
      <p:pic>
        <p:nvPicPr>
          <p:cNvPr id="208898" name="Segnaposto contenuto 5" descr="Le CORBUSIER - The Chapel Notre-Dame du Haut">
            <a:hlinkClick r:id="rId2"/>
          </p:cNvPr>
          <p:cNvPicPr>
            <a:picLocks noGrp="1"/>
          </p:cNvPicPr>
          <p:nvPr>
            <p:ph idx="1"/>
          </p:nvPr>
        </p:nvPicPr>
        <p:blipFill>
          <a:blip r:embed="rId3" cstate="print"/>
          <a:srcRect/>
          <a:stretch>
            <a:fillRect/>
          </a:stretch>
        </p:blipFill>
        <p:spPr>
          <a:xfrm>
            <a:off x="2484438" y="1484313"/>
            <a:ext cx="3551237" cy="4840287"/>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olo 1"/>
          <p:cNvSpPr>
            <a:spLocks noGrp="1"/>
          </p:cNvSpPr>
          <p:nvPr>
            <p:ph type="title"/>
          </p:nvPr>
        </p:nvSpPr>
        <p:spPr>
          <a:xfrm>
            <a:off x="755650" y="704850"/>
            <a:ext cx="7931150" cy="492125"/>
          </a:xfrm>
        </p:spPr>
        <p:txBody>
          <a:bodyPr/>
          <a:lstStyle/>
          <a:p>
            <a:pPr eaLnBrk="1" hangingPunct="1"/>
            <a:r>
              <a:rPr lang="it-IT" sz="2400" b="1" smtClean="0">
                <a:latin typeface="Arial" charset="0"/>
                <a:cs typeface="Arial" charset="0"/>
              </a:rPr>
              <a:t>INFATTI</a:t>
            </a:r>
          </a:p>
        </p:txBody>
      </p:sp>
      <p:sp>
        <p:nvSpPr>
          <p:cNvPr id="33794" name="Segnaposto contenuto 2"/>
          <p:cNvSpPr>
            <a:spLocks noGrp="1"/>
          </p:cNvSpPr>
          <p:nvPr>
            <p:ph idx="1"/>
          </p:nvPr>
        </p:nvSpPr>
        <p:spPr/>
        <p:txBody>
          <a:bodyPr/>
          <a:lstStyle/>
          <a:p>
            <a:pPr eaLnBrk="1" hangingPunct="1">
              <a:buFont typeface="Wingdings 2" pitchFamily="18" charset="2"/>
              <a:buNone/>
            </a:pPr>
            <a:r>
              <a:rPr lang="it-IT" b="1" smtClean="0"/>
              <a:t>   </a:t>
            </a:r>
            <a:r>
              <a:rPr lang="it-IT" b="1" smtClean="0">
                <a:latin typeface="Arial" charset="0"/>
              </a:rPr>
              <a:t>un qualsiasi triangolo attraverso un’altezza può essere scomposto in due triangoli rettangoli</a:t>
            </a:r>
          </a:p>
          <a:p>
            <a:pPr eaLnBrk="1" hangingPunct="1"/>
            <a:endParaRPr lang="it-IT" b="1" smtClean="0"/>
          </a:p>
          <a:p>
            <a:pPr eaLnBrk="1" hangingPunct="1"/>
            <a:endParaRPr lang="it-IT" smtClean="0"/>
          </a:p>
        </p:txBody>
      </p:sp>
      <p:pic>
        <p:nvPicPr>
          <p:cNvPr id="33795" name="Immagine 3" descr="http://upload.wikimedia.org/wikipedia/commons/thumb/4/4a/Altezza.svg/259px-Altezza.svg.png">
            <a:hlinkClick r:id="rId2"/>
          </p:cNvPr>
          <p:cNvPicPr>
            <a:picLocks noChangeAspect="1" noChangeArrowheads="1"/>
          </p:cNvPicPr>
          <p:nvPr/>
        </p:nvPicPr>
        <p:blipFill>
          <a:blip r:embed="rId3" cstate="print"/>
          <a:srcRect/>
          <a:stretch>
            <a:fillRect/>
          </a:stretch>
        </p:blipFill>
        <p:spPr bwMode="auto">
          <a:xfrm>
            <a:off x="1331913" y="3789363"/>
            <a:ext cx="3024187" cy="1511300"/>
          </a:xfrm>
          <a:prstGeom prst="rect">
            <a:avLst/>
          </a:prstGeom>
          <a:noFill/>
          <a:ln w="9525">
            <a:noFill/>
            <a:miter lim="800000"/>
            <a:headEnd/>
            <a:tailEnd/>
          </a:ln>
        </p:spPr>
      </p:pic>
      <p:pic>
        <p:nvPicPr>
          <p:cNvPr id="33796" name="Immagine 4" descr="http://upload.wikimedia.org/wikipedia/it/thumb/d/d2/Altezze_triangolo.png/300px-Altezze_triangolo.png">
            <a:hlinkClick r:id="rId4"/>
          </p:cNvPr>
          <p:cNvPicPr>
            <a:picLocks noChangeAspect="1" noChangeArrowheads="1"/>
          </p:cNvPicPr>
          <p:nvPr/>
        </p:nvPicPr>
        <p:blipFill>
          <a:blip r:embed="rId5" cstate="print"/>
          <a:srcRect/>
          <a:stretch>
            <a:fillRect/>
          </a:stretch>
        </p:blipFill>
        <p:spPr bwMode="auto">
          <a:xfrm>
            <a:off x="5148263" y="3860800"/>
            <a:ext cx="2857500" cy="1439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graphicFrame>
        <p:nvGraphicFramePr>
          <p:cNvPr id="218114" name="Object 2"/>
          <p:cNvGraphicFramePr>
            <a:graphicFrameLocks noChangeAspect="1"/>
          </p:cNvGraphicFramePr>
          <p:nvPr/>
        </p:nvGraphicFramePr>
        <p:xfrm>
          <a:off x="0" y="0"/>
          <a:ext cx="9144000" cy="6858000"/>
        </p:xfrm>
        <a:graphic>
          <a:graphicData uri="http://schemas.openxmlformats.org/presentationml/2006/ole">
            <p:oleObj spid="_x0000_s218114" name="Diapositiva" r:id="rId3" imgW="4571116" imgH="3428159" progId="PowerPoint.Slide.12">
              <p:embed/>
            </p:oleObj>
          </a:graphicData>
        </a:graphic>
      </p:graphicFrame>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750" y="549275"/>
            <a:ext cx="8229600"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PUNTI SINGOLARI (punti di NON derivabilità)</a:t>
            </a:r>
            <a:endParaRPr lang="it-IT" sz="2700" dirty="0">
              <a:latin typeface="Arial" pitchFamily="34" charset="0"/>
              <a:cs typeface="Arial" pitchFamily="34" charset="0"/>
            </a:endParaRPr>
          </a:p>
        </p:txBody>
      </p:sp>
      <p:pic>
        <p:nvPicPr>
          <p:cNvPr id="219138" name="Segnaposto contenuto 4" descr="http://www.digital-and-dreams.net/AnalisiN/IMGN_2.gif"/>
          <p:cNvPicPr>
            <a:picLocks noGrp="1"/>
          </p:cNvPicPr>
          <p:nvPr>
            <p:ph idx="1"/>
          </p:nvPr>
        </p:nvPicPr>
        <p:blipFill>
          <a:blip r:embed="rId2" cstate="print"/>
          <a:srcRect/>
          <a:stretch>
            <a:fillRect/>
          </a:stretch>
        </p:blipFill>
        <p:spPr>
          <a:xfrm>
            <a:off x="611188" y="1412875"/>
            <a:ext cx="2809875" cy="1885950"/>
          </a:xfrm>
        </p:spPr>
      </p:pic>
      <p:pic>
        <p:nvPicPr>
          <p:cNvPr id="219139" name="Immagine 6" descr="http://www.massimopapa.com/lo/Derivate/flessoverticale.jpg"/>
          <p:cNvPicPr>
            <a:picLocks noChangeAspect="1" noChangeArrowheads="1"/>
          </p:cNvPicPr>
          <p:nvPr/>
        </p:nvPicPr>
        <p:blipFill>
          <a:blip r:embed="rId3" cstate="print"/>
          <a:srcRect/>
          <a:stretch>
            <a:fillRect/>
          </a:stretch>
        </p:blipFill>
        <p:spPr bwMode="auto">
          <a:xfrm>
            <a:off x="5148263" y="1268413"/>
            <a:ext cx="2857500" cy="2867025"/>
          </a:xfrm>
          <a:prstGeom prst="rect">
            <a:avLst/>
          </a:prstGeom>
          <a:noFill/>
          <a:ln w="9525">
            <a:noFill/>
            <a:miter lim="800000"/>
            <a:headEnd/>
            <a:tailEnd/>
          </a:ln>
        </p:spPr>
      </p:pic>
      <p:pic>
        <p:nvPicPr>
          <p:cNvPr id="219140" name="Immagine 7" descr="http://www.massimopapa.com/lo/Derivate/cuspidi.jpg"/>
          <p:cNvPicPr>
            <a:picLocks noChangeAspect="1" noChangeArrowheads="1"/>
          </p:cNvPicPr>
          <p:nvPr/>
        </p:nvPicPr>
        <p:blipFill>
          <a:blip r:embed="rId4" cstate="print"/>
          <a:srcRect/>
          <a:stretch>
            <a:fillRect/>
          </a:stretch>
        </p:blipFill>
        <p:spPr bwMode="auto">
          <a:xfrm>
            <a:off x="1692275" y="3789363"/>
            <a:ext cx="2857500" cy="2486025"/>
          </a:xfrm>
          <a:prstGeom prst="rect">
            <a:avLst/>
          </a:prstGeom>
          <a:noFill/>
          <a:ln w="9525">
            <a:noFill/>
            <a:miter lim="800000"/>
            <a:headEnd/>
            <a:tailEnd/>
          </a:ln>
        </p:spPr>
      </p:pic>
      <p:sp>
        <p:nvSpPr>
          <p:cNvPr id="219141" name="CasellaDiTesto 8"/>
          <p:cNvSpPr txBox="1">
            <a:spLocks noChangeArrowheads="1"/>
          </p:cNvSpPr>
          <p:nvPr/>
        </p:nvSpPr>
        <p:spPr bwMode="auto">
          <a:xfrm>
            <a:off x="1042988" y="4797425"/>
            <a:ext cx="1057275" cy="368300"/>
          </a:xfrm>
          <a:prstGeom prst="rect">
            <a:avLst/>
          </a:prstGeom>
          <a:noFill/>
          <a:ln w="9525">
            <a:noFill/>
            <a:miter lim="800000"/>
            <a:headEnd/>
            <a:tailEnd/>
          </a:ln>
        </p:spPr>
        <p:txBody>
          <a:bodyPr wrap="none">
            <a:spAutoFit/>
          </a:bodyPr>
          <a:lstStyle/>
          <a:p>
            <a:r>
              <a:rPr lang="it-IT" b="1"/>
              <a:t>cuspide</a:t>
            </a:r>
          </a:p>
        </p:txBody>
      </p:sp>
      <p:sp>
        <p:nvSpPr>
          <p:cNvPr id="219142" name="CasellaDiTesto 9"/>
          <p:cNvSpPr txBox="1">
            <a:spLocks noChangeArrowheads="1"/>
          </p:cNvSpPr>
          <p:nvPr/>
        </p:nvSpPr>
        <p:spPr bwMode="auto">
          <a:xfrm>
            <a:off x="6588125" y="4581525"/>
            <a:ext cx="2198688" cy="646113"/>
          </a:xfrm>
          <a:prstGeom prst="rect">
            <a:avLst/>
          </a:prstGeom>
          <a:noFill/>
          <a:ln w="9525">
            <a:noFill/>
            <a:miter lim="800000"/>
            <a:headEnd/>
            <a:tailEnd/>
          </a:ln>
        </p:spPr>
        <p:txBody>
          <a:bodyPr wrap="none">
            <a:spAutoFit/>
          </a:bodyPr>
          <a:lstStyle/>
          <a:p>
            <a:r>
              <a:rPr lang="it-IT" b="1"/>
              <a:t>Flesso a tangente </a:t>
            </a:r>
          </a:p>
          <a:p>
            <a:r>
              <a:rPr lang="it-IT" b="1"/>
              <a:t>verticale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7088" y="549275"/>
            <a:ext cx="3529012" cy="503238"/>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3100" b="1" dirty="0" smtClean="0">
                <a:latin typeface="Arial" pitchFamily="34" charset="0"/>
                <a:cs typeface="Arial" pitchFamily="34" charset="0"/>
              </a:rPr>
              <a:t>catastrofi – R. </a:t>
            </a:r>
            <a:r>
              <a:rPr lang="it-IT" sz="3100" b="1" dirty="0" err="1" smtClean="0">
                <a:latin typeface="Arial" pitchFamily="34" charset="0"/>
                <a:cs typeface="Arial" pitchFamily="34" charset="0"/>
              </a:rPr>
              <a:t>Thom</a:t>
            </a:r>
            <a:endParaRPr lang="it-IT" sz="3100" dirty="0">
              <a:latin typeface="Arial" pitchFamily="34" charset="0"/>
              <a:cs typeface="Arial" pitchFamily="34" charset="0"/>
            </a:endParaRPr>
          </a:p>
        </p:txBody>
      </p:sp>
      <p:sp>
        <p:nvSpPr>
          <p:cNvPr id="220162" name="Segnaposto contenuto 3"/>
          <p:cNvSpPr>
            <a:spLocks noGrp="1"/>
          </p:cNvSpPr>
          <p:nvPr>
            <p:ph idx="1"/>
          </p:nvPr>
        </p:nvSpPr>
        <p:spPr>
          <a:xfrm>
            <a:off x="457200" y="1341438"/>
            <a:ext cx="8229600" cy="4983162"/>
          </a:xfrm>
        </p:spPr>
        <p:txBody>
          <a:bodyPr/>
          <a:lstStyle/>
          <a:p>
            <a:pPr eaLnBrk="1" hangingPunct="1">
              <a:buFont typeface="Wingdings 2" pitchFamily="18" charset="2"/>
              <a:buNone/>
            </a:pPr>
            <a:r>
              <a:rPr lang="it-IT" smtClean="0"/>
              <a:t>   </a:t>
            </a:r>
            <a:r>
              <a:rPr lang="it-IT" sz="2000" b="1" smtClean="0">
                <a:latin typeface="Arial" charset="0"/>
                <a:cs typeface="Arial" charset="0"/>
              </a:rPr>
              <a:t>Renè Thom scopre che i punti di instabilità non sono soggetti a configurazioni caotiche, ma sono soggetti a forme topologicamente stabili e ripetibili. </a:t>
            </a:r>
            <a:r>
              <a:rPr lang="it-IT" sz="2000" b="1" smtClean="0">
                <a:latin typeface="Arial" charset="0"/>
              </a:rPr>
              <a:t>Tali forme sono appunto le </a:t>
            </a:r>
            <a:r>
              <a:rPr lang="it-IT" b="1" smtClean="0">
                <a:latin typeface="Arial" charset="0"/>
              </a:rPr>
              <a:t>sette</a:t>
            </a:r>
            <a:r>
              <a:rPr lang="it-IT" smtClean="0">
                <a:latin typeface="Arial" charset="0"/>
              </a:rPr>
              <a:t> </a:t>
            </a:r>
            <a:r>
              <a:rPr lang="it-IT" b="1" smtClean="0">
                <a:latin typeface="Arial" charset="0"/>
              </a:rPr>
              <a:t>catastrofi elementari</a:t>
            </a:r>
            <a:r>
              <a:rPr lang="it-IT" smtClean="0">
                <a:latin typeface="Arial" charset="0"/>
              </a:rPr>
              <a:t>:</a:t>
            </a:r>
          </a:p>
          <a:p>
            <a:pPr eaLnBrk="1" hangingPunct="1">
              <a:buFont typeface="Wingdings 2" pitchFamily="18" charset="2"/>
              <a:buNone/>
            </a:pPr>
            <a:r>
              <a:rPr lang="it-IT" b="1" smtClean="0">
                <a:latin typeface="Arial" charset="0"/>
              </a:rPr>
              <a:t>   piega</a:t>
            </a:r>
            <a:r>
              <a:rPr lang="it-IT" smtClean="0">
                <a:latin typeface="Arial" charset="0"/>
              </a:rPr>
              <a:t>;</a:t>
            </a:r>
          </a:p>
          <a:p>
            <a:pPr eaLnBrk="1" hangingPunct="1">
              <a:buFont typeface="Wingdings 2" pitchFamily="18" charset="2"/>
              <a:buNone/>
            </a:pPr>
            <a:r>
              <a:rPr lang="it-IT" b="1" smtClean="0">
                <a:latin typeface="Arial" charset="0"/>
              </a:rPr>
              <a:t>   cuspide</a:t>
            </a:r>
            <a:r>
              <a:rPr lang="it-IT" smtClean="0">
                <a:latin typeface="Arial" charset="0"/>
              </a:rPr>
              <a:t>;</a:t>
            </a:r>
          </a:p>
          <a:p>
            <a:pPr eaLnBrk="1" hangingPunct="1">
              <a:buFont typeface="Wingdings 2" pitchFamily="18" charset="2"/>
              <a:buNone/>
            </a:pPr>
            <a:r>
              <a:rPr lang="it-IT" b="1" smtClean="0">
                <a:latin typeface="Arial" charset="0"/>
              </a:rPr>
              <a:t>   coda di rondine</a:t>
            </a:r>
            <a:r>
              <a:rPr lang="it-IT" smtClean="0">
                <a:latin typeface="Arial" charset="0"/>
              </a:rPr>
              <a:t>;</a:t>
            </a:r>
          </a:p>
          <a:p>
            <a:pPr eaLnBrk="1" hangingPunct="1">
              <a:buFont typeface="Wingdings 2" pitchFamily="18" charset="2"/>
              <a:buNone/>
            </a:pPr>
            <a:r>
              <a:rPr lang="it-IT" b="1" smtClean="0">
                <a:latin typeface="Arial" charset="0"/>
              </a:rPr>
              <a:t>   farfalla</a:t>
            </a:r>
            <a:r>
              <a:rPr lang="it-IT" smtClean="0">
                <a:latin typeface="Arial" charset="0"/>
              </a:rPr>
              <a:t>;</a:t>
            </a:r>
          </a:p>
          <a:p>
            <a:pPr eaLnBrk="1" hangingPunct="1">
              <a:buFont typeface="Wingdings 2" pitchFamily="18" charset="2"/>
              <a:buNone/>
            </a:pPr>
            <a:r>
              <a:rPr lang="it-IT" b="1" smtClean="0">
                <a:latin typeface="Arial" charset="0"/>
              </a:rPr>
              <a:t>   ombelico ellittico</a:t>
            </a:r>
            <a:r>
              <a:rPr lang="it-IT" smtClean="0">
                <a:latin typeface="Arial" charset="0"/>
              </a:rPr>
              <a:t> o </a:t>
            </a:r>
            <a:r>
              <a:rPr lang="it-IT" i="1" smtClean="0">
                <a:latin typeface="Arial" charset="0"/>
              </a:rPr>
              <a:t>piramide</a:t>
            </a:r>
            <a:r>
              <a:rPr lang="it-IT" smtClean="0">
                <a:latin typeface="Arial" charset="0"/>
              </a:rPr>
              <a:t>;</a:t>
            </a:r>
          </a:p>
          <a:p>
            <a:pPr eaLnBrk="1" hangingPunct="1">
              <a:buFont typeface="Wingdings 2" pitchFamily="18" charset="2"/>
              <a:buNone/>
            </a:pPr>
            <a:r>
              <a:rPr lang="it-IT" b="1" smtClean="0">
                <a:latin typeface="Arial" charset="0"/>
              </a:rPr>
              <a:t>   ombelico iperbolico</a:t>
            </a:r>
            <a:r>
              <a:rPr lang="it-IT" smtClean="0">
                <a:latin typeface="Arial" charset="0"/>
              </a:rPr>
              <a:t> o </a:t>
            </a:r>
            <a:r>
              <a:rPr lang="it-IT" i="1" smtClean="0">
                <a:latin typeface="Arial" charset="0"/>
              </a:rPr>
              <a:t>portafoglio</a:t>
            </a:r>
            <a:r>
              <a:rPr lang="it-IT" smtClean="0">
                <a:latin typeface="Arial" charset="0"/>
              </a:rPr>
              <a:t>;</a:t>
            </a:r>
          </a:p>
          <a:p>
            <a:pPr eaLnBrk="1" hangingPunct="1">
              <a:buFont typeface="Wingdings 2" pitchFamily="18" charset="2"/>
              <a:buNone/>
            </a:pPr>
            <a:r>
              <a:rPr lang="it-IT" b="1" smtClean="0">
                <a:latin typeface="Arial" charset="0"/>
              </a:rPr>
              <a:t>   ombelico parabolico</a:t>
            </a:r>
            <a:r>
              <a:rPr lang="it-IT" smtClean="0">
                <a:latin typeface="Arial" charset="0"/>
              </a:rPr>
              <a:t> o </a:t>
            </a:r>
            <a:r>
              <a:rPr lang="it-IT" i="1" smtClean="0">
                <a:latin typeface="Arial" charset="0"/>
              </a:rPr>
              <a:t>fungo</a:t>
            </a:r>
            <a:r>
              <a:rPr lang="it-IT" smtClean="0">
                <a:latin typeface="Arial" charset="0"/>
              </a:rPr>
              <a:t>.</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2988" y="333375"/>
            <a:ext cx="4824412" cy="431800"/>
          </a:xfrm>
        </p:spPr>
        <p:txBody>
          <a:bodyPr>
            <a:normAutofit fontScale="90000"/>
          </a:bodyPr>
          <a:lstStyle/>
          <a:p>
            <a:pPr eaLnBrk="1" fontAlgn="auto" hangingPunct="1">
              <a:spcAft>
                <a:spcPts val="0"/>
              </a:spcAft>
              <a:defRPr/>
            </a:pPr>
            <a:r>
              <a:rPr lang="it-IT" sz="2400" b="1" dirty="0" smtClean="0">
                <a:latin typeface="Arial" pitchFamily="34" charset="0"/>
                <a:cs typeface="Arial" pitchFamily="34" charset="0"/>
              </a:rPr>
              <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catastrofi</a:t>
            </a:r>
            <a:endParaRPr lang="it-IT" sz="2700" dirty="0">
              <a:latin typeface="Arial" pitchFamily="34" charset="0"/>
              <a:cs typeface="Arial" pitchFamily="34" charset="0"/>
            </a:endParaRPr>
          </a:p>
        </p:txBody>
      </p:sp>
      <p:pic>
        <p:nvPicPr>
          <p:cNvPr id="221186" name="Segnaposto contenuto 5" descr="http://www.lseverino.net/Saggio32c.jpg"/>
          <p:cNvPicPr>
            <a:picLocks noGrp="1"/>
          </p:cNvPicPr>
          <p:nvPr>
            <p:ph idx="1"/>
          </p:nvPr>
        </p:nvPicPr>
        <p:blipFill>
          <a:blip r:embed="rId2" cstate="print"/>
          <a:srcRect/>
          <a:stretch>
            <a:fillRect/>
          </a:stretch>
        </p:blipFill>
        <p:spPr>
          <a:xfrm>
            <a:off x="1116013" y="1412875"/>
            <a:ext cx="3765550" cy="4389438"/>
          </a:xfrm>
        </p:spPr>
      </p:pic>
      <p:sp>
        <p:nvSpPr>
          <p:cNvPr id="221187" name="CasellaDiTesto 6"/>
          <p:cNvSpPr txBox="1">
            <a:spLocks noChangeArrowheads="1"/>
          </p:cNvSpPr>
          <p:nvPr/>
        </p:nvSpPr>
        <p:spPr bwMode="auto">
          <a:xfrm>
            <a:off x="5940425" y="4868863"/>
            <a:ext cx="1903413" cy="369887"/>
          </a:xfrm>
          <a:prstGeom prst="rect">
            <a:avLst/>
          </a:prstGeom>
          <a:noFill/>
          <a:ln w="9525">
            <a:noFill/>
            <a:miter lim="800000"/>
            <a:headEnd/>
            <a:tailEnd/>
          </a:ln>
        </p:spPr>
        <p:txBody>
          <a:bodyPr wrap="none">
            <a:spAutoFit/>
          </a:bodyPr>
          <a:lstStyle/>
          <a:p>
            <a:r>
              <a:rPr lang="it-IT" b="1"/>
              <a:t>coda di rondine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olo 1"/>
          <p:cNvSpPr>
            <a:spLocks noGrp="1"/>
          </p:cNvSpPr>
          <p:nvPr>
            <p:ph type="title"/>
          </p:nvPr>
        </p:nvSpPr>
        <p:spPr>
          <a:xfrm>
            <a:off x="827088" y="333375"/>
            <a:ext cx="5976937" cy="431800"/>
          </a:xfrm>
        </p:spPr>
        <p:txBody>
          <a:bodyPr/>
          <a:lstStyle/>
          <a:p>
            <a:pPr eaLnBrk="1" hangingPunct="1"/>
            <a:r>
              <a:rPr lang="it-IT" sz="2800" b="1" smtClean="0">
                <a:latin typeface="Arial" charset="0"/>
                <a:cs typeface="Arial" charset="0"/>
              </a:rPr>
              <a:t>sorpresa</a:t>
            </a:r>
          </a:p>
        </p:txBody>
      </p:sp>
      <p:sp>
        <p:nvSpPr>
          <p:cNvPr id="222210" name="Segnaposto contenuto 2"/>
          <p:cNvSpPr>
            <a:spLocks noGrp="1"/>
          </p:cNvSpPr>
          <p:nvPr>
            <p:ph idx="1"/>
          </p:nvPr>
        </p:nvSpPr>
        <p:spPr>
          <a:xfrm>
            <a:off x="457200" y="1125538"/>
            <a:ext cx="8229600" cy="5199062"/>
          </a:xfrm>
        </p:spPr>
        <p:txBody>
          <a:bodyPr/>
          <a:lstStyle/>
          <a:p>
            <a:pPr eaLnBrk="1" hangingPunct="1">
              <a:lnSpc>
                <a:spcPct val="80000"/>
              </a:lnSpc>
              <a:buFont typeface="Wingdings 2" pitchFamily="18" charset="2"/>
              <a:buNone/>
            </a:pPr>
            <a:r>
              <a:rPr lang="it-IT" sz="2400" b="1" smtClean="0">
                <a:latin typeface="Arial" charset="0"/>
                <a:cs typeface="Arial" charset="0"/>
              </a:rPr>
              <a:t>   Salvador Dalì (1904 – 1989) nel 1982  annuncia: “</a:t>
            </a:r>
            <a:r>
              <a:rPr lang="it-IT" sz="2400" b="1" i="1" smtClean="0">
                <a:latin typeface="Arial" charset="0"/>
                <a:cs typeface="Arial" charset="0"/>
              </a:rPr>
              <a:t>Tutto ciò che farò d’ora in avanti si concentrerà sul tema delle catastrofi</a:t>
            </a:r>
            <a:r>
              <a:rPr lang="it-IT" sz="2400" b="1" smtClean="0">
                <a:latin typeface="Arial" charset="0"/>
                <a:cs typeface="Arial" charset="0"/>
              </a:rPr>
              <a:t>”. </a:t>
            </a:r>
          </a:p>
          <a:p>
            <a:pPr eaLnBrk="1" hangingPunct="1">
              <a:lnSpc>
                <a:spcPct val="80000"/>
              </a:lnSpc>
              <a:buFont typeface="Wingdings 2" pitchFamily="18" charset="2"/>
              <a:buNone/>
            </a:pPr>
            <a:r>
              <a:rPr lang="it-IT" sz="2000" smtClean="0"/>
              <a:t>     </a:t>
            </a:r>
          </a:p>
          <a:p>
            <a:pPr eaLnBrk="1" hangingPunct="1">
              <a:lnSpc>
                <a:spcPct val="80000"/>
              </a:lnSpc>
              <a:buFont typeface="Wingdings 2" pitchFamily="18" charset="2"/>
              <a:buNone/>
            </a:pPr>
            <a:r>
              <a:rPr lang="it-IT" sz="2000" smtClean="0">
                <a:latin typeface="Arial" charset="0"/>
                <a:cs typeface="Arial" charset="0"/>
              </a:rPr>
              <a:t>    </a:t>
            </a:r>
            <a:r>
              <a:rPr lang="it-IT" sz="2400" smtClean="0">
                <a:latin typeface="Arial" charset="0"/>
                <a:cs typeface="Arial" charset="0"/>
              </a:rPr>
              <a:t>Si mette così a studiare la teoria enunciata dal matematico francese René Thom (1923 – 2002) nella sua opera </a:t>
            </a:r>
            <a:r>
              <a:rPr lang="it-IT" sz="2400" i="1" smtClean="0">
                <a:latin typeface="Arial" charset="0"/>
                <a:cs typeface="Arial" charset="0"/>
              </a:rPr>
              <a:t>Modèles mathématiques de la morphogenèse</a:t>
            </a:r>
            <a:r>
              <a:rPr lang="it-IT" sz="2400" smtClean="0">
                <a:latin typeface="Arial" charset="0"/>
                <a:cs typeface="Arial" charset="0"/>
              </a:rPr>
              <a:t>  per classificare alcuni cambiamenti repentini osservabili anche in natura. </a:t>
            </a:r>
          </a:p>
          <a:p>
            <a:pPr eaLnBrk="1" hangingPunct="1">
              <a:lnSpc>
                <a:spcPct val="80000"/>
              </a:lnSpc>
              <a:buFont typeface="Wingdings 2" pitchFamily="18" charset="2"/>
              <a:buNone/>
            </a:pPr>
            <a:r>
              <a:rPr lang="it-IT" sz="2400" b="1" smtClean="0">
                <a:latin typeface="Arial" charset="0"/>
                <a:cs typeface="Arial" charset="0"/>
              </a:rPr>
              <a:t>   </a:t>
            </a:r>
          </a:p>
          <a:p>
            <a:pPr eaLnBrk="1" hangingPunct="1">
              <a:lnSpc>
                <a:spcPct val="80000"/>
              </a:lnSpc>
              <a:buFont typeface="Wingdings 2" pitchFamily="18" charset="2"/>
              <a:buNone/>
            </a:pPr>
            <a:r>
              <a:rPr lang="it-IT" sz="2400" b="1" smtClean="0">
                <a:latin typeface="Arial" charset="0"/>
                <a:cs typeface="Arial" charset="0"/>
              </a:rPr>
              <a:t>    Annuncia la sua ultima opera nel </a:t>
            </a:r>
            <a:r>
              <a:rPr lang="it-IT" sz="2400" b="1" i="1" smtClean="0">
                <a:latin typeface="Arial" charset="0"/>
                <a:cs typeface="Arial" charset="0"/>
              </a:rPr>
              <a:t>Ratto topologico d’Europa – Omaggio a René Thom</a:t>
            </a:r>
            <a:r>
              <a:rPr lang="it-IT" sz="2400" b="1" smtClean="0">
                <a:latin typeface="Arial" charset="0"/>
                <a:cs typeface="Arial" charset="0"/>
              </a:rPr>
              <a:t> (16 marzo 1983) e poi la compone nel maggio 1983. </a:t>
            </a:r>
            <a:endParaRPr lang="it-IT" sz="2400" smtClean="0">
              <a:latin typeface="Arial" charset="0"/>
              <a:cs typeface="Arial"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olo 1"/>
          <p:cNvSpPr>
            <a:spLocks noGrp="1"/>
          </p:cNvSpPr>
          <p:nvPr>
            <p:ph type="title"/>
          </p:nvPr>
        </p:nvSpPr>
        <p:spPr>
          <a:xfrm>
            <a:off x="1763713" y="333375"/>
            <a:ext cx="5040312" cy="647700"/>
          </a:xfrm>
        </p:spPr>
        <p:txBody>
          <a:bodyPr/>
          <a:lstStyle/>
          <a:p>
            <a:pPr eaLnBrk="1" hangingPunct="1"/>
            <a:r>
              <a:rPr lang="it-IT" sz="2400" b="1" smtClean="0">
                <a:latin typeface="Arial" charset="0"/>
                <a:cs typeface="Arial" charset="0"/>
              </a:rPr>
              <a:t>Ratto topologico d’Europa - Omaggio a René Thom, 1983</a:t>
            </a:r>
          </a:p>
        </p:txBody>
      </p:sp>
      <p:pic>
        <p:nvPicPr>
          <p:cNvPr id="223234" name="Picture 2" descr="dali225"/>
          <p:cNvPicPr>
            <a:picLocks noGrp="1" noChangeAspect="1" noChangeArrowheads="1"/>
          </p:cNvPicPr>
          <p:nvPr>
            <p:ph idx="1"/>
          </p:nvPr>
        </p:nvPicPr>
        <p:blipFill>
          <a:blip r:embed="rId2" cstate="print"/>
          <a:srcRect/>
          <a:stretch>
            <a:fillRect/>
          </a:stretch>
        </p:blipFill>
        <p:spPr>
          <a:xfrm>
            <a:off x="1763713" y="1341438"/>
            <a:ext cx="5675312" cy="4840287"/>
          </a:xfrm>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olo 1"/>
          <p:cNvSpPr>
            <a:spLocks noGrp="1"/>
          </p:cNvSpPr>
          <p:nvPr>
            <p:ph type="title"/>
          </p:nvPr>
        </p:nvSpPr>
        <p:spPr>
          <a:xfrm>
            <a:off x="900113" y="765175"/>
            <a:ext cx="5903912" cy="431800"/>
          </a:xfrm>
        </p:spPr>
        <p:txBody>
          <a:bodyPr/>
          <a:lstStyle/>
          <a:p>
            <a:pPr eaLnBrk="1" hangingPunct="1"/>
            <a:r>
              <a:rPr lang="it-IT" sz="2800" b="1" smtClean="0">
                <a:latin typeface="Arial" charset="0"/>
                <a:cs typeface="Arial" charset="0"/>
              </a:rPr>
              <a:t>Ultimo dipinto</a:t>
            </a:r>
          </a:p>
        </p:txBody>
      </p:sp>
      <p:sp>
        <p:nvSpPr>
          <p:cNvPr id="224258" name="Segnaposto contenuto 2"/>
          <p:cNvSpPr>
            <a:spLocks noGrp="1"/>
          </p:cNvSpPr>
          <p:nvPr>
            <p:ph idx="1"/>
          </p:nvPr>
        </p:nvSpPr>
        <p:spPr>
          <a:xfrm>
            <a:off x="457200" y="1484313"/>
            <a:ext cx="8229600" cy="4840287"/>
          </a:xfrm>
        </p:spPr>
        <p:txBody>
          <a:bodyPr/>
          <a:lstStyle/>
          <a:p>
            <a:pPr eaLnBrk="1" hangingPunct="1">
              <a:lnSpc>
                <a:spcPct val="80000"/>
              </a:lnSpc>
              <a:buFont typeface="Wingdings 2" pitchFamily="18" charset="2"/>
              <a:buNone/>
            </a:pPr>
            <a:r>
              <a:rPr lang="it-IT" sz="2400" b="1" smtClean="0">
                <a:latin typeface="Arial" charset="0"/>
                <a:cs typeface="Arial" charset="0"/>
              </a:rPr>
              <a:t>   </a:t>
            </a:r>
          </a:p>
          <a:p>
            <a:pPr eaLnBrk="1" hangingPunct="1">
              <a:lnSpc>
                <a:spcPct val="80000"/>
              </a:lnSpc>
              <a:buFont typeface="Wingdings 2" pitchFamily="18" charset="2"/>
              <a:buNone/>
            </a:pPr>
            <a:r>
              <a:rPr lang="it-IT" sz="2000" b="1" smtClean="0">
                <a:latin typeface="Arial" charset="0"/>
                <a:cs typeface="Arial" charset="0"/>
              </a:rPr>
              <a:t>    </a:t>
            </a:r>
            <a:r>
              <a:rPr lang="it-IT" sz="2400" b="1" smtClean="0">
                <a:latin typeface="Arial" charset="0"/>
                <a:cs typeface="Arial" charset="0"/>
              </a:rPr>
              <a:t>Compone nel maggio 1983 la sua ultima opera. Si intitola </a:t>
            </a:r>
            <a:r>
              <a:rPr lang="it-IT" sz="2400" b="1" i="1" smtClean="0">
                <a:solidFill>
                  <a:schemeClr val="tx2"/>
                </a:solidFill>
                <a:latin typeface="Arial" charset="0"/>
                <a:cs typeface="Arial" charset="0"/>
              </a:rPr>
              <a:t>Le queu d’aronde</a:t>
            </a:r>
            <a:r>
              <a:rPr lang="it-IT" sz="2400" b="1" smtClean="0">
                <a:solidFill>
                  <a:schemeClr val="tx2"/>
                </a:solidFill>
                <a:latin typeface="Arial" charset="0"/>
                <a:cs typeface="Arial" charset="0"/>
              </a:rPr>
              <a:t> </a:t>
            </a:r>
            <a:r>
              <a:rPr lang="it-IT" sz="2400" b="1" smtClean="0">
                <a:latin typeface="Arial" charset="0"/>
                <a:cs typeface="Arial" charset="0"/>
              </a:rPr>
              <a:t>e rappresenta la forma di una delle sette catastrofi catalogate da René Thom nella sua teoria.</a:t>
            </a:r>
          </a:p>
          <a:p>
            <a:pPr eaLnBrk="1" hangingPunct="1">
              <a:lnSpc>
                <a:spcPct val="80000"/>
              </a:lnSpc>
              <a:buFont typeface="Wingdings 2" pitchFamily="18" charset="2"/>
              <a:buNone/>
            </a:pPr>
            <a:endParaRPr lang="it-IT" sz="2400" b="1" smtClean="0">
              <a:solidFill>
                <a:schemeClr val="tx2"/>
              </a:solidFill>
              <a:latin typeface="Arial" charset="0"/>
              <a:cs typeface="Arial" charset="0"/>
            </a:endParaRPr>
          </a:p>
          <a:p>
            <a:pPr eaLnBrk="1" hangingPunct="1">
              <a:lnSpc>
                <a:spcPct val="80000"/>
              </a:lnSpc>
              <a:buFont typeface="Wingdings 2" pitchFamily="18" charset="2"/>
              <a:buNone/>
            </a:pPr>
            <a:r>
              <a:rPr lang="it-IT" sz="2400" b="1" smtClean="0">
                <a:latin typeface="Arial" charset="0"/>
                <a:cs typeface="Arial" charset="0"/>
              </a:rPr>
              <a:t>    Nel quadro </a:t>
            </a:r>
            <a:r>
              <a:rPr lang="it-IT" sz="2400" b="1" i="1" smtClean="0">
                <a:latin typeface="Arial" charset="0"/>
                <a:cs typeface="Arial" charset="0"/>
              </a:rPr>
              <a:t>La coda di rondine</a:t>
            </a:r>
            <a:r>
              <a:rPr lang="it-IT" sz="2400" b="1" smtClean="0">
                <a:latin typeface="Arial" charset="0"/>
                <a:cs typeface="Arial" charset="0"/>
              </a:rPr>
              <a:t> sono presenti anche una cuspide ed un segno stilizzato musicale (associato alla figura di un violoncello) che però ricorda anche il simbolo dell’integrale.</a:t>
            </a:r>
          </a:p>
          <a:p>
            <a:pPr eaLnBrk="1" hangingPunct="1">
              <a:lnSpc>
                <a:spcPct val="80000"/>
              </a:lnSpc>
            </a:pPr>
            <a:endParaRPr lang="it-IT" sz="2000" smtClean="0"/>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olo 1"/>
          <p:cNvSpPr>
            <a:spLocks noGrp="1"/>
          </p:cNvSpPr>
          <p:nvPr>
            <p:ph type="title"/>
          </p:nvPr>
        </p:nvSpPr>
        <p:spPr>
          <a:xfrm>
            <a:off x="468313" y="260350"/>
            <a:ext cx="8229600" cy="647700"/>
          </a:xfrm>
        </p:spPr>
        <p:txBody>
          <a:bodyPr/>
          <a:lstStyle/>
          <a:p>
            <a:pPr eaLnBrk="1" hangingPunct="1"/>
            <a:r>
              <a:rPr lang="it-IT" sz="2400" b="1" smtClean="0">
                <a:latin typeface="Arial" charset="0"/>
                <a:cs typeface="Arial" charset="0"/>
              </a:rPr>
              <a:t>“le queu d’aronde” – salvator dalì (1983) – ultimo dipinto</a:t>
            </a:r>
            <a:endParaRPr lang="it-IT" sz="2400" smtClean="0">
              <a:latin typeface="Arial" charset="0"/>
              <a:cs typeface="Arial" charset="0"/>
            </a:endParaRPr>
          </a:p>
        </p:txBody>
      </p:sp>
      <p:pic>
        <p:nvPicPr>
          <p:cNvPr id="225282" name="Segnaposto contenuto 3" descr="http://www.settemuse.it/pittori_scultori_europei/dali/1983_007_coda_di_rondine.jpg"/>
          <p:cNvPicPr>
            <a:picLocks noGrp="1"/>
          </p:cNvPicPr>
          <p:nvPr>
            <p:ph idx="1"/>
          </p:nvPr>
        </p:nvPicPr>
        <p:blipFill>
          <a:blip r:embed="rId2" cstate="print"/>
          <a:srcRect/>
          <a:stretch>
            <a:fillRect/>
          </a:stretch>
        </p:blipFill>
        <p:spPr>
          <a:xfrm>
            <a:off x="1619250" y="1484313"/>
            <a:ext cx="5851525" cy="4389437"/>
          </a:xfrm>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itolo 1"/>
          <p:cNvSpPr>
            <a:spLocks noGrp="1"/>
          </p:cNvSpPr>
          <p:nvPr>
            <p:ph type="title"/>
          </p:nvPr>
        </p:nvSpPr>
        <p:spPr>
          <a:xfrm>
            <a:off x="827088" y="476250"/>
            <a:ext cx="7870825" cy="649288"/>
          </a:xfrm>
        </p:spPr>
        <p:txBody>
          <a:bodyPr/>
          <a:lstStyle/>
          <a:p>
            <a:pPr eaLnBrk="1" hangingPunct="1"/>
            <a:r>
              <a:rPr lang="it-IT" sz="2800" b="1" smtClean="0">
                <a:latin typeface="Arial" charset="0"/>
                <a:cs typeface="Arial" charset="0"/>
              </a:rPr>
              <a:t>IL CAOS</a:t>
            </a:r>
            <a:endParaRPr lang="it-IT" sz="2800" smtClean="0">
              <a:latin typeface="Arial" charset="0"/>
              <a:cs typeface="Arial" charset="0"/>
            </a:endParaRPr>
          </a:p>
        </p:txBody>
      </p:sp>
      <p:sp>
        <p:nvSpPr>
          <p:cNvPr id="4" name="Segnaposto contenuto 3"/>
          <p:cNvSpPr>
            <a:spLocks noGrp="1"/>
          </p:cNvSpPr>
          <p:nvPr>
            <p:ph idx="1"/>
          </p:nvPr>
        </p:nvSpPr>
        <p:spPr>
          <a:xfrm>
            <a:off x="457200" y="1557338"/>
            <a:ext cx="8229600" cy="4767262"/>
          </a:xfrm>
        </p:spPr>
        <p:txBody>
          <a:bodyPr>
            <a:normAutofit/>
          </a:bodyPr>
          <a:lstStyle/>
          <a:p>
            <a:pPr marL="274320" indent="-274320" eaLnBrk="1" hangingPunct="1">
              <a:spcAft>
                <a:spcPts val="0"/>
              </a:spcAft>
              <a:buClr>
                <a:schemeClr val="accent3"/>
              </a:buClr>
              <a:buFont typeface="Wingdings 2"/>
              <a:buNone/>
              <a:defRPr/>
            </a:pPr>
            <a:r>
              <a:rPr lang="it-IT" b="1" dirty="0" smtClean="0">
                <a:latin typeface="Arial" pitchFamily="34" charset="0"/>
                <a:cs typeface="Arial" pitchFamily="34" charset="0"/>
              </a:rPr>
              <a:t>   È stato detto che il computer consente la </a:t>
            </a:r>
          </a:p>
          <a:p>
            <a:pPr marL="274320" indent="-274320" eaLnBrk="1" hangingPunct="1">
              <a:spcAft>
                <a:spcPts val="0"/>
              </a:spcAft>
              <a:buClr>
                <a:schemeClr val="accent3"/>
              </a:buClr>
              <a:buFont typeface="Wingdings 2"/>
              <a:buNone/>
              <a:defRPr/>
            </a:pPr>
            <a:r>
              <a:rPr lang="it-IT" b="1" dirty="0" smtClean="0">
                <a:latin typeface="Arial" pitchFamily="34" charset="0"/>
                <a:cs typeface="Arial" pitchFamily="34" charset="0"/>
              </a:rPr>
              <a:t>   non-forma, il caos nella forma. </a:t>
            </a:r>
          </a:p>
          <a:p>
            <a:pPr marL="274320" indent="-274320" eaLnBrk="1" hangingPunct="1">
              <a:spcAft>
                <a:spcPts val="0"/>
              </a:spcAft>
              <a:buClr>
                <a:schemeClr val="accent3"/>
              </a:buClr>
              <a:buFont typeface="Wingdings 2"/>
              <a:buNone/>
              <a:defRPr/>
            </a:pPr>
            <a:r>
              <a:rPr lang="it-IT" b="1" dirty="0" smtClean="0">
                <a:latin typeface="Arial" pitchFamily="34" charset="0"/>
                <a:cs typeface="Arial" pitchFamily="34" charset="0"/>
              </a:rPr>
              <a:t>   È vero che poche informazioni sono sufficienti per produrre con estrema libertà forme complesse e caotiche. </a:t>
            </a:r>
          </a:p>
          <a:p>
            <a:pPr marL="274320" indent="-274320" eaLnBrk="1" hangingPunct="1">
              <a:spcAft>
                <a:spcPts val="0"/>
              </a:spcAft>
              <a:buClr>
                <a:schemeClr val="accent3"/>
              </a:buClr>
              <a:buFont typeface="Wingdings 2"/>
              <a:buNone/>
              <a:defRPr/>
            </a:pPr>
            <a:r>
              <a:rPr lang="it-IT" b="1" dirty="0" smtClean="0">
                <a:latin typeface="Arial" pitchFamily="34" charset="0"/>
                <a:cs typeface="Arial" pitchFamily="34" charset="0"/>
              </a:rPr>
              <a:t>   </a:t>
            </a:r>
          </a:p>
          <a:p>
            <a:pPr marL="274320" indent="-274320" eaLnBrk="1" hangingPunct="1">
              <a:spcAft>
                <a:spcPts val="0"/>
              </a:spcAft>
              <a:buClr>
                <a:schemeClr val="accent3"/>
              </a:buClr>
              <a:buFont typeface="Wingdings 2"/>
              <a:buNone/>
              <a:defRPr/>
            </a:pPr>
            <a:r>
              <a:rPr lang="it-IT" b="1" dirty="0" smtClean="0">
                <a:latin typeface="Arial" pitchFamily="34" charset="0"/>
                <a:cs typeface="Arial" pitchFamily="34" charset="0"/>
              </a:rPr>
              <a:t>   Ed è vero che in questo modo progetta uno dei più grandi architetti contemporanei: </a:t>
            </a:r>
            <a:r>
              <a:rPr lang="it-IT" b="1" dirty="0" err="1" smtClean="0">
                <a:latin typeface="Arial" pitchFamily="34" charset="0"/>
                <a:cs typeface="Arial" pitchFamily="34" charset="0"/>
              </a:rPr>
              <a:t>Zaha</a:t>
            </a:r>
            <a:r>
              <a:rPr lang="it-IT" b="1" dirty="0" smtClean="0">
                <a:latin typeface="Arial" pitchFamily="34" charset="0"/>
                <a:cs typeface="Arial" pitchFamily="34" charset="0"/>
              </a:rPr>
              <a:t> </a:t>
            </a:r>
            <a:r>
              <a:rPr lang="it-IT" b="1" dirty="0" err="1" smtClean="0">
                <a:latin typeface="Arial" pitchFamily="34" charset="0"/>
                <a:cs typeface="Arial" pitchFamily="34" charset="0"/>
              </a:rPr>
              <a:t>Adid</a:t>
            </a:r>
            <a:r>
              <a:rPr lang="it-IT" b="1" dirty="0" smtClean="0">
                <a:latin typeface="Arial" pitchFamily="34" charset="0"/>
                <a:cs typeface="Arial" pitchFamily="34" charset="0"/>
              </a:rPr>
              <a:t>.</a:t>
            </a:r>
            <a:endParaRPr lang="it-IT" b="1" dirty="0">
              <a:latin typeface="Arial" pitchFamily="34" charset="0"/>
              <a:cs typeface="Arial" pitchFamily="34" charset="0"/>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olo 1"/>
          <p:cNvSpPr>
            <a:spLocks noGrp="1"/>
          </p:cNvSpPr>
          <p:nvPr>
            <p:ph type="title"/>
          </p:nvPr>
        </p:nvSpPr>
        <p:spPr>
          <a:xfrm>
            <a:off x="827088" y="476250"/>
            <a:ext cx="7870825" cy="649288"/>
          </a:xfrm>
        </p:spPr>
        <p:txBody>
          <a:bodyPr/>
          <a:lstStyle/>
          <a:p>
            <a:pPr eaLnBrk="1" hangingPunct="1"/>
            <a:r>
              <a:rPr lang="it-IT" sz="2800" b="1" smtClean="0">
                <a:latin typeface="Arial" charset="0"/>
                <a:cs typeface="Arial" charset="0"/>
              </a:rPr>
              <a:t>ZAHA ADID</a:t>
            </a:r>
            <a:endParaRPr lang="it-IT" sz="2800" smtClean="0">
              <a:latin typeface="Arial" charset="0"/>
              <a:cs typeface="Arial" charset="0"/>
            </a:endParaRPr>
          </a:p>
        </p:txBody>
      </p:sp>
      <p:sp>
        <p:nvSpPr>
          <p:cNvPr id="4" name="Segnaposto contenuto 3"/>
          <p:cNvSpPr>
            <a:spLocks noGrp="1"/>
          </p:cNvSpPr>
          <p:nvPr>
            <p:ph idx="1"/>
          </p:nvPr>
        </p:nvSpPr>
        <p:spPr>
          <a:xfrm>
            <a:off x="457200" y="1557338"/>
            <a:ext cx="8229600" cy="3816350"/>
          </a:xfrm>
        </p:spPr>
        <p:txBody>
          <a:bodyPr>
            <a:normAutofit/>
          </a:bodyPr>
          <a:lstStyle/>
          <a:p>
            <a:pPr marL="274320" indent="-274320" eaLnBrk="1" hangingPunct="1">
              <a:spcAft>
                <a:spcPts val="0"/>
              </a:spcAft>
              <a:buClr>
                <a:schemeClr val="accent3"/>
              </a:buClr>
              <a:buFont typeface="Wingdings 2"/>
              <a:buNone/>
              <a:defRPr/>
            </a:pPr>
            <a:r>
              <a:rPr lang="it-IT" dirty="0" smtClean="0"/>
              <a:t>   </a:t>
            </a:r>
            <a:endParaRPr lang="it-IT" b="1" dirty="0" smtClean="0">
              <a:latin typeface="Arial" pitchFamily="34" charset="0"/>
              <a:cs typeface="Arial" pitchFamily="34" charset="0"/>
            </a:endParaRPr>
          </a:p>
          <a:p>
            <a:pPr marL="274320" indent="-274320" eaLnBrk="1" hangingPunct="1">
              <a:spcAft>
                <a:spcPts val="0"/>
              </a:spcAft>
              <a:buClr>
                <a:schemeClr val="accent3"/>
              </a:buClr>
              <a:buFont typeface="Wingdings 2"/>
              <a:buNone/>
              <a:defRPr/>
            </a:pPr>
            <a:r>
              <a:rPr lang="it-IT" b="1" dirty="0" smtClean="0">
                <a:latin typeface="Arial" pitchFamily="34" charset="0"/>
                <a:cs typeface="Arial" pitchFamily="34" charset="0"/>
              </a:rPr>
              <a:t>   </a:t>
            </a:r>
          </a:p>
          <a:p>
            <a:pPr marL="274320" indent="-274320" eaLnBrk="1" fontAlgn="auto" hangingPunct="1">
              <a:spcAft>
                <a:spcPts val="0"/>
              </a:spcAft>
              <a:buClr>
                <a:schemeClr val="accent3"/>
              </a:buClr>
              <a:buFont typeface="Wingdings 2"/>
              <a:buNone/>
              <a:defRPr/>
            </a:pPr>
            <a:r>
              <a:rPr lang="it-IT" b="1" dirty="0" smtClean="0">
                <a:latin typeface="Arial" pitchFamily="34" charset="0"/>
                <a:cs typeface="Arial" pitchFamily="34" charset="0"/>
              </a:rPr>
              <a:t>   </a:t>
            </a:r>
            <a:r>
              <a:rPr lang="it-IT" b="1" dirty="0" err="1" smtClean="0">
                <a:latin typeface="Arial" pitchFamily="34" charset="0"/>
                <a:cs typeface="Arial" pitchFamily="34" charset="0"/>
              </a:rPr>
              <a:t>Zaha</a:t>
            </a:r>
            <a:r>
              <a:rPr lang="it-IT" b="1" dirty="0" smtClean="0">
                <a:latin typeface="Arial" pitchFamily="34" charset="0"/>
                <a:cs typeface="Arial" pitchFamily="34" charset="0"/>
              </a:rPr>
              <a:t> nasce a Bagdad e, dopo essersi laureata in Matematica a Beirut, approda alla prestigiosa </a:t>
            </a:r>
            <a:r>
              <a:rPr lang="it-IT" b="1" i="1" dirty="0" err="1" smtClean="0">
                <a:latin typeface="Arial" pitchFamily="34" charset="0"/>
                <a:cs typeface="Arial" pitchFamily="34" charset="0"/>
              </a:rPr>
              <a:t>Architectural</a:t>
            </a:r>
            <a:r>
              <a:rPr lang="it-IT" b="1" i="1" dirty="0" smtClean="0">
                <a:latin typeface="Arial" pitchFamily="34" charset="0"/>
                <a:cs typeface="Arial" pitchFamily="34" charset="0"/>
              </a:rPr>
              <a:t> </a:t>
            </a:r>
            <a:r>
              <a:rPr lang="it-IT" b="1" i="1" dirty="0" err="1" smtClean="0">
                <a:latin typeface="Arial" pitchFamily="34" charset="0"/>
                <a:cs typeface="Arial" pitchFamily="34" charset="0"/>
              </a:rPr>
              <a:t>Association</a:t>
            </a:r>
            <a:r>
              <a:rPr lang="it-IT" b="1" i="1" dirty="0" smtClean="0">
                <a:latin typeface="Arial" pitchFamily="34" charset="0"/>
                <a:cs typeface="Arial" pitchFamily="34" charset="0"/>
              </a:rPr>
              <a:t> </a:t>
            </a:r>
            <a:r>
              <a:rPr lang="it-IT" b="1" dirty="0" smtClean="0">
                <a:latin typeface="Arial" pitchFamily="34" charset="0"/>
                <a:cs typeface="Arial" pitchFamily="34" charset="0"/>
              </a:rPr>
              <a:t>di Londra, dove si fermerà.</a:t>
            </a:r>
            <a:endParaRPr lang="it-IT" b="1" dirty="0">
              <a:latin typeface="Arial" pitchFamily="34" charset="0"/>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CasellaDiTesto 2"/>
          <p:cNvSpPr txBox="1">
            <a:spLocks noChangeArrowheads="1"/>
          </p:cNvSpPr>
          <p:nvPr/>
        </p:nvSpPr>
        <p:spPr bwMode="auto">
          <a:xfrm>
            <a:off x="2268538" y="1557338"/>
            <a:ext cx="4175125" cy="2646362"/>
          </a:xfrm>
          <a:prstGeom prst="rect">
            <a:avLst/>
          </a:prstGeom>
          <a:noFill/>
          <a:ln w="9525">
            <a:noFill/>
            <a:miter lim="800000"/>
            <a:headEnd/>
            <a:tailEnd/>
          </a:ln>
        </p:spPr>
        <p:txBody>
          <a:bodyPr>
            <a:spAutoFit/>
          </a:bodyPr>
          <a:lstStyle/>
          <a:p>
            <a:r>
              <a:rPr lang="it-IT" sz="2400" b="1"/>
              <a:t>DIVERSE </a:t>
            </a:r>
          </a:p>
          <a:p>
            <a:r>
              <a:rPr lang="it-IT" sz="2400" b="1"/>
              <a:t>CHIAVI DI LETTURA</a:t>
            </a:r>
          </a:p>
          <a:p>
            <a:endParaRPr lang="it-IT" sz="2400"/>
          </a:p>
          <a:p>
            <a:r>
              <a:rPr lang="it-IT" sz="2400" b="1"/>
              <a:t> </a:t>
            </a:r>
            <a:endParaRPr lang="it-IT" sz="2400"/>
          </a:p>
          <a:p>
            <a:r>
              <a:rPr lang="it-IT" sz="2400" b="1"/>
              <a:t> </a:t>
            </a:r>
            <a:endParaRPr lang="it-IT" sz="2400"/>
          </a:p>
          <a:p>
            <a:r>
              <a:rPr lang="it-IT" sz="2800" b="1"/>
              <a:t>LA FORMA</a:t>
            </a:r>
          </a:p>
          <a:p>
            <a:endParaRPr lang="it-IT">
              <a:latin typeface="Constantia"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olo 1"/>
          <p:cNvSpPr>
            <a:spLocks noGrp="1"/>
          </p:cNvSpPr>
          <p:nvPr>
            <p:ph type="title"/>
          </p:nvPr>
        </p:nvSpPr>
        <p:spPr>
          <a:xfrm>
            <a:off x="827088" y="476250"/>
            <a:ext cx="7632700" cy="504825"/>
          </a:xfrm>
        </p:spPr>
        <p:txBody>
          <a:bodyPr/>
          <a:lstStyle/>
          <a:p>
            <a:pPr eaLnBrk="1" hangingPunct="1"/>
            <a:r>
              <a:rPr lang="it-IT" sz="2400" b="1" smtClean="0">
                <a:latin typeface="Arial" charset="0"/>
                <a:cs typeface="Arial" charset="0"/>
              </a:rPr>
              <a:t>SOLIDI PLATONICI</a:t>
            </a:r>
          </a:p>
        </p:txBody>
      </p:sp>
      <p:sp>
        <p:nvSpPr>
          <p:cNvPr id="34818" name="Segnaposto contenuto 2"/>
          <p:cNvSpPr>
            <a:spLocks noGrp="1"/>
          </p:cNvSpPr>
          <p:nvPr>
            <p:ph idx="1"/>
          </p:nvPr>
        </p:nvSpPr>
        <p:spPr>
          <a:xfrm>
            <a:off x="457200" y="1484313"/>
            <a:ext cx="8229600" cy="4840287"/>
          </a:xfrm>
        </p:spPr>
        <p:txBody>
          <a:bodyPr/>
          <a:lstStyle/>
          <a:p>
            <a:pPr eaLnBrk="1" hangingPunct="1">
              <a:buFont typeface="Wingdings 2" pitchFamily="18" charset="2"/>
              <a:buNone/>
            </a:pPr>
            <a:r>
              <a:rPr lang="it-IT" b="1" smtClean="0">
                <a:latin typeface="Arial" charset="0"/>
                <a:cs typeface="Arial" charset="0"/>
              </a:rPr>
              <a:t>   E sono queste forme che assemblandosi generano nello spazio i POLIEDRI detti appunto PLATONICI che vengono associati agli elementi (generi) TERRA, ARIA, ACQUA, FUOCO.</a:t>
            </a:r>
            <a:endParaRPr lang="it-IT" smtClean="0">
              <a:latin typeface="Arial" charset="0"/>
              <a:cs typeface="Arial" charset="0"/>
            </a:endParaRPr>
          </a:p>
          <a:p>
            <a:pPr eaLnBrk="1" hangingPunct="1"/>
            <a:endParaRPr lang="it-IT" smtClean="0"/>
          </a:p>
        </p:txBody>
      </p:sp>
      <p:pic>
        <p:nvPicPr>
          <p:cNvPr id="34819" name="Immagine 3" descr="http://digilander.libero.it/giannicrovatto/g-dis9.gif"/>
          <p:cNvPicPr>
            <a:picLocks noChangeAspect="1" noChangeArrowheads="1"/>
          </p:cNvPicPr>
          <p:nvPr/>
        </p:nvPicPr>
        <p:blipFill>
          <a:blip r:embed="rId2" cstate="print"/>
          <a:srcRect/>
          <a:stretch>
            <a:fillRect/>
          </a:stretch>
        </p:blipFill>
        <p:spPr bwMode="auto">
          <a:xfrm>
            <a:off x="1258888" y="4076700"/>
            <a:ext cx="6553200" cy="187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itolo 1"/>
          <p:cNvSpPr>
            <a:spLocks noGrp="1"/>
          </p:cNvSpPr>
          <p:nvPr>
            <p:ph type="title"/>
          </p:nvPr>
        </p:nvSpPr>
        <p:spPr>
          <a:xfrm>
            <a:off x="3491880" y="404813"/>
            <a:ext cx="2664296" cy="360362"/>
          </a:xfrm>
        </p:spPr>
        <p:txBody>
          <a:bodyPr/>
          <a:lstStyle/>
          <a:p>
            <a:pPr eaLnBrk="1" hangingPunct="1"/>
            <a:r>
              <a:rPr lang="it-IT" sz="2400" b="1" dirty="0" smtClean="0">
                <a:latin typeface="Arial" charset="0"/>
                <a:cs typeface="Arial" charset="0"/>
              </a:rPr>
              <a:t>ZAHA ADID</a:t>
            </a:r>
            <a:endParaRPr lang="it-IT" sz="2400" dirty="0" smtClean="0">
              <a:latin typeface="Arial" charset="0"/>
              <a:cs typeface="Arial" charset="0"/>
            </a:endParaRPr>
          </a:p>
        </p:txBody>
      </p:sp>
      <p:pic>
        <p:nvPicPr>
          <p:cNvPr id="228354" name="Segnaposto contenuto 4" descr="http://t3.gstatic.com/images?q=tbn:ANd9GcQG1eP4aNik1k5cMeMorDZaDlNIWjwJHvS0uhuc0dOGFlE6tdmHxw">
            <a:hlinkClick r:id="rId2"/>
          </p:cNvPr>
          <p:cNvPicPr>
            <a:picLocks noGrp="1"/>
          </p:cNvPicPr>
          <p:nvPr>
            <p:ph idx="1"/>
          </p:nvPr>
        </p:nvPicPr>
        <p:blipFill>
          <a:blip r:embed="rId3" cstate="print"/>
          <a:srcRect/>
          <a:stretch>
            <a:fillRect/>
          </a:stretch>
        </p:blipFill>
        <p:spPr>
          <a:xfrm>
            <a:off x="2339975" y="1125538"/>
            <a:ext cx="4032250" cy="5040312"/>
          </a:xfrm>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olo 1"/>
          <p:cNvSpPr>
            <a:spLocks noGrp="1"/>
          </p:cNvSpPr>
          <p:nvPr>
            <p:ph type="title"/>
          </p:nvPr>
        </p:nvSpPr>
        <p:spPr>
          <a:xfrm>
            <a:off x="827088" y="765175"/>
            <a:ext cx="7870825" cy="647700"/>
          </a:xfrm>
        </p:spPr>
        <p:txBody>
          <a:bodyPr/>
          <a:lstStyle/>
          <a:p>
            <a:pPr eaLnBrk="1" hangingPunct="1"/>
            <a:r>
              <a:rPr lang="it-IT" sz="2400" b="1" smtClean="0">
                <a:latin typeface="Arial" charset="0"/>
                <a:cs typeface="Arial" charset="0"/>
              </a:rPr>
              <a:t>ZAHA ADID</a:t>
            </a:r>
            <a:endParaRPr lang="it-IT" sz="2400" smtClean="0">
              <a:latin typeface="Arial" charset="0"/>
              <a:cs typeface="Arial" charset="0"/>
            </a:endParaRPr>
          </a:p>
        </p:txBody>
      </p:sp>
      <p:sp>
        <p:nvSpPr>
          <p:cNvPr id="229378" name="Segnaposto contenuto 3"/>
          <p:cNvSpPr>
            <a:spLocks noGrp="1"/>
          </p:cNvSpPr>
          <p:nvPr>
            <p:ph idx="1"/>
          </p:nvPr>
        </p:nvSpPr>
        <p:spPr/>
        <p:txBody>
          <a:bodyPr/>
          <a:lstStyle/>
          <a:p>
            <a:pPr eaLnBrk="1" hangingPunct="1">
              <a:buFont typeface="Wingdings 2" pitchFamily="18" charset="2"/>
              <a:buNone/>
            </a:pPr>
            <a:r>
              <a:rPr lang="it-IT" b="1" smtClean="0">
                <a:latin typeface="Arial" charset="0"/>
                <a:cs typeface="Arial" charset="0"/>
              </a:rPr>
              <a:t>   “Le linee generano forme sinuose che si rincorrono, si incontrano e si "sposano" riempiendo in modo unico e "importante" il territorio”. Nascono così i suoi progetti più famosi nei quali è fondamentale la trasparenza e la fluidità: obiettivi che riesce a raggiungere adattando, alle sue forme, materiali non sempre "domabili" come, ad esempio, il cemento.</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olo 1"/>
          <p:cNvSpPr>
            <a:spLocks noGrp="1"/>
          </p:cNvSpPr>
          <p:nvPr>
            <p:ph type="title"/>
          </p:nvPr>
        </p:nvSpPr>
        <p:spPr>
          <a:xfrm>
            <a:off x="755650" y="765175"/>
            <a:ext cx="7942263" cy="647700"/>
          </a:xfrm>
        </p:spPr>
        <p:txBody>
          <a:bodyPr/>
          <a:lstStyle/>
          <a:p>
            <a:pPr eaLnBrk="1" hangingPunct="1"/>
            <a:r>
              <a:rPr lang="it-IT" sz="2400" b="1" smtClean="0">
                <a:latin typeface="Arial" charset="0"/>
                <a:cs typeface="Arial" charset="0"/>
              </a:rPr>
              <a:t>ZAHA ADID</a:t>
            </a:r>
            <a:endParaRPr lang="it-IT" sz="2400" smtClean="0">
              <a:latin typeface="Arial" charset="0"/>
              <a:cs typeface="Arial" charset="0"/>
            </a:endParaRPr>
          </a:p>
        </p:txBody>
      </p:sp>
      <p:sp>
        <p:nvSpPr>
          <p:cNvPr id="230402" name="Segnaposto contenuto 3"/>
          <p:cNvSpPr>
            <a:spLocks noGrp="1"/>
          </p:cNvSpPr>
          <p:nvPr>
            <p:ph idx="1"/>
          </p:nvPr>
        </p:nvSpPr>
        <p:spPr>
          <a:xfrm>
            <a:off x="457200" y="2060575"/>
            <a:ext cx="8229600" cy="4264025"/>
          </a:xfrm>
        </p:spPr>
        <p:txBody>
          <a:bodyPr/>
          <a:lstStyle/>
          <a:p>
            <a:pPr eaLnBrk="1" hangingPunct="1">
              <a:lnSpc>
                <a:spcPct val="90000"/>
              </a:lnSpc>
              <a:buFont typeface="Wingdings 2" pitchFamily="18" charset="2"/>
              <a:buNone/>
            </a:pPr>
            <a:r>
              <a:rPr lang="it-IT" sz="2800" b="1" smtClean="0">
                <a:latin typeface="Arial" charset="0"/>
                <a:cs typeface="Arial" charset="0"/>
              </a:rPr>
              <a:t>   Zaha genera la forma partendo dal segno, dalla linea. Una sorta di atto creativo che poi riempie tutto lo spazio attraverso strutture avveniristiche, dove l'architetto osa anche l'impossibile e il matematico spazia all'interno delle geometrie.</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olo 1"/>
          <p:cNvSpPr>
            <a:spLocks noGrp="1"/>
          </p:cNvSpPr>
          <p:nvPr>
            <p:ph type="title"/>
          </p:nvPr>
        </p:nvSpPr>
        <p:spPr>
          <a:xfrm>
            <a:off x="2051050" y="765175"/>
            <a:ext cx="3600450" cy="647700"/>
          </a:xfrm>
        </p:spPr>
        <p:txBody>
          <a:bodyPr/>
          <a:lstStyle/>
          <a:p>
            <a:pPr eaLnBrk="1" hangingPunct="1"/>
            <a:r>
              <a:rPr lang="it-IT" sz="2800" b="1" smtClean="0"/>
              <a:t>ZAHA ADID</a:t>
            </a:r>
            <a:endParaRPr lang="it-IT" sz="2800" smtClean="0"/>
          </a:p>
        </p:txBody>
      </p:sp>
      <p:pic>
        <p:nvPicPr>
          <p:cNvPr id="231426" name="Segnaposto contenuto 4" descr="http://2.bp.blogspot.com/-wKiQ0NmKSl4/TkrIm1bGQvI/AAAAAAAAB7E/kWULH3iibS8/s1600/abu_dhabi.jpg"/>
          <p:cNvPicPr>
            <a:picLocks noGrp="1"/>
          </p:cNvPicPr>
          <p:nvPr>
            <p:ph idx="1"/>
          </p:nvPr>
        </p:nvPicPr>
        <p:blipFill>
          <a:blip r:embed="rId2" cstate="print"/>
          <a:srcRect/>
          <a:stretch>
            <a:fillRect/>
          </a:stretch>
        </p:blipFill>
        <p:spPr>
          <a:xfrm>
            <a:off x="1908175" y="1989138"/>
            <a:ext cx="4457700" cy="2971800"/>
          </a:xfrm>
        </p:spPr>
      </p:pic>
      <p:sp>
        <p:nvSpPr>
          <p:cNvPr id="231427" name="CasellaDiTesto 5"/>
          <p:cNvSpPr txBox="1">
            <a:spLocks noChangeArrowheads="1"/>
          </p:cNvSpPr>
          <p:nvPr/>
        </p:nvSpPr>
        <p:spPr bwMode="auto">
          <a:xfrm>
            <a:off x="2124075" y="5516563"/>
            <a:ext cx="1271588" cy="647700"/>
          </a:xfrm>
          <a:prstGeom prst="rect">
            <a:avLst/>
          </a:prstGeom>
          <a:noFill/>
          <a:ln w="9525">
            <a:noFill/>
            <a:miter lim="800000"/>
            <a:headEnd/>
            <a:tailEnd/>
          </a:ln>
        </p:spPr>
        <p:txBody>
          <a:bodyPr wrap="none">
            <a:spAutoFit/>
          </a:bodyPr>
          <a:lstStyle/>
          <a:p>
            <a:r>
              <a:rPr lang="it-IT" b="1">
                <a:latin typeface="Constantia" pitchFamily="18" charset="0"/>
              </a:rPr>
              <a:t>abu dhabi</a:t>
            </a:r>
            <a:endParaRPr lang="it-IT">
              <a:latin typeface="Constantia" pitchFamily="18" charset="0"/>
            </a:endParaRPr>
          </a:p>
          <a:p>
            <a:endParaRPr lang="it-IT">
              <a:latin typeface="Constantia" pitchFamily="18"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itolo 1"/>
          <p:cNvSpPr>
            <a:spLocks noGrp="1"/>
          </p:cNvSpPr>
          <p:nvPr>
            <p:ph type="title"/>
          </p:nvPr>
        </p:nvSpPr>
        <p:spPr>
          <a:xfrm>
            <a:off x="1403350" y="765175"/>
            <a:ext cx="4968875" cy="647700"/>
          </a:xfrm>
        </p:spPr>
        <p:txBody>
          <a:bodyPr/>
          <a:lstStyle/>
          <a:p>
            <a:pPr eaLnBrk="1" hangingPunct="1"/>
            <a:r>
              <a:rPr lang="it-IT" sz="2800" b="1" smtClean="0"/>
              <a:t>ZAHA ADID</a:t>
            </a:r>
            <a:endParaRPr lang="it-IT" sz="2800" smtClean="0"/>
          </a:p>
        </p:txBody>
      </p:sp>
      <p:pic>
        <p:nvPicPr>
          <p:cNvPr id="232450" name="Segnaposto contenuto 4" descr="http://1.bp.blogspot.com/-lyeSnRS3GOg/TWev32H1WqI/AAAAAAAAAFQ/sHnoIYEoDRQ/s1600/dubai-opera-zaha-hadid.jpg"/>
          <p:cNvPicPr>
            <a:picLocks noGrp="1"/>
          </p:cNvPicPr>
          <p:nvPr>
            <p:ph idx="1"/>
          </p:nvPr>
        </p:nvPicPr>
        <p:blipFill>
          <a:blip r:embed="rId2" cstate="print"/>
          <a:srcRect/>
          <a:stretch>
            <a:fillRect/>
          </a:stretch>
        </p:blipFill>
        <p:spPr>
          <a:xfrm>
            <a:off x="1371600" y="2433638"/>
            <a:ext cx="6400800" cy="3390900"/>
          </a:xfrm>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itolo 1"/>
          <p:cNvSpPr>
            <a:spLocks noGrp="1"/>
          </p:cNvSpPr>
          <p:nvPr>
            <p:ph type="title"/>
          </p:nvPr>
        </p:nvSpPr>
        <p:spPr>
          <a:xfrm>
            <a:off x="468313" y="765175"/>
            <a:ext cx="8229600" cy="647700"/>
          </a:xfrm>
        </p:spPr>
        <p:txBody>
          <a:bodyPr/>
          <a:lstStyle/>
          <a:p>
            <a:pPr eaLnBrk="1" hangingPunct="1"/>
            <a:r>
              <a:rPr lang="it-IT" sz="2800" b="1" smtClean="0"/>
              <a:t>ZAHA ADID</a:t>
            </a:r>
            <a:endParaRPr lang="it-IT" sz="2800" smtClean="0"/>
          </a:p>
        </p:txBody>
      </p:sp>
      <p:sp>
        <p:nvSpPr>
          <p:cNvPr id="233474" name="CasellaDiTesto 5"/>
          <p:cNvSpPr txBox="1">
            <a:spLocks noChangeArrowheads="1"/>
          </p:cNvSpPr>
          <p:nvPr/>
        </p:nvSpPr>
        <p:spPr bwMode="auto">
          <a:xfrm>
            <a:off x="539750" y="5516563"/>
            <a:ext cx="2376488" cy="647700"/>
          </a:xfrm>
          <a:prstGeom prst="rect">
            <a:avLst/>
          </a:prstGeom>
          <a:noFill/>
          <a:ln w="9525">
            <a:noFill/>
            <a:miter lim="800000"/>
            <a:headEnd/>
            <a:tailEnd/>
          </a:ln>
        </p:spPr>
        <p:txBody>
          <a:bodyPr>
            <a:spAutoFit/>
          </a:bodyPr>
          <a:lstStyle/>
          <a:p>
            <a:r>
              <a:rPr lang="it-IT" b="1"/>
              <a:t>Tower dubai</a:t>
            </a:r>
            <a:endParaRPr lang="it-IT"/>
          </a:p>
          <a:p>
            <a:endParaRPr lang="it-IT">
              <a:latin typeface="Constantia" pitchFamily="18" charset="0"/>
            </a:endParaRPr>
          </a:p>
        </p:txBody>
      </p:sp>
      <p:pic>
        <p:nvPicPr>
          <p:cNvPr id="233475" name="Segnaposto contenuto 7" descr="http://t0.gstatic.com/images?q=tbn:ANd9GcQS6otmxmO4D9v8UL-ZOXlAtbk1VUKGK0QliarGEwAKa96wwGYdFWlmWGte-w"/>
          <p:cNvPicPr>
            <a:picLocks noGrp="1"/>
          </p:cNvPicPr>
          <p:nvPr>
            <p:ph idx="1"/>
          </p:nvPr>
        </p:nvPicPr>
        <p:blipFill>
          <a:blip r:embed="rId2" cstate="print"/>
          <a:srcRect/>
          <a:stretch>
            <a:fillRect/>
          </a:stretch>
        </p:blipFill>
        <p:spPr>
          <a:xfrm>
            <a:off x="4067175" y="765175"/>
            <a:ext cx="3168650" cy="4824413"/>
          </a:xfrm>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Titolo 1"/>
          <p:cNvSpPr>
            <a:spLocks noGrp="1"/>
          </p:cNvSpPr>
          <p:nvPr>
            <p:ph type="title"/>
          </p:nvPr>
        </p:nvSpPr>
        <p:spPr>
          <a:xfrm>
            <a:off x="1979613" y="765175"/>
            <a:ext cx="4608512" cy="647700"/>
          </a:xfrm>
        </p:spPr>
        <p:txBody>
          <a:bodyPr/>
          <a:lstStyle/>
          <a:p>
            <a:pPr eaLnBrk="1" hangingPunct="1"/>
            <a:r>
              <a:rPr lang="it-IT" sz="2800" b="1" smtClean="0"/>
              <a:t>ZAHA ADID</a:t>
            </a:r>
            <a:endParaRPr lang="it-IT" sz="2800" smtClean="0"/>
          </a:p>
        </p:txBody>
      </p:sp>
      <p:sp>
        <p:nvSpPr>
          <p:cNvPr id="234498" name="CasellaDiTesto 5"/>
          <p:cNvSpPr txBox="1">
            <a:spLocks noChangeArrowheads="1"/>
          </p:cNvSpPr>
          <p:nvPr/>
        </p:nvSpPr>
        <p:spPr bwMode="auto">
          <a:xfrm>
            <a:off x="1908175" y="5373688"/>
            <a:ext cx="4176713" cy="646112"/>
          </a:xfrm>
          <a:prstGeom prst="rect">
            <a:avLst/>
          </a:prstGeom>
          <a:noFill/>
          <a:ln w="9525">
            <a:noFill/>
            <a:miter lim="800000"/>
            <a:headEnd/>
            <a:tailEnd/>
          </a:ln>
        </p:spPr>
        <p:txBody>
          <a:bodyPr>
            <a:spAutoFit/>
          </a:bodyPr>
          <a:lstStyle/>
          <a:p>
            <a:r>
              <a:rPr lang="it-IT" b="1"/>
              <a:t>Stazione di Afragola (NA)</a:t>
            </a:r>
            <a:endParaRPr lang="it-IT"/>
          </a:p>
          <a:p>
            <a:endParaRPr lang="it-IT">
              <a:latin typeface="Constantia" pitchFamily="18" charset="0"/>
            </a:endParaRPr>
          </a:p>
        </p:txBody>
      </p:sp>
      <p:pic>
        <p:nvPicPr>
          <p:cNvPr id="234499" name="Segnaposto contenuto 6" descr="http://www.guidafinestra.it/console/102/immagini/afragola/afragola%20hadid%202.jpg"/>
          <p:cNvPicPr>
            <a:picLocks noGrp="1"/>
          </p:cNvPicPr>
          <p:nvPr>
            <p:ph idx="1"/>
          </p:nvPr>
        </p:nvPicPr>
        <p:blipFill>
          <a:blip r:embed="rId2" cstate="print"/>
          <a:srcRect/>
          <a:stretch>
            <a:fillRect/>
          </a:stretch>
        </p:blipFill>
        <p:spPr>
          <a:xfrm>
            <a:off x="1979613" y="1916113"/>
            <a:ext cx="4608512" cy="2952750"/>
          </a:xfrm>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olo 1"/>
          <p:cNvSpPr>
            <a:spLocks noGrp="1"/>
          </p:cNvSpPr>
          <p:nvPr>
            <p:ph type="title"/>
          </p:nvPr>
        </p:nvSpPr>
        <p:spPr>
          <a:xfrm>
            <a:off x="1187450" y="476250"/>
            <a:ext cx="7510463" cy="504825"/>
          </a:xfrm>
        </p:spPr>
        <p:txBody>
          <a:bodyPr/>
          <a:lstStyle/>
          <a:p>
            <a:pPr eaLnBrk="1" hangingPunct="1"/>
            <a:r>
              <a:rPr lang="it-IT" sz="2800" b="1" smtClean="0"/>
              <a:t>ZAHA ADID</a:t>
            </a:r>
            <a:endParaRPr lang="it-IT" sz="2800" smtClean="0"/>
          </a:p>
        </p:txBody>
      </p:sp>
      <p:sp>
        <p:nvSpPr>
          <p:cNvPr id="235522" name="CasellaDiTesto 5"/>
          <p:cNvSpPr txBox="1">
            <a:spLocks noChangeArrowheads="1"/>
          </p:cNvSpPr>
          <p:nvPr/>
        </p:nvSpPr>
        <p:spPr bwMode="auto">
          <a:xfrm>
            <a:off x="971550" y="6021388"/>
            <a:ext cx="5113338" cy="646112"/>
          </a:xfrm>
          <a:prstGeom prst="rect">
            <a:avLst/>
          </a:prstGeom>
          <a:noFill/>
          <a:ln w="9525">
            <a:noFill/>
            <a:miter lim="800000"/>
            <a:headEnd/>
            <a:tailEnd/>
          </a:ln>
        </p:spPr>
        <p:txBody>
          <a:bodyPr>
            <a:spAutoFit/>
          </a:bodyPr>
          <a:lstStyle/>
          <a:p>
            <a:r>
              <a:rPr lang="it-IT" b="1"/>
              <a:t>Torre Espiral barcellona</a:t>
            </a:r>
            <a:endParaRPr lang="it-IT"/>
          </a:p>
          <a:p>
            <a:endParaRPr lang="it-IT">
              <a:latin typeface="Constantia" pitchFamily="18" charset="0"/>
            </a:endParaRPr>
          </a:p>
        </p:txBody>
      </p:sp>
      <p:pic>
        <p:nvPicPr>
          <p:cNvPr id="235523" name="Segnaposto contenuto 7" descr="http://diariodesign.com/wp-content/uploads/2009/09/Torre-Espiral-Zaha-Hadid-Barcelona-1.jpg"/>
          <p:cNvPicPr>
            <a:picLocks noGrp="1"/>
          </p:cNvPicPr>
          <p:nvPr>
            <p:ph idx="1"/>
          </p:nvPr>
        </p:nvPicPr>
        <p:blipFill>
          <a:blip r:embed="rId2" cstate="print"/>
          <a:srcRect/>
          <a:stretch>
            <a:fillRect/>
          </a:stretch>
        </p:blipFill>
        <p:spPr>
          <a:xfrm>
            <a:off x="1116013" y="1557338"/>
            <a:ext cx="6667500" cy="4286250"/>
          </a:xfrm>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Titolo 1"/>
          <p:cNvSpPr>
            <a:spLocks noGrp="1"/>
          </p:cNvSpPr>
          <p:nvPr>
            <p:ph type="title" idx="4294967295"/>
          </p:nvPr>
        </p:nvSpPr>
        <p:spPr>
          <a:xfrm>
            <a:off x="900113" y="765175"/>
            <a:ext cx="7797800" cy="647700"/>
          </a:xfrm>
        </p:spPr>
        <p:txBody>
          <a:bodyPr/>
          <a:lstStyle/>
          <a:p>
            <a:pPr eaLnBrk="1" hangingPunct="1"/>
            <a:r>
              <a:rPr lang="it-IT" sz="2800" b="1" smtClean="0"/>
              <a:t>ZAHA ADID</a:t>
            </a:r>
            <a:endParaRPr lang="it-IT" sz="2800" smtClean="0"/>
          </a:p>
        </p:txBody>
      </p:sp>
      <p:sp>
        <p:nvSpPr>
          <p:cNvPr id="236546" name="Segnaposto contenuto 3"/>
          <p:cNvSpPr>
            <a:spLocks noGrp="1"/>
          </p:cNvSpPr>
          <p:nvPr>
            <p:ph idx="4294967295"/>
          </p:nvPr>
        </p:nvSpPr>
        <p:spPr/>
        <p:txBody>
          <a:bodyPr/>
          <a:lstStyle/>
          <a:p>
            <a:pPr eaLnBrk="1" hangingPunct="1">
              <a:buFont typeface="Wingdings 2" pitchFamily="18" charset="2"/>
              <a:buNone/>
            </a:pPr>
            <a:r>
              <a:rPr lang="it-IT" b="1" smtClean="0">
                <a:latin typeface="Arial" charset="0"/>
              </a:rPr>
              <a:t>   Alla domanda che le abbiamo rivolto </a:t>
            </a:r>
            <a:r>
              <a:rPr lang="it-IT" b="1" i="1" smtClean="0">
                <a:latin typeface="Arial" charset="0"/>
              </a:rPr>
              <a:t>"Quanto la sua conoscenza della Matematica ha inciso nella sua creatività e nelle sue scelte progettuali?", </a:t>
            </a:r>
            <a:r>
              <a:rPr lang="it-IT" b="1" smtClean="0">
                <a:latin typeface="Arial" charset="0"/>
              </a:rPr>
              <a:t>Zaha - carismatica e mediatica, ma allo stesso tempo evanescente e sfuggente – risponde laconicamente, con un sorriso, </a:t>
            </a:r>
            <a:r>
              <a:rPr lang="it-IT" b="1" i="1" smtClean="0">
                <a:latin typeface="Arial" charset="0"/>
              </a:rPr>
              <a:t>"Molto!" </a:t>
            </a:r>
            <a:endParaRPr lang="it-IT" b="1" smtClean="0">
              <a:latin typeface="Arial" charset="0"/>
            </a:endParaRPr>
          </a:p>
          <a:p>
            <a:pPr eaLnBrk="1" hangingPunct="1">
              <a:buFont typeface="Wingdings 2" pitchFamily="18" charset="2"/>
              <a:buNone/>
            </a:pPr>
            <a:r>
              <a:rPr lang="it-IT" b="1" smtClean="0">
                <a:latin typeface="Arial" charset="0"/>
              </a:rPr>
              <a:t>   </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olo 1"/>
          <p:cNvSpPr>
            <a:spLocks noGrp="1"/>
          </p:cNvSpPr>
          <p:nvPr>
            <p:ph type="title"/>
          </p:nvPr>
        </p:nvSpPr>
        <p:spPr>
          <a:xfrm>
            <a:off x="827088" y="704850"/>
            <a:ext cx="7859712" cy="708025"/>
          </a:xfrm>
        </p:spPr>
        <p:txBody>
          <a:bodyPr/>
          <a:lstStyle/>
          <a:p>
            <a:pPr eaLnBrk="1" hangingPunct="1"/>
            <a:r>
              <a:rPr lang="it-IT" sz="2400" b="1" smtClean="0">
                <a:latin typeface="Arial" charset="0"/>
                <a:cs typeface="Arial" charset="0"/>
              </a:rPr>
              <a:t>É sempre Le Corbusier:</a:t>
            </a:r>
            <a:r>
              <a:rPr lang="it-IT" sz="1400" smtClean="0"/>
              <a:t/>
            </a:r>
            <a:br>
              <a:rPr lang="it-IT" sz="1400" smtClean="0"/>
            </a:br>
            <a:endParaRPr lang="it-IT" sz="1400" smtClean="0">
              <a:latin typeface="Arial" charset="0"/>
              <a:cs typeface="Arial" charset="0"/>
            </a:endParaRPr>
          </a:p>
        </p:txBody>
      </p:sp>
      <p:sp>
        <p:nvSpPr>
          <p:cNvPr id="3" name="Segnaposto contenuto 2"/>
          <p:cNvSpPr>
            <a:spLocks noGrp="1"/>
          </p:cNvSpPr>
          <p:nvPr>
            <p:ph idx="1"/>
          </p:nvPr>
        </p:nvSpPr>
        <p:spPr>
          <a:xfrm>
            <a:off x="457200" y="1268413"/>
            <a:ext cx="8229600" cy="4752975"/>
          </a:xfrm>
        </p:spPr>
        <p:txBody>
          <a:bodyPr>
            <a:normAutofit fontScale="92500" lnSpcReduction="10000"/>
          </a:bodyPr>
          <a:lstStyle/>
          <a:p>
            <a:pPr eaLnBrk="1" hangingPunct="1">
              <a:buFont typeface="Wingdings 2" pitchFamily="18" charset="2"/>
              <a:buNone/>
              <a:defRPr/>
            </a:pPr>
            <a:r>
              <a:rPr lang="it-IT" b="1" dirty="0" smtClean="0"/>
              <a:t> </a:t>
            </a:r>
            <a:endParaRPr lang="it-IT" dirty="0" smtClean="0"/>
          </a:p>
          <a:p>
            <a:pPr eaLnBrk="1" hangingPunct="1">
              <a:buFont typeface="Wingdings 2" pitchFamily="18" charset="2"/>
              <a:buNone/>
              <a:defRPr/>
            </a:pPr>
            <a:r>
              <a:rPr lang="it-IT" sz="2400" b="1" dirty="0" smtClean="0">
                <a:latin typeface="Arial" pitchFamily="34" charset="0"/>
                <a:cs typeface="Arial" pitchFamily="34" charset="0"/>
              </a:rPr>
              <a:t>   “per l’artista “matematica” non significa scienze matematiche. Non si tratta necessariamente di calcoli ma della presenza di una sovranità; una legge di infinita risonanza, consonanza, ordine. Il rigore è tale che l’opera d’arte non è una conseguenza, che si tratti di un disegno di Leonardo, della stupefacente precisione del Partenone, del ferreo e impeccabile gioco costruttivo della cattedrale, dell’unità che realizza Cézanne, della legge che determina l’albero, splendore unitario di radici, tronco, rami, foglie e fiori. Nulla è casuale in natura. Quando si è capito che cosa sia la matematica in senso filosofico, la si scoprirà in tutte le opere. Il rigore, la precisione sono il mezzo per trovare la soluzione, la ragione dell’armonia”.</a:t>
            </a:r>
            <a:endParaRPr lang="it-IT" sz="2400" dirty="0" smtClean="0">
              <a:latin typeface="Arial" pitchFamily="34" charset="0"/>
              <a:cs typeface="Arial" pitchFamily="34" charset="0"/>
            </a:endParaRPr>
          </a:p>
          <a:p>
            <a:pPr eaLnBrk="1" hangingPunct="1">
              <a:defRPr/>
            </a:pPr>
            <a:endParaRPr lang="it-IT"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olo 1"/>
          <p:cNvSpPr>
            <a:spLocks noGrp="1"/>
          </p:cNvSpPr>
          <p:nvPr>
            <p:ph type="title"/>
          </p:nvPr>
        </p:nvSpPr>
        <p:spPr>
          <a:xfrm>
            <a:off x="457200" y="404813"/>
            <a:ext cx="8229600" cy="863600"/>
          </a:xfrm>
        </p:spPr>
        <p:txBody>
          <a:bodyPr/>
          <a:lstStyle/>
          <a:p>
            <a:pPr eaLnBrk="1" hangingPunct="1"/>
            <a:r>
              <a:rPr lang="it-IT" sz="2400" b="1" smtClean="0">
                <a:latin typeface="Arial" charset="0"/>
                <a:cs typeface="Arial" charset="0"/>
              </a:rPr>
              <a:t>I SOLIDI PLATONICI</a:t>
            </a:r>
            <a:r>
              <a:rPr lang="it-IT" sz="2000" b="1" smtClean="0"/>
              <a:t/>
            </a:r>
            <a:br>
              <a:rPr lang="it-IT" sz="2000" b="1" smtClean="0"/>
            </a:br>
            <a:endParaRPr lang="it-IT" sz="2000" smtClean="0"/>
          </a:p>
        </p:txBody>
      </p:sp>
      <p:sp>
        <p:nvSpPr>
          <p:cNvPr id="35842" name="Segnaposto contenuto 2"/>
          <p:cNvSpPr>
            <a:spLocks noGrp="1"/>
          </p:cNvSpPr>
          <p:nvPr>
            <p:ph idx="1"/>
          </p:nvPr>
        </p:nvSpPr>
        <p:spPr>
          <a:xfrm>
            <a:off x="395288" y="1341438"/>
            <a:ext cx="8229600" cy="4603750"/>
          </a:xfrm>
        </p:spPr>
        <p:txBody>
          <a:bodyPr/>
          <a:lstStyle/>
          <a:p>
            <a:pPr eaLnBrk="1" hangingPunct="1">
              <a:buFont typeface="Wingdings 2" pitchFamily="18" charset="2"/>
              <a:buNone/>
            </a:pPr>
            <a:r>
              <a:rPr lang="it-IT" sz="2000" b="1" smtClean="0">
                <a:latin typeface="Arial" charset="0"/>
                <a:cs typeface="Arial" charset="0"/>
              </a:rPr>
              <a:t>TETRAEDRO</a:t>
            </a:r>
          </a:p>
          <a:p>
            <a:pPr eaLnBrk="1" hangingPunct="1">
              <a:buFont typeface="Wingdings 2" pitchFamily="18" charset="2"/>
              <a:buNone/>
            </a:pPr>
            <a:r>
              <a:rPr lang="it-IT" sz="1600" b="1" smtClean="0">
                <a:latin typeface="Arial" charset="0"/>
                <a:cs typeface="Arial" charset="0"/>
              </a:rPr>
              <a:t>(che genera il fuoco)</a:t>
            </a:r>
            <a:endParaRPr lang="it-IT" sz="1600" smtClean="0">
              <a:latin typeface="Arial" charset="0"/>
              <a:cs typeface="Arial" charset="0"/>
            </a:endParaRPr>
          </a:p>
          <a:p>
            <a:pPr eaLnBrk="1" hangingPunct="1">
              <a:buFont typeface="Wingdings 2" pitchFamily="18" charset="2"/>
              <a:buNone/>
            </a:pPr>
            <a:r>
              <a:rPr lang="it-IT" sz="1600" b="1" smtClean="0">
                <a:latin typeface="Arial" charset="0"/>
                <a:cs typeface="Arial" charset="0"/>
              </a:rPr>
              <a:t> </a:t>
            </a:r>
            <a:endParaRPr lang="it-IT" sz="1600" smtClean="0">
              <a:latin typeface="Arial" charset="0"/>
              <a:cs typeface="Arial" charset="0"/>
            </a:endParaRPr>
          </a:p>
          <a:p>
            <a:pPr eaLnBrk="1" hangingPunct="1">
              <a:buFont typeface="Wingdings 2" pitchFamily="18" charset="2"/>
              <a:buNone/>
            </a:pPr>
            <a:r>
              <a:rPr lang="it-IT" sz="2000" b="1" smtClean="0">
                <a:latin typeface="Arial" charset="0"/>
                <a:cs typeface="Arial" charset="0"/>
              </a:rPr>
              <a:t>OTTAEDRO</a:t>
            </a:r>
            <a:endParaRPr lang="it-IT" sz="2000" smtClean="0">
              <a:latin typeface="Arial" charset="0"/>
              <a:cs typeface="Arial" charset="0"/>
            </a:endParaRPr>
          </a:p>
          <a:p>
            <a:pPr eaLnBrk="1" hangingPunct="1">
              <a:buFont typeface="Wingdings 2" pitchFamily="18" charset="2"/>
              <a:buNone/>
            </a:pPr>
            <a:r>
              <a:rPr lang="it-IT" sz="1600" b="1" smtClean="0">
                <a:latin typeface="Arial" charset="0"/>
                <a:cs typeface="Arial" charset="0"/>
              </a:rPr>
              <a:t>(che genera l’aria)</a:t>
            </a:r>
            <a:endParaRPr lang="it-IT" sz="1600" smtClean="0">
              <a:latin typeface="Arial" charset="0"/>
              <a:cs typeface="Arial" charset="0"/>
            </a:endParaRPr>
          </a:p>
          <a:p>
            <a:pPr eaLnBrk="1" hangingPunct="1">
              <a:buFont typeface="Wingdings 2" pitchFamily="18" charset="2"/>
              <a:buNone/>
            </a:pPr>
            <a:r>
              <a:rPr lang="it-IT" sz="1600" b="1" smtClean="0">
                <a:latin typeface="Arial" charset="0"/>
                <a:cs typeface="Arial" charset="0"/>
              </a:rPr>
              <a:t>  </a:t>
            </a:r>
            <a:endParaRPr lang="it-IT" sz="1600" smtClean="0">
              <a:latin typeface="Arial" charset="0"/>
              <a:cs typeface="Arial" charset="0"/>
            </a:endParaRPr>
          </a:p>
          <a:p>
            <a:pPr eaLnBrk="1" hangingPunct="1">
              <a:buFont typeface="Wingdings 2" pitchFamily="18" charset="2"/>
              <a:buNone/>
            </a:pPr>
            <a:r>
              <a:rPr lang="it-IT" sz="2000" b="1" smtClean="0">
                <a:latin typeface="Arial" charset="0"/>
                <a:cs typeface="Arial" charset="0"/>
              </a:rPr>
              <a:t>ICOSAEDRO</a:t>
            </a:r>
            <a:endParaRPr lang="it-IT" sz="2000" smtClean="0">
              <a:latin typeface="Arial" charset="0"/>
              <a:cs typeface="Arial" charset="0"/>
            </a:endParaRPr>
          </a:p>
          <a:p>
            <a:pPr eaLnBrk="1" hangingPunct="1">
              <a:buFont typeface="Wingdings 2" pitchFamily="18" charset="2"/>
              <a:buNone/>
            </a:pPr>
            <a:r>
              <a:rPr lang="it-IT" sz="1600" b="1" smtClean="0">
                <a:latin typeface="Arial" charset="0"/>
                <a:cs typeface="Arial" charset="0"/>
              </a:rPr>
              <a:t>(che genera l’acqua)</a:t>
            </a:r>
            <a:endParaRPr lang="it-IT" sz="1600" smtClean="0">
              <a:latin typeface="Arial" charset="0"/>
              <a:cs typeface="Arial" charset="0"/>
            </a:endParaRPr>
          </a:p>
          <a:p>
            <a:pPr eaLnBrk="1" hangingPunct="1">
              <a:buFont typeface="Wingdings 2" pitchFamily="18" charset="2"/>
              <a:buNone/>
            </a:pPr>
            <a:r>
              <a:rPr lang="it-IT" sz="1600" b="1" smtClean="0">
                <a:latin typeface="Arial" charset="0"/>
                <a:cs typeface="Arial" charset="0"/>
              </a:rPr>
              <a:t> </a:t>
            </a:r>
            <a:endParaRPr lang="it-IT" sz="1600" smtClean="0">
              <a:latin typeface="Arial" charset="0"/>
              <a:cs typeface="Arial" charset="0"/>
            </a:endParaRPr>
          </a:p>
          <a:p>
            <a:pPr eaLnBrk="1" hangingPunct="1">
              <a:buFont typeface="Wingdings 2" pitchFamily="18" charset="2"/>
              <a:buNone/>
            </a:pPr>
            <a:r>
              <a:rPr lang="it-IT" sz="2000" b="1" smtClean="0">
                <a:latin typeface="Arial" charset="0"/>
                <a:cs typeface="Arial" charset="0"/>
              </a:rPr>
              <a:t>CUBO</a:t>
            </a:r>
            <a:endParaRPr lang="it-IT" sz="2000" smtClean="0">
              <a:latin typeface="Arial" charset="0"/>
              <a:cs typeface="Arial" charset="0"/>
            </a:endParaRPr>
          </a:p>
          <a:p>
            <a:pPr eaLnBrk="1" hangingPunct="1">
              <a:buFont typeface="Wingdings 2" pitchFamily="18" charset="2"/>
              <a:buNone/>
            </a:pPr>
            <a:r>
              <a:rPr lang="it-IT" sz="1600" b="1" smtClean="0">
                <a:latin typeface="Arial" charset="0"/>
                <a:cs typeface="Arial" charset="0"/>
              </a:rPr>
              <a:t>(che genera la terra)</a:t>
            </a:r>
            <a:endParaRPr lang="it-IT" sz="1600" smtClean="0">
              <a:latin typeface="Arial" charset="0"/>
              <a:cs typeface="Arial" charset="0"/>
            </a:endParaRPr>
          </a:p>
          <a:p>
            <a:pPr eaLnBrk="1" hangingPunct="1">
              <a:buFont typeface="Wingdings 2" pitchFamily="18" charset="2"/>
              <a:buNone/>
            </a:pPr>
            <a:r>
              <a:rPr lang="it-IT" sz="1600" b="1" smtClean="0">
                <a:latin typeface="Arial" charset="0"/>
                <a:cs typeface="Arial" charset="0"/>
              </a:rPr>
              <a:t> </a:t>
            </a:r>
            <a:endParaRPr lang="it-IT" sz="1600" smtClean="0">
              <a:latin typeface="Arial" charset="0"/>
              <a:cs typeface="Arial" charset="0"/>
            </a:endParaRPr>
          </a:p>
          <a:p>
            <a:pPr eaLnBrk="1" hangingPunct="1">
              <a:buFont typeface="Wingdings 2" pitchFamily="18" charset="2"/>
              <a:buNone/>
            </a:pPr>
            <a:r>
              <a:rPr lang="it-IT" sz="2000" b="1" smtClean="0">
                <a:latin typeface="Arial" charset="0"/>
                <a:cs typeface="Arial" charset="0"/>
              </a:rPr>
              <a:t>DODECAEDRO</a:t>
            </a:r>
            <a:endParaRPr lang="it-IT" sz="2000" smtClean="0">
              <a:latin typeface="Arial" charset="0"/>
              <a:cs typeface="Arial" charset="0"/>
            </a:endParaRPr>
          </a:p>
          <a:p>
            <a:pPr eaLnBrk="1" hangingPunct="1">
              <a:buFont typeface="Wingdings 2" pitchFamily="18" charset="2"/>
              <a:buNone/>
            </a:pPr>
            <a:r>
              <a:rPr lang="it-IT" sz="1600" b="1" smtClean="0">
                <a:latin typeface="Arial" charset="0"/>
                <a:cs typeface="Arial" charset="0"/>
              </a:rPr>
              <a:t>(che apre la via all’etere)</a:t>
            </a:r>
            <a:endParaRPr lang="it-IT" sz="1600" smtClean="0">
              <a:latin typeface="Arial" charset="0"/>
              <a:cs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Immagine 1" descr="wpe2.jpg (5992 byte)"/>
          <p:cNvPicPr>
            <a:picLocks noChangeAspect="1" noChangeArrowheads="1"/>
          </p:cNvPicPr>
          <p:nvPr/>
        </p:nvPicPr>
        <p:blipFill>
          <a:blip r:embed="rId2" cstate="print"/>
          <a:srcRect/>
          <a:stretch>
            <a:fillRect/>
          </a:stretch>
        </p:blipFill>
        <p:spPr bwMode="auto">
          <a:xfrm>
            <a:off x="755650" y="1196975"/>
            <a:ext cx="1524000" cy="2324100"/>
          </a:xfrm>
          <a:prstGeom prst="rect">
            <a:avLst/>
          </a:prstGeom>
          <a:noFill/>
          <a:ln w="9525">
            <a:noFill/>
            <a:miter lim="800000"/>
            <a:headEnd/>
            <a:tailEnd/>
          </a:ln>
        </p:spPr>
      </p:pic>
      <p:pic>
        <p:nvPicPr>
          <p:cNvPr id="36866" name="Immagine 2" descr="wpe3.jpg (6797 byte)"/>
          <p:cNvPicPr>
            <a:picLocks noChangeAspect="1" noChangeArrowheads="1"/>
          </p:cNvPicPr>
          <p:nvPr/>
        </p:nvPicPr>
        <p:blipFill>
          <a:blip r:embed="rId3" cstate="print"/>
          <a:srcRect/>
          <a:stretch>
            <a:fillRect/>
          </a:stretch>
        </p:blipFill>
        <p:spPr bwMode="auto">
          <a:xfrm>
            <a:off x="3851275" y="1268413"/>
            <a:ext cx="1533525" cy="2324100"/>
          </a:xfrm>
          <a:prstGeom prst="rect">
            <a:avLst/>
          </a:prstGeom>
          <a:noFill/>
          <a:ln w="9525">
            <a:noFill/>
            <a:miter lim="800000"/>
            <a:headEnd/>
            <a:tailEnd/>
          </a:ln>
        </p:spPr>
      </p:pic>
      <p:pic>
        <p:nvPicPr>
          <p:cNvPr id="36867" name="Immagine 3" descr="wpe4.jpg (7396 byte)"/>
          <p:cNvPicPr>
            <a:picLocks noChangeAspect="1" noChangeArrowheads="1"/>
          </p:cNvPicPr>
          <p:nvPr/>
        </p:nvPicPr>
        <p:blipFill>
          <a:blip r:embed="rId4" cstate="print"/>
          <a:srcRect/>
          <a:stretch>
            <a:fillRect/>
          </a:stretch>
        </p:blipFill>
        <p:spPr bwMode="auto">
          <a:xfrm>
            <a:off x="6804025" y="1341438"/>
            <a:ext cx="1552575" cy="2314575"/>
          </a:xfrm>
          <a:prstGeom prst="rect">
            <a:avLst/>
          </a:prstGeom>
          <a:noFill/>
          <a:ln w="9525">
            <a:noFill/>
            <a:miter lim="800000"/>
            <a:headEnd/>
            <a:tailEnd/>
          </a:ln>
        </p:spPr>
      </p:pic>
      <p:pic>
        <p:nvPicPr>
          <p:cNvPr id="36868" name="Immagine 4" descr="wpe5.jpg (6993 byte)"/>
          <p:cNvPicPr>
            <a:picLocks noChangeAspect="1" noChangeArrowheads="1"/>
          </p:cNvPicPr>
          <p:nvPr/>
        </p:nvPicPr>
        <p:blipFill>
          <a:blip r:embed="rId5" cstate="print"/>
          <a:srcRect/>
          <a:stretch>
            <a:fillRect/>
          </a:stretch>
        </p:blipFill>
        <p:spPr bwMode="auto">
          <a:xfrm>
            <a:off x="2268538" y="3644900"/>
            <a:ext cx="1495425" cy="2381250"/>
          </a:xfrm>
          <a:prstGeom prst="rect">
            <a:avLst/>
          </a:prstGeom>
          <a:noFill/>
          <a:ln w="9525">
            <a:noFill/>
            <a:miter lim="800000"/>
            <a:headEnd/>
            <a:tailEnd/>
          </a:ln>
        </p:spPr>
      </p:pic>
      <p:pic>
        <p:nvPicPr>
          <p:cNvPr id="36869" name="Immagine 5" descr="wpe6.jpg (7094 byte)"/>
          <p:cNvPicPr>
            <a:picLocks noChangeAspect="1" noChangeArrowheads="1"/>
          </p:cNvPicPr>
          <p:nvPr/>
        </p:nvPicPr>
        <p:blipFill>
          <a:blip r:embed="rId6" cstate="print"/>
          <a:srcRect/>
          <a:stretch>
            <a:fillRect/>
          </a:stretch>
        </p:blipFill>
        <p:spPr bwMode="auto">
          <a:xfrm>
            <a:off x="5435600" y="3716338"/>
            <a:ext cx="1562100" cy="2362200"/>
          </a:xfrm>
          <a:prstGeom prst="rect">
            <a:avLst/>
          </a:prstGeom>
          <a:noFill/>
          <a:ln w="9525">
            <a:noFill/>
            <a:miter lim="800000"/>
            <a:headEnd/>
            <a:tailEnd/>
          </a:ln>
        </p:spPr>
      </p:pic>
      <p:sp>
        <p:nvSpPr>
          <p:cNvPr id="36870" name="CasellaDiTesto 6"/>
          <p:cNvSpPr txBox="1">
            <a:spLocks noChangeArrowheads="1"/>
          </p:cNvSpPr>
          <p:nvPr/>
        </p:nvSpPr>
        <p:spPr bwMode="auto">
          <a:xfrm>
            <a:off x="3851275" y="404813"/>
            <a:ext cx="2520950" cy="369887"/>
          </a:xfrm>
          <a:prstGeom prst="rect">
            <a:avLst/>
          </a:prstGeom>
          <a:noFill/>
          <a:ln w="9525">
            <a:noFill/>
            <a:miter lim="800000"/>
            <a:headEnd/>
            <a:tailEnd/>
          </a:ln>
        </p:spPr>
        <p:txBody>
          <a:bodyPr>
            <a:spAutoFit/>
          </a:bodyPr>
          <a:lstStyle/>
          <a:p>
            <a:r>
              <a:rPr lang="it-IT" b="1">
                <a:latin typeface="Constantia" pitchFamily="18" charset="0"/>
              </a:rPr>
              <a:t>LEONARDO</a:t>
            </a:r>
            <a:endParaRPr lang="it-IT">
              <a:latin typeface="Constantia"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CasellaDiTesto 5"/>
          <p:cNvSpPr txBox="1">
            <a:spLocks noChangeArrowheads="1"/>
          </p:cNvSpPr>
          <p:nvPr/>
        </p:nvSpPr>
        <p:spPr bwMode="auto">
          <a:xfrm>
            <a:off x="2268538" y="549275"/>
            <a:ext cx="4751387" cy="4984750"/>
          </a:xfrm>
          <a:prstGeom prst="rect">
            <a:avLst/>
          </a:prstGeom>
          <a:noFill/>
          <a:ln w="9525">
            <a:noFill/>
            <a:miter lim="800000"/>
            <a:headEnd/>
            <a:tailEnd/>
          </a:ln>
        </p:spPr>
        <p:txBody>
          <a:bodyPr>
            <a:spAutoFit/>
          </a:bodyPr>
          <a:lstStyle/>
          <a:p>
            <a:r>
              <a:rPr lang="it-IT" sz="2800" b="1"/>
              <a:t>IL CANONE</a:t>
            </a:r>
            <a:endParaRPr lang="it-IT" sz="2800"/>
          </a:p>
          <a:p>
            <a:r>
              <a:rPr lang="it-IT" sz="2400" b="1"/>
              <a:t> </a:t>
            </a:r>
            <a:endParaRPr lang="it-IT" sz="2400"/>
          </a:p>
          <a:p>
            <a:r>
              <a:rPr lang="it-IT" sz="2400" b="1"/>
              <a:t> </a:t>
            </a:r>
          </a:p>
          <a:p>
            <a:endParaRPr lang="it-IT" sz="2400"/>
          </a:p>
          <a:p>
            <a:r>
              <a:rPr lang="it-IT" sz="2400" b="1"/>
              <a:t> </a:t>
            </a:r>
            <a:endParaRPr lang="it-IT" sz="2400"/>
          </a:p>
          <a:p>
            <a:r>
              <a:rPr lang="it-IT" sz="3200" b="1"/>
              <a:t>SEZIONE AUREA</a:t>
            </a:r>
          </a:p>
          <a:p>
            <a:r>
              <a:rPr lang="it-IT" sz="2400" b="1"/>
              <a:t> </a:t>
            </a:r>
          </a:p>
          <a:p>
            <a:endParaRPr lang="it-IT" sz="2400"/>
          </a:p>
          <a:p>
            <a:r>
              <a:rPr lang="it-IT" sz="2400"/>
              <a:t>ECCENTRICITÁ</a:t>
            </a:r>
          </a:p>
          <a:p>
            <a:r>
              <a:rPr lang="it-IT" sz="2400"/>
              <a:t> </a:t>
            </a:r>
          </a:p>
          <a:p>
            <a:r>
              <a:rPr lang="it-IT" sz="2400"/>
              <a:t>SIMMETRIA</a:t>
            </a:r>
          </a:p>
          <a:p>
            <a:r>
              <a:rPr lang="it-IT" sz="2400"/>
              <a:t> </a:t>
            </a:r>
          </a:p>
          <a:p>
            <a:endParaRPr lang="it-IT">
              <a:latin typeface="Constantia"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olo 1"/>
          <p:cNvSpPr>
            <a:spLocks noGrp="1"/>
          </p:cNvSpPr>
          <p:nvPr>
            <p:ph type="title"/>
          </p:nvPr>
        </p:nvSpPr>
        <p:spPr>
          <a:xfrm>
            <a:off x="827088" y="704850"/>
            <a:ext cx="7859712" cy="779463"/>
          </a:xfrm>
        </p:spPr>
        <p:txBody>
          <a:bodyPr/>
          <a:lstStyle/>
          <a:p>
            <a:pPr eaLnBrk="1" hangingPunct="1"/>
            <a:r>
              <a:rPr lang="it-IT" sz="2800" b="1" smtClean="0">
                <a:latin typeface="Arial" charset="0"/>
                <a:cs typeface="Arial" charset="0"/>
              </a:rPr>
              <a:t>SEZIONE AUREA</a:t>
            </a:r>
            <a:endParaRPr lang="it-IT" sz="2800" smtClean="0">
              <a:latin typeface="Arial" charset="0"/>
              <a:cs typeface="Arial" charset="0"/>
            </a:endParaRPr>
          </a:p>
        </p:txBody>
      </p:sp>
      <p:sp>
        <p:nvSpPr>
          <p:cNvPr id="3" name="Segnaposto contenuto 2"/>
          <p:cNvSpPr>
            <a:spLocks noGrp="1"/>
          </p:cNvSpPr>
          <p:nvPr>
            <p:ph idx="1"/>
          </p:nvPr>
        </p:nvSpPr>
        <p:spPr/>
        <p:txBody>
          <a:bodyPr>
            <a:normAutofit fontScale="92500" lnSpcReduction="10000"/>
          </a:bodyPr>
          <a:lstStyle/>
          <a:p>
            <a:pPr marL="274320" indent="-274320" eaLnBrk="1" fontAlgn="auto" hangingPunct="1">
              <a:spcAft>
                <a:spcPts val="0"/>
              </a:spcAft>
              <a:buClr>
                <a:schemeClr val="accent3"/>
              </a:buClr>
              <a:buFont typeface="Wingdings 2"/>
              <a:buNone/>
              <a:defRPr/>
            </a:pPr>
            <a:r>
              <a:rPr lang="it-IT" b="1" dirty="0" smtClean="0">
                <a:latin typeface="Arial" pitchFamily="34" charset="0"/>
                <a:cs typeface="Arial" pitchFamily="34" charset="0"/>
              </a:rPr>
              <a:t>  “Dividere una data retta linea terminata secondo l’estrema e media proporzione”</a:t>
            </a:r>
            <a:endParaRPr lang="it-IT" dirty="0" smtClean="0">
              <a:latin typeface="Arial" pitchFamily="34" charset="0"/>
              <a:cs typeface="Arial" pitchFamily="34" charset="0"/>
            </a:endParaRPr>
          </a:p>
          <a:p>
            <a:pPr marL="274320" indent="-274320" eaLnBrk="1" fontAlgn="auto" hangingPunct="1">
              <a:spcAft>
                <a:spcPts val="0"/>
              </a:spcAft>
              <a:buClr>
                <a:schemeClr val="accent3"/>
              </a:buClr>
              <a:buFont typeface="Wingdings 2"/>
              <a:buChar char=""/>
              <a:defRPr/>
            </a:pPr>
            <a:endParaRPr lang="it-IT" sz="2400" b="1" dirty="0" smtClean="0">
              <a:latin typeface="Arial" pitchFamily="34" charset="0"/>
              <a:cs typeface="Arial" pitchFamily="34" charset="0"/>
            </a:endParaRPr>
          </a:p>
          <a:p>
            <a:pPr marL="274320" indent="-274320" eaLnBrk="1" fontAlgn="auto" hangingPunct="1">
              <a:spcAft>
                <a:spcPts val="0"/>
              </a:spcAft>
              <a:buClr>
                <a:schemeClr val="accent3"/>
              </a:buClr>
              <a:buFont typeface="Wingdings 2"/>
              <a:buNone/>
              <a:defRPr/>
            </a:pPr>
            <a:r>
              <a:rPr lang="it-IT" sz="2200" b="1" dirty="0" smtClean="0">
                <a:latin typeface="Arial" pitchFamily="34" charset="0"/>
                <a:cs typeface="Arial" pitchFamily="34" charset="0"/>
              </a:rPr>
              <a:t>   </a:t>
            </a:r>
            <a:r>
              <a:rPr lang="it-IT" sz="1900" b="1" dirty="0" smtClean="0">
                <a:latin typeface="Arial" pitchFamily="34" charset="0"/>
                <a:cs typeface="Arial" pitchFamily="34" charset="0"/>
              </a:rPr>
              <a:t>(proposizione XI libro II degli “ELEMENTI” di Euclide)</a:t>
            </a:r>
            <a:endParaRPr lang="it-IT" sz="1900" dirty="0" smtClean="0">
              <a:latin typeface="Arial" pitchFamily="34" charset="0"/>
              <a:cs typeface="Arial" pitchFamily="34" charset="0"/>
            </a:endParaRPr>
          </a:p>
          <a:p>
            <a:pPr marL="274320" indent="-274320" eaLnBrk="1" fontAlgn="auto" hangingPunct="1">
              <a:spcAft>
                <a:spcPts val="0"/>
              </a:spcAft>
              <a:buClr>
                <a:schemeClr val="accent3"/>
              </a:buClr>
              <a:buFont typeface="Wingdings 2"/>
              <a:buNone/>
              <a:defRPr/>
            </a:pPr>
            <a:r>
              <a:rPr lang="it-IT" b="1" dirty="0" smtClean="0">
                <a:latin typeface="Arial" pitchFamily="34" charset="0"/>
                <a:cs typeface="Arial" pitchFamily="34" charset="0"/>
              </a:rPr>
              <a:t> </a:t>
            </a:r>
            <a:endParaRPr lang="it-IT" dirty="0" smtClean="0">
              <a:latin typeface="Arial" pitchFamily="34" charset="0"/>
              <a:cs typeface="Arial" pitchFamily="34" charset="0"/>
            </a:endParaRPr>
          </a:p>
          <a:p>
            <a:pPr marL="274320" indent="-274320" eaLnBrk="1" fontAlgn="auto" hangingPunct="1">
              <a:spcAft>
                <a:spcPts val="0"/>
              </a:spcAft>
              <a:buClr>
                <a:schemeClr val="accent3"/>
              </a:buClr>
              <a:buFont typeface="Wingdings 2"/>
              <a:buNone/>
              <a:defRPr/>
            </a:pPr>
            <a:r>
              <a:rPr lang="it-IT" b="1" dirty="0" smtClean="0">
                <a:latin typeface="Arial" pitchFamily="34" charset="0"/>
                <a:cs typeface="Arial" pitchFamily="34" charset="0"/>
              </a:rPr>
              <a:t> </a:t>
            </a:r>
            <a:endParaRPr lang="it-IT" dirty="0" smtClean="0">
              <a:latin typeface="Arial" pitchFamily="34" charset="0"/>
              <a:cs typeface="Arial" pitchFamily="34" charset="0"/>
            </a:endParaRPr>
          </a:p>
          <a:p>
            <a:pPr marL="274320" indent="-274320" eaLnBrk="1" fontAlgn="auto" hangingPunct="1">
              <a:spcAft>
                <a:spcPts val="0"/>
              </a:spcAft>
              <a:buClr>
                <a:schemeClr val="accent3"/>
              </a:buClr>
              <a:buFont typeface="Wingdings 2"/>
              <a:buNone/>
              <a:defRPr/>
            </a:pPr>
            <a:r>
              <a:rPr lang="it-IT" b="1" dirty="0" smtClean="0">
                <a:latin typeface="Arial" pitchFamily="34" charset="0"/>
                <a:cs typeface="Arial" pitchFamily="34" charset="0"/>
              </a:rPr>
              <a:t>    “… area rettangolo uguale all’area del quadrato costruito sulla parte maggiore”</a:t>
            </a:r>
            <a:endParaRPr lang="it-IT" dirty="0" smtClean="0">
              <a:latin typeface="Arial" pitchFamily="34" charset="0"/>
              <a:cs typeface="Arial" pitchFamily="34" charset="0"/>
            </a:endParaRPr>
          </a:p>
          <a:p>
            <a:pPr marL="274320" indent="-274320" eaLnBrk="1" fontAlgn="auto" hangingPunct="1">
              <a:spcAft>
                <a:spcPts val="0"/>
              </a:spcAft>
              <a:buClr>
                <a:schemeClr val="accent3"/>
              </a:buClr>
              <a:buFont typeface="Wingdings 2"/>
              <a:buNone/>
              <a:defRPr/>
            </a:pPr>
            <a:endParaRPr lang="it-IT" dirty="0" smtClean="0">
              <a:latin typeface="Arial" pitchFamily="34" charset="0"/>
              <a:cs typeface="Arial" pitchFamily="34" charset="0"/>
            </a:endParaRPr>
          </a:p>
          <a:p>
            <a:pPr marL="274320" indent="-274320" eaLnBrk="1" fontAlgn="auto" hangingPunct="1">
              <a:spcAft>
                <a:spcPts val="0"/>
              </a:spcAft>
              <a:buClr>
                <a:schemeClr val="accent3"/>
              </a:buClr>
              <a:buFont typeface="Wingdings 2"/>
              <a:buNone/>
              <a:defRPr/>
            </a:pPr>
            <a:r>
              <a:rPr lang="it-IT" sz="2200" b="1" dirty="0" smtClean="0">
                <a:latin typeface="Arial" pitchFamily="34" charset="0"/>
                <a:cs typeface="Arial" pitchFamily="34" charset="0"/>
              </a:rPr>
              <a:t>    </a:t>
            </a:r>
            <a:r>
              <a:rPr lang="it-IT" sz="1900" b="1" dirty="0" smtClean="0">
                <a:latin typeface="Arial" pitchFamily="34" charset="0"/>
                <a:cs typeface="Arial" pitchFamily="34" charset="0"/>
              </a:rPr>
              <a:t>(proposizione XXX problema X libro </a:t>
            </a:r>
            <a:r>
              <a:rPr lang="it-IT" sz="1900" b="1" dirty="0" err="1" smtClean="0">
                <a:latin typeface="Arial" pitchFamily="34" charset="0"/>
                <a:cs typeface="Arial" pitchFamily="34" charset="0"/>
              </a:rPr>
              <a:t>VI</a:t>
            </a:r>
            <a:r>
              <a:rPr lang="it-IT" sz="1900" b="1" dirty="0" smtClean="0">
                <a:latin typeface="Arial" pitchFamily="34" charset="0"/>
                <a:cs typeface="Arial" pitchFamily="34" charset="0"/>
              </a:rPr>
              <a:t> degli “ELEMENTI” di Euclide)</a:t>
            </a:r>
            <a:endParaRPr lang="it-IT" sz="1900" dirty="0" smtClean="0">
              <a:latin typeface="Arial" pitchFamily="34" charset="0"/>
              <a:cs typeface="Arial" pitchFamily="34" charset="0"/>
            </a:endParaRPr>
          </a:p>
          <a:p>
            <a:pPr marL="274320" indent="-274320" eaLnBrk="1" fontAlgn="auto" hangingPunct="1">
              <a:spcAft>
                <a:spcPts val="0"/>
              </a:spcAft>
              <a:buClr>
                <a:schemeClr val="accent3"/>
              </a:buClr>
              <a:buFont typeface="Wingdings 2"/>
              <a:buNone/>
              <a:defRPr/>
            </a:pPr>
            <a:r>
              <a:rPr lang="it-IT" sz="2200" b="1" dirty="0" smtClean="0">
                <a:latin typeface="Arial" pitchFamily="34" charset="0"/>
                <a:cs typeface="Arial" pitchFamily="34" charset="0"/>
              </a:rPr>
              <a:t> </a:t>
            </a:r>
            <a:endParaRPr lang="it-IT" sz="2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olo 1"/>
          <p:cNvSpPr>
            <a:spLocks noGrp="1"/>
          </p:cNvSpPr>
          <p:nvPr>
            <p:ph type="title"/>
          </p:nvPr>
        </p:nvSpPr>
        <p:spPr>
          <a:xfrm>
            <a:off x="611188" y="704850"/>
            <a:ext cx="8075612" cy="420688"/>
          </a:xfrm>
        </p:spPr>
        <p:txBody>
          <a:bodyPr/>
          <a:lstStyle/>
          <a:p>
            <a:pPr eaLnBrk="1" hangingPunct="1"/>
            <a:r>
              <a:rPr lang="it-IT" sz="2800" b="1" smtClean="0">
                <a:solidFill>
                  <a:schemeClr val="accent1"/>
                </a:solidFill>
                <a:latin typeface="Arial" charset="0"/>
                <a:cs typeface="Arial" charset="0"/>
              </a:rPr>
              <a:t>Sezione aurea</a:t>
            </a:r>
          </a:p>
        </p:txBody>
      </p:sp>
      <p:sp>
        <p:nvSpPr>
          <p:cNvPr id="39938" name="Segnaposto contenuto 2"/>
          <p:cNvSpPr>
            <a:spLocks noGrp="1"/>
          </p:cNvSpPr>
          <p:nvPr>
            <p:ph sz="half" idx="1"/>
          </p:nvPr>
        </p:nvSpPr>
        <p:spPr>
          <a:xfrm>
            <a:off x="250825" y="1341438"/>
            <a:ext cx="4033838" cy="5013325"/>
          </a:xfrm>
        </p:spPr>
        <p:txBody>
          <a:bodyPr/>
          <a:lstStyle/>
          <a:p>
            <a:pPr eaLnBrk="1" hangingPunct="1">
              <a:buFont typeface="Wingdings 2" pitchFamily="18" charset="2"/>
              <a:buNone/>
            </a:pPr>
            <a:r>
              <a:rPr lang="it-IT" sz="2400" b="1" smtClean="0">
                <a:latin typeface="Arial" charset="0"/>
                <a:cs typeface="Arial" charset="0"/>
              </a:rPr>
              <a:t>   Si divida un segmento AB in due parti tali che: </a:t>
            </a:r>
          </a:p>
          <a:p>
            <a:pPr eaLnBrk="1" hangingPunct="1">
              <a:buFont typeface="Wingdings 2" pitchFamily="18" charset="2"/>
              <a:buNone/>
            </a:pPr>
            <a:r>
              <a:rPr lang="it-IT" sz="2800" b="1" smtClean="0">
                <a:latin typeface="Arial" charset="0"/>
                <a:cs typeface="Arial" charset="0"/>
              </a:rPr>
              <a:t>  </a:t>
            </a:r>
          </a:p>
          <a:p>
            <a:pPr eaLnBrk="1" hangingPunct="1">
              <a:buFont typeface="Wingdings 2" pitchFamily="18" charset="2"/>
              <a:buNone/>
            </a:pPr>
            <a:r>
              <a:rPr lang="it-IT" sz="2800" b="1" smtClean="0">
                <a:latin typeface="Arial" charset="0"/>
                <a:cs typeface="Arial" charset="0"/>
              </a:rPr>
              <a:t> “</a:t>
            </a:r>
            <a:r>
              <a:rPr lang="it-IT" sz="2800" b="1" smtClean="0">
                <a:solidFill>
                  <a:schemeClr val="accent1"/>
                </a:solidFill>
                <a:latin typeface="Arial" charset="0"/>
                <a:cs typeface="Arial" charset="0"/>
              </a:rPr>
              <a:t>l’intero segmento sta alla parte maggiore come questa sta alla minore</a:t>
            </a:r>
            <a:r>
              <a:rPr lang="it-IT" sz="2800" b="1" smtClean="0">
                <a:latin typeface="Arial" charset="0"/>
                <a:cs typeface="Arial" charset="0"/>
              </a:rPr>
              <a:t>”</a:t>
            </a:r>
            <a:r>
              <a:rPr lang="it-IT" b="1" smtClean="0"/>
              <a:t>.</a:t>
            </a:r>
            <a:endParaRPr lang="it-IT" smtClean="0"/>
          </a:p>
          <a:p>
            <a:pPr eaLnBrk="1" hangingPunct="1">
              <a:buFont typeface="Wingdings 2" pitchFamily="18" charset="2"/>
              <a:buNone/>
            </a:pPr>
            <a:endParaRPr lang="it-IT" smtClean="0"/>
          </a:p>
        </p:txBody>
      </p:sp>
      <p:sp>
        <p:nvSpPr>
          <p:cNvPr id="39939" name="Segnaposto contenuto 3"/>
          <p:cNvSpPr>
            <a:spLocks noGrp="1"/>
          </p:cNvSpPr>
          <p:nvPr>
            <p:ph sz="half" idx="2"/>
          </p:nvPr>
        </p:nvSpPr>
        <p:spPr>
          <a:xfrm>
            <a:off x="4648200" y="1052513"/>
            <a:ext cx="4038600" cy="5302250"/>
          </a:xfrm>
        </p:spPr>
        <p:txBody>
          <a:bodyPr/>
          <a:lstStyle/>
          <a:p>
            <a:pPr eaLnBrk="1" hangingPunct="1">
              <a:buFont typeface="Wingdings 2" pitchFamily="18" charset="2"/>
              <a:buNone/>
            </a:pPr>
            <a:r>
              <a:rPr lang="it-IT" b="1" smtClean="0">
                <a:latin typeface="Arial" charset="0"/>
                <a:cs typeface="Arial" charset="0"/>
              </a:rPr>
              <a:t>   Se indichiamo con C il punto che divide il segmento AB si ha che:</a:t>
            </a:r>
            <a:endParaRPr lang="it-IT" smtClean="0">
              <a:latin typeface="Arial" charset="0"/>
              <a:cs typeface="Arial" charset="0"/>
            </a:endParaRPr>
          </a:p>
          <a:p>
            <a:pPr eaLnBrk="1" hangingPunct="1">
              <a:buFont typeface="Wingdings 2" pitchFamily="18" charset="2"/>
              <a:buNone/>
            </a:pPr>
            <a:r>
              <a:rPr lang="it-IT" smtClean="0">
                <a:latin typeface="Arial" charset="0"/>
                <a:cs typeface="Arial" charset="0"/>
              </a:rPr>
              <a:t>    </a:t>
            </a:r>
            <a:r>
              <a:rPr lang="it-IT" b="1" smtClean="0">
                <a:latin typeface="Arial" charset="0"/>
                <a:cs typeface="Arial" charset="0"/>
              </a:rPr>
              <a:t>AB:AC = AC:CB</a:t>
            </a:r>
          </a:p>
          <a:p>
            <a:pPr eaLnBrk="1" hangingPunct="1">
              <a:buFont typeface="Wingdings 2" pitchFamily="18" charset="2"/>
              <a:buNone/>
            </a:pPr>
            <a:r>
              <a:rPr lang="it-IT" b="1" smtClean="0">
                <a:latin typeface="Arial" charset="0"/>
                <a:cs typeface="Arial" charset="0"/>
              </a:rPr>
              <a:t>     AC·AC=AB·CB     </a:t>
            </a:r>
            <a:endParaRPr lang="it-IT" smtClean="0">
              <a:latin typeface="Arial" charset="0"/>
              <a:cs typeface="Arial" charset="0"/>
            </a:endParaRPr>
          </a:p>
          <a:p>
            <a:pPr eaLnBrk="1" hangingPunct="1">
              <a:buFont typeface="Wingdings 2" pitchFamily="18" charset="2"/>
              <a:buNone/>
            </a:pPr>
            <a:r>
              <a:rPr lang="it-IT" b="1" smtClean="0">
                <a:latin typeface="Arial" charset="0"/>
                <a:cs typeface="Arial" charset="0"/>
              </a:rPr>
              <a:t>   </a:t>
            </a:r>
          </a:p>
          <a:p>
            <a:pPr eaLnBrk="1" hangingPunct="1">
              <a:buFont typeface="Wingdings 2" pitchFamily="18" charset="2"/>
              <a:buNone/>
            </a:pPr>
            <a:r>
              <a:rPr lang="it-IT" b="1" smtClean="0">
                <a:latin typeface="Arial" charset="0"/>
                <a:cs typeface="Arial" charset="0"/>
              </a:rPr>
              <a:t>   </a:t>
            </a:r>
            <a:r>
              <a:rPr lang="it-IT" b="1" smtClean="0">
                <a:solidFill>
                  <a:schemeClr val="accent1"/>
                </a:solidFill>
                <a:latin typeface="Arial" charset="0"/>
                <a:cs typeface="Arial" charset="0"/>
              </a:rPr>
              <a:t>Il segmento AC è la sezione aurea di AB</a:t>
            </a:r>
            <a:r>
              <a:rPr lang="it-IT" b="1" smtClean="0">
                <a:latin typeface="Arial" charset="0"/>
                <a:cs typeface="Arial" charset="0"/>
              </a:rPr>
              <a:t>.</a:t>
            </a:r>
            <a:endParaRPr lang="it-IT" smtClean="0">
              <a:latin typeface="Arial" charset="0"/>
              <a:cs typeface="Arial" charset="0"/>
            </a:endParaRPr>
          </a:p>
          <a:p>
            <a:pPr eaLnBrk="1" hangingPunct="1"/>
            <a:endParaRPr lang="it-IT"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olo 1"/>
          <p:cNvSpPr>
            <a:spLocks noGrp="1"/>
          </p:cNvSpPr>
          <p:nvPr>
            <p:ph type="title"/>
          </p:nvPr>
        </p:nvSpPr>
        <p:spPr>
          <a:xfrm>
            <a:off x="755650" y="333375"/>
            <a:ext cx="7931150" cy="574675"/>
          </a:xfrm>
        </p:spPr>
        <p:txBody>
          <a:bodyPr/>
          <a:lstStyle/>
          <a:p>
            <a:pPr eaLnBrk="1" hangingPunct="1"/>
            <a:r>
              <a:rPr lang="it-IT" sz="2400" b="1" smtClean="0">
                <a:solidFill>
                  <a:schemeClr val="accent1"/>
                </a:solidFill>
                <a:latin typeface="Arial" charset="0"/>
                <a:cs typeface="Arial" charset="0"/>
              </a:rPr>
              <a:t>SEZIONE AUREA</a:t>
            </a:r>
          </a:p>
        </p:txBody>
      </p:sp>
      <p:sp>
        <p:nvSpPr>
          <p:cNvPr id="40962" name="Segnaposto contenuto 2"/>
          <p:cNvSpPr>
            <a:spLocks noGrp="1"/>
          </p:cNvSpPr>
          <p:nvPr>
            <p:ph sz="half" idx="1"/>
          </p:nvPr>
        </p:nvSpPr>
        <p:spPr>
          <a:xfrm>
            <a:off x="457200" y="1341438"/>
            <a:ext cx="4038600" cy="5013325"/>
          </a:xfrm>
        </p:spPr>
        <p:txBody>
          <a:bodyPr/>
          <a:lstStyle/>
          <a:p>
            <a:pPr eaLnBrk="1" hangingPunct="1">
              <a:buFont typeface="Wingdings 2" pitchFamily="18" charset="2"/>
              <a:buNone/>
            </a:pPr>
            <a:r>
              <a:rPr lang="it-IT" b="1" dirty="0" smtClean="0"/>
              <a:t>   </a:t>
            </a:r>
            <a:r>
              <a:rPr lang="it-IT" b="1" dirty="0" smtClean="0">
                <a:latin typeface="Arial" charset="0"/>
              </a:rPr>
              <a:t>Il punto C divide il segmento AB nel rapporto aureo.</a:t>
            </a:r>
            <a:endParaRPr lang="it-IT" dirty="0" smtClean="0">
              <a:latin typeface="Arial" charset="0"/>
            </a:endParaRPr>
          </a:p>
          <a:p>
            <a:pPr eaLnBrk="1" hangingPunct="1"/>
            <a:endParaRPr lang="it-IT" b="1" dirty="0" smtClean="0">
              <a:latin typeface="Arial" charset="0"/>
            </a:endParaRPr>
          </a:p>
          <a:p>
            <a:pPr eaLnBrk="1" hangingPunct="1">
              <a:buFont typeface="Wingdings 2" pitchFamily="18" charset="2"/>
              <a:buNone/>
            </a:pPr>
            <a:r>
              <a:rPr lang="it-IT" b="1" dirty="0" smtClean="0">
                <a:latin typeface="Arial" charset="0"/>
              </a:rPr>
              <a:t>   Il rapporto  AB/AC viene indicato con la lettera Φ che è detto  </a:t>
            </a:r>
            <a:endParaRPr lang="it-IT" dirty="0" smtClean="0">
              <a:latin typeface="Arial" charset="0"/>
            </a:endParaRPr>
          </a:p>
          <a:p>
            <a:pPr eaLnBrk="1" hangingPunct="1">
              <a:buFont typeface="Wingdings 2" pitchFamily="18" charset="2"/>
              <a:buNone/>
            </a:pPr>
            <a:r>
              <a:rPr lang="it-IT" b="1" dirty="0" smtClean="0">
                <a:latin typeface="Arial" charset="0"/>
              </a:rPr>
              <a:t>   </a:t>
            </a:r>
            <a:r>
              <a:rPr lang="it-IT" b="1" dirty="0" smtClean="0">
                <a:solidFill>
                  <a:schemeClr val="accent1"/>
                </a:solidFill>
                <a:latin typeface="Arial" charset="0"/>
              </a:rPr>
              <a:t>NUMERO </a:t>
            </a:r>
            <a:r>
              <a:rPr lang="it-IT" b="1" dirty="0" err="1" smtClean="0">
                <a:solidFill>
                  <a:schemeClr val="accent1"/>
                </a:solidFill>
                <a:latin typeface="Arial" charset="0"/>
              </a:rPr>
              <a:t>D’ORO</a:t>
            </a:r>
            <a:r>
              <a:rPr lang="it-IT" b="1" dirty="0" smtClean="0">
                <a:latin typeface="Arial" charset="0"/>
              </a:rPr>
              <a:t>.</a:t>
            </a:r>
            <a:endParaRPr lang="it-IT" dirty="0" smtClean="0">
              <a:latin typeface="Arial" charset="0"/>
            </a:endParaRPr>
          </a:p>
          <a:p>
            <a:pPr eaLnBrk="1" hangingPunct="1">
              <a:buFont typeface="Wingdings 2" pitchFamily="18" charset="2"/>
              <a:buNone/>
            </a:pPr>
            <a:r>
              <a:rPr lang="it-IT" b="1" dirty="0" smtClean="0"/>
              <a:t> </a:t>
            </a:r>
            <a:endParaRPr lang="it-IT" dirty="0" smtClean="0"/>
          </a:p>
        </p:txBody>
      </p:sp>
      <p:sp>
        <p:nvSpPr>
          <p:cNvPr id="40963" name="Segnaposto contenuto 3"/>
          <p:cNvSpPr>
            <a:spLocks noGrp="1"/>
          </p:cNvSpPr>
          <p:nvPr>
            <p:ph sz="half" idx="2"/>
          </p:nvPr>
        </p:nvSpPr>
        <p:spPr>
          <a:xfrm>
            <a:off x="4648200" y="1341438"/>
            <a:ext cx="4038600" cy="4751387"/>
          </a:xfrm>
        </p:spPr>
        <p:txBody>
          <a:bodyPr/>
          <a:lstStyle/>
          <a:p>
            <a:pPr eaLnBrk="1" hangingPunct="1">
              <a:buFont typeface="Wingdings 2" pitchFamily="18" charset="2"/>
              <a:buNone/>
            </a:pPr>
            <a:r>
              <a:rPr lang="it-IT" b="1" dirty="0" smtClean="0"/>
              <a:t>   </a:t>
            </a:r>
            <a:r>
              <a:rPr lang="it-IT" b="1" dirty="0" smtClean="0">
                <a:latin typeface="Arial" charset="0"/>
              </a:rPr>
              <a:t>Se AB = 1 e AC = x </a:t>
            </a:r>
          </a:p>
          <a:p>
            <a:pPr eaLnBrk="1" hangingPunct="1">
              <a:buFont typeface="Wingdings 2" pitchFamily="18" charset="2"/>
              <a:buNone/>
            </a:pPr>
            <a:r>
              <a:rPr lang="it-IT" b="1" dirty="0" smtClean="0">
                <a:latin typeface="Arial" charset="0"/>
              </a:rPr>
              <a:t>   si ottiene:</a:t>
            </a:r>
            <a:endParaRPr lang="it-IT" dirty="0" smtClean="0">
              <a:latin typeface="Arial" charset="0"/>
            </a:endParaRPr>
          </a:p>
          <a:p>
            <a:pPr eaLnBrk="1" hangingPunct="1">
              <a:buFont typeface="Wingdings 2" pitchFamily="18" charset="2"/>
              <a:buNone/>
            </a:pPr>
            <a:r>
              <a:rPr lang="it-IT" b="1" dirty="0" smtClean="0">
                <a:latin typeface="Arial" pitchFamily="34" charset="0"/>
                <a:cs typeface="Arial" pitchFamily="34" charset="0"/>
              </a:rPr>
              <a:t>   1 : x = </a:t>
            </a:r>
            <a:r>
              <a:rPr lang="it-IT" b="1" dirty="0" err="1" smtClean="0">
                <a:latin typeface="Arial" pitchFamily="34" charset="0"/>
                <a:cs typeface="Arial" pitchFamily="34" charset="0"/>
              </a:rPr>
              <a:t>x</a:t>
            </a:r>
            <a:r>
              <a:rPr lang="it-IT" b="1" dirty="0" smtClean="0">
                <a:latin typeface="Arial" pitchFamily="34" charset="0"/>
                <a:cs typeface="Arial" pitchFamily="34" charset="0"/>
              </a:rPr>
              <a:t> : (1 – x)</a:t>
            </a:r>
            <a:endParaRPr lang="it-IT" dirty="0" smtClean="0">
              <a:latin typeface="Arial" pitchFamily="34" charset="0"/>
              <a:cs typeface="Arial" pitchFamily="34" charset="0"/>
            </a:endParaRPr>
          </a:p>
          <a:p>
            <a:pPr eaLnBrk="1" hangingPunct="1"/>
            <a:endParaRPr lang="it-IT" dirty="0" smtClean="0"/>
          </a:p>
          <a:p>
            <a:pPr eaLnBrk="1" hangingPunct="1">
              <a:buFont typeface="Wingdings 2" pitchFamily="18" charset="2"/>
              <a:buNone/>
            </a:pPr>
            <a:endParaRPr lang="it-IT" b="1" dirty="0" smtClean="0"/>
          </a:p>
        </p:txBody>
      </p:sp>
      <p:sp>
        <p:nvSpPr>
          <p:cNvPr id="40964"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it-IT">
              <a:latin typeface="Constantia" pitchFamily="18" charset="0"/>
            </a:endParaRPr>
          </a:p>
        </p:txBody>
      </p:sp>
      <p:sp>
        <p:nvSpPr>
          <p:cNvPr id="40965" name="Rectangle 3"/>
          <p:cNvSpPr>
            <a:spLocks noChangeArrowheads="1"/>
          </p:cNvSpPr>
          <p:nvPr/>
        </p:nvSpPr>
        <p:spPr bwMode="auto">
          <a:xfrm>
            <a:off x="0" y="914400"/>
            <a:ext cx="9144000" cy="457200"/>
          </a:xfrm>
          <a:prstGeom prst="rect">
            <a:avLst/>
          </a:prstGeom>
          <a:noFill/>
          <a:ln w="9525">
            <a:noFill/>
            <a:miter lim="800000"/>
            <a:headEnd/>
            <a:tailEnd/>
          </a:ln>
        </p:spPr>
        <p:txBody>
          <a:bodyPr wrap="none" anchor="ctr">
            <a:spAutoFit/>
          </a:bodyPr>
          <a:lstStyle/>
          <a:p>
            <a:endParaRPr lang="it-IT"/>
          </a:p>
        </p:txBody>
      </p:sp>
      <p:sp>
        <p:nvSpPr>
          <p:cNvPr id="40966"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it-IT">
              <a:latin typeface="Constantia" pitchFamily="18" charset="0"/>
            </a:endParaRPr>
          </a:p>
        </p:txBody>
      </p:sp>
      <p:sp>
        <p:nvSpPr>
          <p:cNvPr id="40967" name="Rectangle 6"/>
          <p:cNvSpPr>
            <a:spLocks noChangeArrowheads="1"/>
          </p:cNvSpPr>
          <p:nvPr/>
        </p:nvSpPr>
        <p:spPr bwMode="auto">
          <a:xfrm>
            <a:off x="0" y="914400"/>
            <a:ext cx="9144000" cy="457200"/>
          </a:xfrm>
          <a:prstGeom prst="rect">
            <a:avLst/>
          </a:prstGeom>
          <a:noFill/>
          <a:ln w="9525">
            <a:noFill/>
            <a:miter lim="800000"/>
            <a:headEnd/>
            <a:tailEnd/>
          </a:ln>
        </p:spPr>
        <p:txBody>
          <a:bodyPr wrap="none" anchor="ctr">
            <a:spAutoFit/>
          </a:bodyPr>
          <a:lstStyle/>
          <a:p>
            <a:endParaRPr lang="it-IT"/>
          </a:p>
        </p:txBody>
      </p:sp>
      <p:sp>
        <p:nvSpPr>
          <p:cNvPr id="40968"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it-IT">
              <a:latin typeface="Constantia" pitchFamily="18" charset="0"/>
            </a:endParaRPr>
          </a:p>
        </p:txBody>
      </p:sp>
      <p:sp>
        <p:nvSpPr>
          <p:cNvPr id="40969" name="Rectangle 9"/>
          <p:cNvSpPr>
            <a:spLocks noChangeArrowheads="1"/>
          </p:cNvSpPr>
          <p:nvPr/>
        </p:nvSpPr>
        <p:spPr bwMode="auto">
          <a:xfrm>
            <a:off x="0" y="914400"/>
            <a:ext cx="9144000" cy="457200"/>
          </a:xfrm>
          <a:prstGeom prst="rect">
            <a:avLst/>
          </a:prstGeom>
          <a:noFill/>
          <a:ln w="9525">
            <a:noFill/>
            <a:miter lim="800000"/>
            <a:headEnd/>
            <a:tailEnd/>
          </a:ln>
        </p:spPr>
        <p:txBody>
          <a:bodyPr wrap="none" anchor="ctr">
            <a:spAutoFit/>
          </a:bodyPr>
          <a:lstStyle/>
          <a:p>
            <a:endParaRPr lang="it-IT"/>
          </a:p>
        </p:txBody>
      </p:sp>
      <p:sp>
        <p:nvSpPr>
          <p:cNvPr id="40970" name="Rectangle 1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it-IT">
              <a:latin typeface="Constantia" pitchFamily="18" charset="0"/>
            </a:endParaRPr>
          </a:p>
        </p:txBody>
      </p:sp>
      <p:sp>
        <p:nvSpPr>
          <p:cNvPr id="40971" name="Rectangle 12"/>
          <p:cNvSpPr>
            <a:spLocks noChangeArrowheads="1"/>
          </p:cNvSpPr>
          <p:nvPr/>
        </p:nvSpPr>
        <p:spPr bwMode="auto">
          <a:xfrm>
            <a:off x="0" y="914400"/>
            <a:ext cx="9144000" cy="457200"/>
          </a:xfrm>
          <a:prstGeom prst="rect">
            <a:avLst/>
          </a:prstGeom>
          <a:noFill/>
          <a:ln w="9525">
            <a:noFill/>
            <a:miter lim="800000"/>
            <a:headEnd/>
            <a:tailEnd/>
          </a:ln>
        </p:spPr>
        <p:txBody>
          <a:bodyPr wrap="none" anchor="ctr">
            <a:spAutoFit/>
          </a:bodyPr>
          <a:lstStyle/>
          <a:p>
            <a:endParaRPr lang="it-IT"/>
          </a:p>
        </p:txBody>
      </p:sp>
      <p:sp>
        <p:nvSpPr>
          <p:cNvPr id="40972" name="Rectangle 1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it-IT">
              <a:latin typeface="Constantia" pitchFamily="18" charset="0"/>
            </a:endParaRPr>
          </a:p>
        </p:txBody>
      </p:sp>
      <p:sp>
        <p:nvSpPr>
          <p:cNvPr id="40973" name="Rectangle 15"/>
          <p:cNvSpPr>
            <a:spLocks noChangeArrowheads="1"/>
          </p:cNvSpPr>
          <p:nvPr/>
        </p:nvSpPr>
        <p:spPr bwMode="auto">
          <a:xfrm>
            <a:off x="0" y="914400"/>
            <a:ext cx="9144000" cy="457200"/>
          </a:xfrm>
          <a:prstGeom prst="rect">
            <a:avLst/>
          </a:prstGeom>
          <a:noFill/>
          <a:ln w="9525">
            <a:noFill/>
            <a:miter lim="800000"/>
            <a:headEnd/>
            <a:tailEnd/>
          </a:ln>
        </p:spPr>
        <p:txBody>
          <a:bodyPr wrap="none" anchor="ctr">
            <a:spAutoFit/>
          </a:bodyPr>
          <a:lstStyle/>
          <a:p>
            <a:endParaRPr lang="it-IT"/>
          </a:p>
        </p:txBody>
      </p:sp>
      <p:sp>
        <p:nvSpPr>
          <p:cNvPr id="40974" name="Rectangle 17"/>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it-IT">
              <a:latin typeface="Constantia" pitchFamily="18" charset="0"/>
            </a:endParaRPr>
          </a:p>
        </p:txBody>
      </p:sp>
      <p:pic>
        <p:nvPicPr>
          <p:cNvPr id="40975" name="Picture 16"/>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003800" y="3068638"/>
            <a:ext cx="1728788" cy="792162"/>
          </a:xfrm>
          <a:prstGeom prst="rect">
            <a:avLst/>
          </a:prstGeom>
          <a:noFill/>
          <a:ln w="9525">
            <a:noFill/>
            <a:miter lim="800000"/>
            <a:headEnd/>
            <a:tailEnd/>
          </a:ln>
        </p:spPr>
      </p:pic>
      <p:sp>
        <p:nvSpPr>
          <p:cNvPr id="40976" name="Rectangle 18"/>
          <p:cNvSpPr>
            <a:spLocks noChangeArrowheads="1"/>
          </p:cNvSpPr>
          <p:nvPr/>
        </p:nvSpPr>
        <p:spPr bwMode="auto">
          <a:xfrm>
            <a:off x="0" y="971550"/>
            <a:ext cx="9144000" cy="457200"/>
          </a:xfrm>
          <a:prstGeom prst="rect">
            <a:avLst/>
          </a:prstGeom>
          <a:noFill/>
          <a:ln w="9525">
            <a:noFill/>
            <a:miter lim="800000"/>
            <a:headEnd/>
            <a:tailEnd/>
          </a:ln>
        </p:spPr>
        <p:txBody>
          <a:bodyPr wrap="none" anchor="ctr">
            <a:spAutoFit/>
          </a:bodyPr>
          <a:lstStyle/>
          <a:p>
            <a:endParaRPr lang="it-IT"/>
          </a:p>
        </p:txBody>
      </p:sp>
      <p:sp>
        <p:nvSpPr>
          <p:cNvPr id="40977" name="Rectangle 2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it-IT">
              <a:latin typeface="Constantia" pitchFamily="18" charset="0"/>
            </a:endParaRPr>
          </a:p>
        </p:txBody>
      </p:sp>
      <p:sp>
        <p:nvSpPr>
          <p:cNvPr id="40978" name="Rectangle 21"/>
          <p:cNvSpPr>
            <a:spLocks noChangeArrowheads="1"/>
          </p:cNvSpPr>
          <p:nvPr/>
        </p:nvSpPr>
        <p:spPr bwMode="auto">
          <a:xfrm>
            <a:off x="0" y="971550"/>
            <a:ext cx="9144000" cy="457200"/>
          </a:xfrm>
          <a:prstGeom prst="rect">
            <a:avLst/>
          </a:prstGeom>
          <a:noFill/>
          <a:ln w="9525">
            <a:noFill/>
            <a:miter lim="800000"/>
            <a:headEnd/>
            <a:tailEnd/>
          </a:ln>
        </p:spPr>
        <p:txBody>
          <a:bodyPr wrap="none" anchor="ctr">
            <a:spAutoFit/>
          </a:bodyPr>
          <a:lstStyle/>
          <a:p>
            <a:endParaRPr lang="it-IT"/>
          </a:p>
        </p:txBody>
      </p:sp>
      <p:sp>
        <p:nvSpPr>
          <p:cNvPr id="40979" name="Rectangle 2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it-IT">
              <a:latin typeface="Constantia" pitchFamily="18" charset="0"/>
            </a:endParaRPr>
          </a:p>
        </p:txBody>
      </p:sp>
      <p:sp>
        <p:nvSpPr>
          <p:cNvPr id="40980" name="Rectangle 24"/>
          <p:cNvSpPr>
            <a:spLocks noChangeArrowheads="1"/>
          </p:cNvSpPr>
          <p:nvPr/>
        </p:nvSpPr>
        <p:spPr bwMode="auto">
          <a:xfrm>
            <a:off x="0" y="971550"/>
            <a:ext cx="9144000" cy="457200"/>
          </a:xfrm>
          <a:prstGeom prst="rect">
            <a:avLst/>
          </a:prstGeom>
          <a:noFill/>
          <a:ln w="9525">
            <a:noFill/>
            <a:miter lim="800000"/>
            <a:headEnd/>
            <a:tailEnd/>
          </a:ln>
        </p:spPr>
        <p:txBody>
          <a:bodyPr wrap="none" anchor="ctr">
            <a:spAutoFit/>
          </a:bodyPr>
          <a:lstStyle/>
          <a:p>
            <a:endParaRPr lang="it-IT"/>
          </a:p>
        </p:txBody>
      </p:sp>
      <p:sp>
        <p:nvSpPr>
          <p:cNvPr id="40981" name="Rectangle 2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it-IT">
              <a:latin typeface="Constantia" pitchFamily="18" charset="0"/>
            </a:endParaRPr>
          </a:p>
        </p:txBody>
      </p:sp>
      <p:pic>
        <p:nvPicPr>
          <p:cNvPr id="40982" name="Picture 2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32363" y="4581525"/>
            <a:ext cx="3527425" cy="792163"/>
          </a:xfrm>
          <a:prstGeom prst="rect">
            <a:avLst/>
          </a:prstGeom>
          <a:noFill/>
          <a:ln w="9525">
            <a:noFill/>
            <a:miter lim="800000"/>
            <a:headEnd/>
            <a:tailEnd/>
          </a:ln>
        </p:spPr>
      </p:pic>
      <p:sp>
        <p:nvSpPr>
          <p:cNvPr id="40983" name="Rectangle 27"/>
          <p:cNvSpPr>
            <a:spLocks noChangeArrowheads="1"/>
          </p:cNvSpPr>
          <p:nvPr/>
        </p:nvSpPr>
        <p:spPr bwMode="auto">
          <a:xfrm>
            <a:off x="0" y="971550"/>
            <a:ext cx="9144000" cy="457200"/>
          </a:xfrm>
          <a:prstGeom prst="rect">
            <a:avLst/>
          </a:prstGeom>
          <a:noFill/>
          <a:ln w="9525">
            <a:noFill/>
            <a:miter lim="800000"/>
            <a:headEnd/>
            <a:tailEnd/>
          </a:ln>
        </p:spPr>
        <p:txBody>
          <a:bodyPr wrap="none" anchor="ctr">
            <a:spAutoFit/>
          </a:bodyPr>
          <a:lstStyle/>
          <a:p>
            <a:endParaRPr lang="it-IT"/>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olo 1"/>
          <p:cNvSpPr>
            <a:spLocks noGrp="1"/>
          </p:cNvSpPr>
          <p:nvPr>
            <p:ph type="title"/>
          </p:nvPr>
        </p:nvSpPr>
        <p:spPr>
          <a:xfrm>
            <a:off x="457200" y="704850"/>
            <a:ext cx="8229600" cy="492125"/>
          </a:xfrm>
        </p:spPr>
        <p:txBody>
          <a:bodyPr/>
          <a:lstStyle/>
          <a:p>
            <a:pPr eaLnBrk="1" hangingPunct="1"/>
            <a:r>
              <a:rPr lang="it-IT" sz="2400" b="1" smtClean="0">
                <a:solidFill>
                  <a:schemeClr val="accent1"/>
                </a:solidFill>
                <a:latin typeface="Arial" charset="0"/>
                <a:cs typeface="Arial" charset="0"/>
              </a:rPr>
              <a:t>    Il numero d’oro</a:t>
            </a:r>
          </a:p>
        </p:txBody>
      </p:sp>
      <p:sp>
        <p:nvSpPr>
          <p:cNvPr id="41986" name="Segnaposto contenuto 2"/>
          <p:cNvSpPr>
            <a:spLocks noGrp="1"/>
          </p:cNvSpPr>
          <p:nvPr>
            <p:ph idx="1"/>
          </p:nvPr>
        </p:nvSpPr>
        <p:spPr>
          <a:xfrm>
            <a:off x="457200" y="1412875"/>
            <a:ext cx="7715250" cy="4608513"/>
          </a:xfrm>
        </p:spPr>
        <p:txBody>
          <a:bodyPr/>
          <a:lstStyle/>
          <a:p>
            <a:pPr eaLnBrk="1" hangingPunct="1">
              <a:buFont typeface="Wingdings 2" pitchFamily="18" charset="2"/>
              <a:buNone/>
            </a:pPr>
            <a:r>
              <a:rPr lang="it-IT" b="1" smtClean="0"/>
              <a:t>    </a:t>
            </a:r>
          </a:p>
          <a:p>
            <a:pPr eaLnBrk="1" hangingPunct="1">
              <a:buFont typeface="Wingdings 2" pitchFamily="18" charset="2"/>
              <a:buNone/>
            </a:pPr>
            <a:r>
              <a:rPr lang="it-IT" b="1" smtClean="0">
                <a:latin typeface="Arial" charset="0"/>
              </a:rPr>
              <a:t>    Attenzione:</a:t>
            </a:r>
            <a:endParaRPr lang="it-IT" smtClean="0">
              <a:latin typeface="Arial" charset="0"/>
            </a:endParaRPr>
          </a:p>
          <a:p>
            <a:pPr eaLnBrk="1" hangingPunct="1">
              <a:buFont typeface="Wingdings 2" pitchFamily="18" charset="2"/>
              <a:buNone/>
            </a:pPr>
            <a:r>
              <a:rPr lang="it-IT" b="1" smtClean="0"/>
              <a:t> </a:t>
            </a:r>
            <a:endParaRPr lang="it-IT" smtClean="0"/>
          </a:p>
          <a:p>
            <a:pPr eaLnBrk="1" hangingPunct="1">
              <a:buFont typeface="Wingdings 2" pitchFamily="18" charset="2"/>
              <a:buNone/>
            </a:pPr>
            <a:r>
              <a:rPr lang="it-IT" b="1" smtClean="0"/>
              <a:t> </a:t>
            </a:r>
            <a:endParaRPr lang="it-IT" smtClean="0"/>
          </a:p>
          <a:p>
            <a:pPr eaLnBrk="1" hangingPunct="1"/>
            <a:endParaRPr lang="it-IT" b="1" smtClean="0"/>
          </a:p>
          <a:p>
            <a:pPr eaLnBrk="1" hangingPunct="1">
              <a:buFont typeface="Wingdings 2" pitchFamily="18" charset="2"/>
              <a:buNone/>
            </a:pPr>
            <a:r>
              <a:rPr lang="it-IT" b="1" smtClean="0"/>
              <a:t>    </a:t>
            </a:r>
            <a:r>
              <a:rPr lang="it-IT" b="1" smtClean="0">
                <a:latin typeface="Arial" charset="0"/>
              </a:rPr>
              <a:t>Quindi il numero d’oro  è:</a:t>
            </a:r>
          </a:p>
          <a:p>
            <a:pPr eaLnBrk="1" hangingPunct="1"/>
            <a:endParaRPr lang="it-IT" smtClean="0"/>
          </a:p>
          <a:p>
            <a:pPr eaLnBrk="1" hangingPunct="1"/>
            <a:endParaRPr lang="it-IT" smtClean="0"/>
          </a:p>
        </p:txBody>
      </p:sp>
      <p:sp>
        <p:nvSpPr>
          <p:cNvPr id="41987"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it-IT">
              <a:latin typeface="Constantia" pitchFamily="18" charset="0"/>
            </a:endParaRPr>
          </a:p>
        </p:txBody>
      </p:sp>
      <p:pic>
        <p:nvPicPr>
          <p:cNvPr id="41988"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00113" y="2420938"/>
            <a:ext cx="4032250" cy="936625"/>
          </a:xfrm>
          <a:prstGeom prst="rect">
            <a:avLst/>
          </a:prstGeom>
          <a:noFill/>
          <a:ln w="9525">
            <a:noFill/>
            <a:miter lim="800000"/>
            <a:headEnd/>
            <a:tailEnd/>
          </a:ln>
        </p:spPr>
      </p:pic>
      <p:sp>
        <p:nvSpPr>
          <p:cNvPr id="41989" name="Rectangle 3"/>
          <p:cNvSpPr>
            <a:spLocks noChangeArrowheads="1"/>
          </p:cNvSpPr>
          <p:nvPr/>
        </p:nvSpPr>
        <p:spPr bwMode="auto">
          <a:xfrm>
            <a:off x="0" y="1025525"/>
            <a:ext cx="184150" cy="366713"/>
          </a:xfrm>
          <a:prstGeom prst="rect">
            <a:avLst/>
          </a:prstGeom>
          <a:noFill/>
          <a:ln w="9525">
            <a:noFill/>
            <a:miter lim="800000"/>
            <a:headEnd/>
            <a:tailEnd/>
          </a:ln>
        </p:spPr>
        <p:txBody>
          <a:bodyPr wrap="none" anchor="ctr">
            <a:spAutoFit/>
          </a:bodyPr>
          <a:lstStyle/>
          <a:p>
            <a:endParaRPr lang="it-IT"/>
          </a:p>
        </p:txBody>
      </p:sp>
      <p:sp>
        <p:nvSpPr>
          <p:cNvPr id="41990"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it-IT">
              <a:latin typeface="Constantia" pitchFamily="18" charset="0"/>
            </a:endParaRPr>
          </a:p>
        </p:txBody>
      </p:sp>
      <p:sp>
        <p:nvSpPr>
          <p:cNvPr id="41991" name="Rectangle 6"/>
          <p:cNvSpPr>
            <a:spLocks noChangeArrowheads="1"/>
          </p:cNvSpPr>
          <p:nvPr/>
        </p:nvSpPr>
        <p:spPr bwMode="auto">
          <a:xfrm>
            <a:off x="0" y="731838"/>
            <a:ext cx="9144000" cy="369887"/>
          </a:xfrm>
          <a:prstGeom prst="rect">
            <a:avLst/>
          </a:prstGeom>
          <a:noFill/>
          <a:ln w="9525">
            <a:noFill/>
            <a:miter lim="800000"/>
            <a:headEnd/>
            <a:tailEnd/>
          </a:ln>
        </p:spPr>
        <p:txBody>
          <a:bodyPr anchor="ctr">
            <a:spAutoFit/>
          </a:bodyPr>
          <a:lstStyle/>
          <a:p>
            <a:endParaRPr lang="it-IT"/>
          </a:p>
        </p:txBody>
      </p:sp>
      <p:sp>
        <p:nvSpPr>
          <p:cNvPr id="41992"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it-IT">
              <a:latin typeface="Constantia" pitchFamily="18" charset="0"/>
            </a:endParaRPr>
          </a:p>
        </p:txBody>
      </p:sp>
      <p:pic>
        <p:nvPicPr>
          <p:cNvPr id="41993" name="Picture 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42988" y="4508500"/>
            <a:ext cx="3816350" cy="865188"/>
          </a:xfrm>
          <a:prstGeom prst="rect">
            <a:avLst/>
          </a:prstGeom>
          <a:noFill/>
          <a:ln w="9525">
            <a:noFill/>
            <a:miter lim="800000"/>
            <a:headEnd/>
            <a:tailEnd/>
          </a:ln>
        </p:spPr>
      </p:pic>
      <p:sp>
        <p:nvSpPr>
          <p:cNvPr id="41994" name="Rectangle 9"/>
          <p:cNvSpPr>
            <a:spLocks noChangeArrowheads="1"/>
          </p:cNvSpPr>
          <p:nvPr/>
        </p:nvSpPr>
        <p:spPr bwMode="auto">
          <a:xfrm>
            <a:off x="323850" y="781050"/>
            <a:ext cx="8064500" cy="369888"/>
          </a:xfrm>
          <a:prstGeom prst="rect">
            <a:avLst/>
          </a:prstGeom>
          <a:noFill/>
          <a:ln w="9525">
            <a:noFill/>
            <a:miter lim="800000"/>
            <a:headEnd/>
            <a:tailEnd/>
          </a:ln>
        </p:spPr>
        <p:txBody>
          <a:bodyPr anchor="ctr">
            <a:spAutoFit/>
          </a:bodyPr>
          <a:lstStyle/>
          <a:p>
            <a:endParaRPr lang="it-IT"/>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olo 1"/>
          <p:cNvSpPr>
            <a:spLocks noGrp="1"/>
          </p:cNvSpPr>
          <p:nvPr>
            <p:ph type="title"/>
          </p:nvPr>
        </p:nvSpPr>
        <p:spPr>
          <a:xfrm>
            <a:off x="827088" y="333375"/>
            <a:ext cx="7859712" cy="358775"/>
          </a:xfrm>
        </p:spPr>
        <p:txBody>
          <a:bodyPr/>
          <a:lstStyle/>
          <a:p>
            <a:pPr eaLnBrk="1" hangingPunct="1"/>
            <a:r>
              <a:rPr lang="it-IT" sz="2400" b="1" dirty="0" smtClean="0">
                <a:solidFill>
                  <a:schemeClr val="accent1"/>
                </a:solidFill>
                <a:latin typeface="Arial" charset="0"/>
                <a:cs typeface="Arial" charset="0"/>
              </a:rPr>
              <a:t>RETTANGOLO AUREO</a:t>
            </a:r>
          </a:p>
        </p:txBody>
      </p:sp>
      <p:sp>
        <p:nvSpPr>
          <p:cNvPr id="43010" name="Segnaposto contenuto 2"/>
          <p:cNvSpPr>
            <a:spLocks noGrp="1"/>
          </p:cNvSpPr>
          <p:nvPr>
            <p:ph sz="half" idx="1"/>
          </p:nvPr>
        </p:nvSpPr>
        <p:spPr>
          <a:xfrm>
            <a:off x="457200" y="1341438"/>
            <a:ext cx="4038600" cy="5013325"/>
          </a:xfrm>
        </p:spPr>
        <p:txBody>
          <a:bodyPr/>
          <a:lstStyle/>
          <a:p>
            <a:pPr eaLnBrk="1" hangingPunct="1">
              <a:buFont typeface="Wingdings 2" pitchFamily="18" charset="2"/>
              <a:buNone/>
            </a:pPr>
            <a:r>
              <a:rPr lang="it-IT" b="1" smtClean="0">
                <a:latin typeface="Arial" charset="0"/>
                <a:cs typeface="Arial" charset="0"/>
              </a:rPr>
              <a:t>   Molti artisti hanno ritenuto e ritengono tuttora che di tutti i rettangoli il più “</a:t>
            </a:r>
            <a:r>
              <a:rPr lang="it-IT" b="1" smtClean="0">
                <a:solidFill>
                  <a:schemeClr val="accent1"/>
                </a:solidFill>
                <a:latin typeface="Arial" charset="0"/>
                <a:cs typeface="Arial" charset="0"/>
              </a:rPr>
              <a:t>gradevole alla vista</a:t>
            </a:r>
            <a:r>
              <a:rPr lang="it-IT" b="1" smtClean="0">
                <a:latin typeface="Arial" charset="0"/>
                <a:cs typeface="Arial" charset="0"/>
              </a:rPr>
              <a:t>” sia quello in cui base e altezza stanno tra loro nel RAPPORTO AUREO .</a:t>
            </a:r>
            <a:endParaRPr lang="it-IT" smtClean="0">
              <a:latin typeface="Arial" charset="0"/>
              <a:cs typeface="Arial" charset="0"/>
            </a:endParaRPr>
          </a:p>
        </p:txBody>
      </p:sp>
      <p:sp>
        <p:nvSpPr>
          <p:cNvPr id="43011" name="Segnaposto contenuto 3"/>
          <p:cNvSpPr>
            <a:spLocks noGrp="1"/>
          </p:cNvSpPr>
          <p:nvPr>
            <p:ph sz="half" idx="2"/>
          </p:nvPr>
        </p:nvSpPr>
        <p:spPr>
          <a:xfrm>
            <a:off x="4648200" y="1366838"/>
            <a:ext cx="4038600" cy="5014912"/>
          </a:xfrm>
        </p:spPr>
        <p:txBody>
          <a:bodyPr/>
          <a:lstStyle/>
          <a:p>
            <a:pPr eaLnBrk="1" hangingPunct="1">
              <a:buFont typeface="Wingdings 2" pitchFamily="18" charset="2"/>
              <a:buNone/>
            </a:pPr>
            <a:r>
              <a:rPr lang="it-IT" b="1" smtClean="0">
                <a:latin typeface="Arial" charset="0"/>
                <a:cs typeface="Arial" charset="0"/>
              </a:rPr>
              <a:t>   Il rettangolo che ha base e altezza in rapporto aureo si dice </a:t>
            </a:r>
          </a:p>
          <a:p>
            <a:pPr eaLnBrk="1" hangingPunct="1">
              <a:buFont typeface="Wingdings 2" pitchFamily="18" charset="2"/>
              <a:buNone/>
            </a:pPr>
            <a:r>
              <a:rPr lang="it-IT" b="1" smtClean="0">
                <a:latin typeface="Arial" charset="0"/>
                <a:cs typeface="Arial" charset="0"/>
              </a:rPr>
              <a:t>   </a:t>
            </a:r>
          </a:p>
          <a:p>
            <a:pPr eaLnBrk="1" hangingPunct="1">
              <a:buFont typeface="Wingdings 2" pitchFamily="18" charset="2"/>
              <a:buNone/>
            </a:pPr>
            <a:r>
              <a:rPr lang="it-IT" b="1" smtClean="0">
                <a:latin typeface="Arial" charset="0"/>
                <a:cs typeface="Arial" charset="0"/>
              </a:rPr>
              <a:t>   </a:t>
            </a:r>
            <a:r>
              <a:rPr lang="it-IT" b="1" smtClean="0">
                <a:solidFill>
                  <a:schemeClr val="accent1"/>
                </a:solidFill>
                <a:latin typeface="Arial" charset="0"/>
                <a:cs typeface="Arial" charset="0"/>
              </a:rPr>
              <a:t>RETTANGOLO AUREO</a:t>
            </a:r>
            <a:endParaRPr lang="it-IT" smtClean="0">
              <a:solidFill>
                <a:schemeClr val="accent1"/>
              </a:solidFill>
              <a:latin typeface="Arial" charset="0"/>
              <a:cs typeface="Arial" charset="0"/>
            </a:endParaRPr>
          </a:p>
          <a:p>
            <a:pPr eaLnBrk="1" hangingPunct="1">
              <a:buFont typeface="Wingdings 2" pitchFamily="18" charset="2"/>
              <a:buNone/>
            </a:pPr>
            <a:endParaRPr lang="it-IT" smtClean="0"/>
          </a:p>
          <a:p>
            <a:pPr eaLnBrk="1" hangingPunct="1">
              <a:buFont typeface="Wingdings 2" pitchFamily="18" charset="2"/>
              <a:buNone/>
            </a:pPr>
            <a:r>
              <a:rPr lang="it-IT" b="1" smtClean="0"/>
              <a:t>    </a:t>
            </a:r>
            <a:r>
              <a:rPr lang="it-IT" b="1" smtClean="0">
                <a:solidFill>
                  <a:schemeClr val="accent1"/>
                </a:solidFill>
                <a:latin typeface="Arial" charset="0"/>
                <a:cs typeface="Arial" charset="0"/>
              </a:rPr>
              <a:t>Il rettangolo aureo si può iterare</a:t>
            </a:r>
            <a:r>
              <a:rPr lang="it-IT" b="1" smtClean="0">
                <a:solidFill>
                  <a:schemeClr val="tx2"/>
                </a:solidFill>
                <a:latin typeface="Arial" charset="0"/>
                <a:cs typeface="Arial" charset="0"/>
              </a:rPr>
              <a:t>.</a:t>
            </a:r>
            <a:endParaRPr lang="it-IT" smtClean="0">
              <a:solidFill>
                <a:schemeClr val="tx2"/>
              </a:solidFill>
              <a:latin typeface="Arial" charset="0"/>
              <a:cs typeface="Arial" charset="0"/>
            </a:endParaRPr>
          </a:p>
          <a:p>
            <a:pPr eaLnBrk="1" hangingPunct="1"/>
            <a:endParaRPr lang="it-IT"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olo 1"/>
          <p:cNvSpPr>
            <a:spLocks noGrp="1"/>
          </p:cNvSpPr>
          <p:nvPr>
            <p:ph type="title"/>
          </p:nvPr>
        </p:nvSpPr>
        <p:spPr>
          <a:xfrm>
            <a:off x="457200" y="476250"/>
            <a:ext cx="8229600" cy="576263"/>
          </a:xfrm>
        </p:spPr>
        <p:txBody>
          <a:bodyPr/>
          <a:lstStyle/>
          <a:p>
            <a:pPr eaLnBrk="1" hangingPunct="1"/>
            <a:r>
              <a:rPr lang="it-IT" sz="2000" b="1" smtClean="0">
                <a:latin typeface="Arial" charset="0"/>
                <a:cs typeface="Arial" charset="0"/>
              </a:rPr>
              <a:t>RETTANGOLO AUREO</a:t>
            </a:r>
          </a:p>
        </p:txBody>
      </p:sp>
      <p:pic>
        <p:nvPicPr>
          <p:cNvPr id="44034" name="Segnaposto contenuto 4" descr="http://t1.gstatic.com/images?q=tbn:ANd9GcTKnQPJQBGeLJlhq-jo-fOXOhRmuWMCETFlAV0glXz5wGUWWgq01w">
            <a:hlinkClick r:id="rId2"/>
          </p:cNvPr>
          <p:cNvPicPr>
            <a:picLocks noGrp="1"/>
          </p:cNvPicPr>
          <p:nvPr>
            <p:ph sz="half" idx="1"/>
          </p:nvPr>
        </p:nvPicPr>
        <p:blipFill>
          <a:blip r:embed="rId3" cstate="print"/>
          <a:srcRect/>
          <a:stretch>
            <a:fillRect/>
          </a:stretch>
        </p:blipFill>
        <p:spPr>
          <a:xfrm>
            <a:off x="2627313" y="3716338"/>
            <a:ext cx="2781300" cy="1638300"/>
          </a:xfrm>
        </p:spPr>
      </p:pic>
      <p:sp>
        <p:nvSpPr>
          <p:cNvPr id="44035" name="Segnaposto contenuto 3"/>
          <p:cNvSpPr>
            <a:spLocks noGrp="1"/>
          </p:cNvSpPr>
          <p:nvPr>
            <p:ph sz="half" idx="2"/>
          </p:nvPr>
        </p:nvSpPr>
        <p:spPr>
          <a:xfrm>
            <a:off x="4648200" y="1412875"/>
            <a:ext cx="4038600" cy="1079500"/>
          </a:xfrm>
        </p:spPr>
        <p:txBody>
          <a:bodyPr/>
          <a:lstStyle/>
          <a:p>
            <a:pPr eaLnBrk="1" hangingPunct="1">
              <a:buFont typeface="Wingdings 2" pitchFamily="18" charset="2"/>
              <a:buNone/>
            </a:pPr>
            <a:r>
              <a:rPr lang="it-IT" b="1" smtClean="0"/>
              <a:t>   </a:t>
            </a:r>
            <a:r>
              <a:rPr lang="it-IT" b="1" smtClean="0">
                <a:solidFill>
                  <a:schemeClr val="tx2"/>
                </a:solidFill>
                <a:latin typeface="Arial" charset="0"/>
              </a:rPr>
              <a:t>I rettangoli iterati sono tutti rettangoli aurei.</a:t>
            </a:r>
            <a:endParaRPr lang="it-IT" smtClean="0">
              <a:solidFill>
                <a:schemeClr val="tx2"/>
              </a:solidFill>
              <a:latin typeface="Arial" charset="0"/>
            </a:endParaRPr>
          </a:p>
          <a:p>
            <a:pPr eaLnBrk="1" hangingPunct="1">
              <a:buFont typeface="Wingdings 2" pitchFamily="18" charset="2"/>
              <a:buNone/>
            </a:pPr>
            <a:endParaRPr lang="it-IT" smtClean="0">
              <a:latin typeface="Arial" charset="0"/>
            </a:endParaRPr>
          </a:p>
        </p:txBody>
      </p:sp>
      <p:pic>
        <p:nvPicPr>
          <p:cNvPr id="44036" name="Immagine 5" descr="http://t3.gstatic.com/images?q=tbn:ANd9GcQ8Cipt7K1enVkLy-AHg-vycxpWZmwvyJqdvdPV5GesewZMxtuB">
            <a:hlinkClick r:id="rId4"/>
          </p:cNvPr>
          <p:cNvPicPr>
            <a:picLocks noChangeAspect="1" noChangeArrowheads="1"/>
          </p:cNvPicPr>
          <p:nvPr/>
        </p:nvPicPr>
        <p:blipFill>
          <a:blip r:embed="rId5" cstate="print"/>
          <a:srcRect/>
          <a:stretch>
            <a:fillRect/>
          </a:stretch>
        </p:blipFill>
        <p:spPr bwMode="auto">
          <a:xfrm>
            <a:off x="611188" y="1628775"/>
            <a:ext cx="2190750"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CasellaDiTesto 2"/>
          <p:cNvSpPr txBox="1">
            <a:spLocks noChangeArrowheads="1"/>
          </p:cNvSpPr>
          <p:nvPr/>
        </p:nvSpPr>
        <p:spPr bwMode="auto">
          <a:xfrm>
            <a:off x="2555875" y="1412875"/>
            <a:ext cx="3816350" cy="3878263"/>
          </a:xfrm>
          <a:prstGeom prst="rect">
            <a:avLst/>
          </a:prstGeom>
          <a:noFill/>
          <a:ln w="9525">
            <a:noFill/>
            <a:miter lim="800000"/>
            <a:headEnd/>
            <a:tailEnd/>
          </a:ln>
        </p:spPr>
        <p:txBody>
          <a:bodyPr>
            <a:spAutoFit/>
          </a:bodyPr>
          <a:lstStyle/>
          <a:p>
            <a:r>
              <a:rPr lang="it-IT" sz="2400" b="1"/>
              <a:t> </a:t>
            </a:r>
            <a:endParaRPr lang="it-IT" sz="2400"/>
          </a:p>
          <a:p>
            <a:r>
              <a:rPr lang="it-IT" sz="3600" b="1"/>
              <a:t>IL CANONE</a:t>
            </a:r>
          </a:p>
          <a:p>
            <a:r>
              <a:rPr lang="it-IT" sz="2800" b="1"/>
              <a:t/>
            </a:r>
            <a:br>
              <a:rPr lang="it-IT" sz="2800" b="1"/>
            </a:br>
            <a:r>
              <a:rPr lang="it-IT" sz="2800"/>
              <a:t>L’OTTIMIZZAZIONE</a:t>
            </a:r>
          </a:p>
          <a:p>
            <a:pPr algn="ctr"/>
            <a:endParaRPr lang="it-IT" sz="2800"/>
          </a:p>
          <a:p>
            <a:r>
              <a:rPr lang="it-IT" sz="2800"/>
              <a:t>IL “NON”</a:t>
            </a:r>
          </a:p>
          <a:p>
            <a:endParaRPr lang="it-IT" sz="2800"/>
          </a:p>
          <a:p>
            <a:r>
              <a:rPr lang="it-IT" sz="2800"/>
              <a:t>IL CAOS</a:t>
            </a:r>
          </a:p>
          <a:p>
            <a:endParaRPr lang="it-IT">
              <a:latin typeface="Constantia"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olo 1"/>
          <p:cNvSpPr>
            <a:spLocks noGrp="1"/>
          </p:cNvSpPr>
          <p:nvPr>
            <p:ph type="title"/>
          </p:nvPr>
        </p:nvSpPr>
        <p:spPr>
          <a:xfrm>
            <a:off x="755650" y="704850"/>
            <a:ext cx="7931150" cy="420688"/>
          </a:xfrm>
        </p:spPr>
        <p:txBody>
          <a:bodyPr/>
          <a:lstStyle/>
          <a:p>
            <a:pPr eaLnBrk="1" hangingPunct="1"/>
            <a:r>
              <a:rPr lang="it-IT" sz="2400" b="1" smtClean="0">
                <a:latin typeface="Arial" charset="0"/>
                <a:cs typeface="Arial" charset="0"/>
              </a:rPr>
              <a:t>SPIRALE AUREA</a:t>
            </a:r>
          </a:p>
        </p:txBody>
      </p:sp>
      <p:sp>
        <p:nvSpPr>
          <p:cNvPr id="45058" name="Segnaposto contenuto 2"/>
          <p:cNvSpPr>
            <a:spLocks noGrp="1"/>
          </p:cNvSpPr>
          <p:nvPr>
            <p:ph idx="1"/>
          </p:nvPr>
        </p:nvSpPr>
        <p:spPr>
          <a:xfrm>
            <a:off x="457200" y="1557338"/>
            <a:ext cx="8229600" cy="4767262"/>
          </a:xfrm>
        </p:spPr>
        <p:txBody>
          <a:bodyPr/>
          <a:lstStyle/>
          <a:p>
            <a:pPr eaLnBrk="1" hangingPunct="1">
              <a:buFont typeface="Wingdings 2" pitchFamily="18" charset="2"/>
              <a:buNone/>
            </a:pPr>
            <a:r>
              <a:rPr lang="it-IT" b="1" smtClean="0"/>
              <a:t>   </a:t>
            </a:r>
            <a:r>
              <a:rPr lang="it-IT" b="1" smtClean="0">
                <a:latin typeface="Arial" charset="0"/>
              </a:rPr>
              <a:t>I vertici dei rettangoli iterati sono su una spirale che viene detta spirale aurea, è una spirale logaritmica.</a:t>
            </a:r>
            <a:endParaRPr lang="it-IT" smtClean="0">
              <a:latin typeface="Arial" charset="0"/>
            </a:endParaRPr>
          </a:p>
        </p:txBody>
      </p:sp>
      <p:pic>
        <p:nvPicPr>
          <p:cNvPr id="45059" name="Immagine 4" descr="http://t0.gstatic.com/images?q=tbn:ANd9GcQUdThjI6vD3OfoySS0Z5g444kFGcEefnBL5QRYd36apfSvMQZ4">
            <a:hlinkClick r:id="rId2"/>
          </p:cNvPr>
          <p:cNvPicPr>
            <a:picLocks noChangeAspect="1" noChangeArrowheads="1"/>
          </p:cNvPicPr>
          <p:nvPr/>
        </p:nvPicPr>
        <p:blipFill>
          <a:blip r:embed="rId3" cstate="print"/>
          <a:srcRect/>
          <a:stretch>
            <a:fillRect/>
          </a:stretch>
        </p:blipFill>
        <p:spPr bwMode="auto">
          <a:xfrm>
            <a:off x="1979613" y="3213100"/>
            <a:ext cx="4824412" cy="273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olo 1"/>
          <p:cNvSpPr>
            <a:spLocks noGrp="1"/>
          </p:cNvSpPr>
          <p:nvPr>
            <p:ph type="title"/>
          </p:nvPr>
        </p:nvSpPr>
        <p:spPr>
          <a:xfrm>
            <a:off x="1476375" y="704850"/>
            <a:ext cx="7210425" cy="347663"/>
          </a:xfrm>
        </p:spPr>
        <p:txBody>
          <a:bodyPr/>
          <a:lstStyle/>
          <a:p>
            <a:pPr eaLnBrk="1" hangingPunct="1"/>
            <a:r>
              <a:rPr lang="it-IT" sz="2400" b="1" smtClean="0">
                <a:solidFill>
                  <a:schemeClr val="accent1"/>
                </a:solidFill>
                <a:latin typeface="Arial" charset="0"/>
                <a:cs typeface="Arial" charset="0"/>
              </a:rPr>
              <a:t>SPIRALE AUREA</a:t>
            </a:r>
          </a:p>
        </p:txBody>
      </p:sp>
      <p:pic>
        <p:nvPicPr>
          <p:cNvPr id="46082" name="Segnaposto contenuto 3" descr="http://www.cultorweb.com/Gaudi/img/golden-ratio-spiral.jpg"/>
          <p:cNvPicPr>
            <a:picLocks noGrp="1"/>
          </p:cNvPicPr>
          <p:nvPr>
            <p:ph idx="1"/>
          </p:nvPr>
        </p:nvPicPr>
        <p:blipFill>
          <a:blip r:embed="rId2" cstate="print"/>
          <a:srcRect/>
          <a:stretch>
            <a:fillRect/>
          </a:stretch>
        </p:blipFill>
        <p:spPr>
          <a:xfrm>
            <a:off x="1460500" y="1833563"/>
            <a:ext cx="6223000" cy="3924300"/>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19250" y="704850"/>
            <a:ext cx="7067550" cy="347663"/>
          </a:xfrm>
        </p:spPr>
        <p:txBody>
          <a:bodyPr>
            <a:normAutofit/>
          </a:bodyPr>
          <a:lstStyle/>
          <a:p>
            <a:pPr eaLnBrk="1" hangingPunct="1"/>
            <a:r>
              <a:rPr lang="it-IT" sz="1800" b="1" smtClean="0">
                <a:solidFill>
                  <a:schemeClr val="accent1"/>
                </a:solidFill>
                <a:latin typeface="Arial" charset="0"/>
                <a:cs typeface="Arial" charset="0"/>
              </a:rPr>
              <a:t>C’è un’altra spirale:  la SPIRALE ARCHIMEDEA</a:t>
            </a:r>
          </a:p>
        </p:txBody>
      </p:sp>
      <p:pic>
        <p:nvPicPr>
          <p:cNvPr id="47106" name="il_fi" descr="http://upload.wikimedia.org/wikipedia/commons/thumb/c/c5/Archimedean_spiral.svg/250px-Archimedean_spiral.svg.png"/>
          <p:cNvPicPr>
            <a:picLocks noGrp="1"/>
          </p:cNvPicPr>
          <p:nvPr>
            <p:ph idx="1"/>
          </p:nvPr>
        </p:nvPicPr>
        <p:blipFill>
          <a:blip r:embed="rId2" cstate="print"/>
          <a:srcRect/>
          <a:stretch>
            <a:fillRect/>
          </a:stretch>
        </p:blipFill>
        <p:spPr>
          <a:xfrm>
            <a:off x="2627313" y="1989138"/>
            <a:ext cx="3135312" cy="2944812"/>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87450" y="188913"/>
            <a:ext cx="7499350" cy="863600"/>
          </a:xfrm>
        </p:spPr>
        <p:txBody>
          <a:bodyPr>
            <a:normAutofit fontScale="90000"/>
          </a:bodyPr>
          <a:lstStyle/>
          <a:p>
            <a:pPr eaLnBrk="1" fontAlgn="auto" hangingPunct="1">
              <a:spcAft>
                <a:spcPts val="0"/>
              </a:spcAft>
              <a:defRPr/>
            </a:pPr>
            <a:r>
              <a:rPr lang="it-IT" sz="2000" b="1" dirty="0" smtClean="0"/>
              <a:t>Scala a chiocciola nella Certosa di </a:t>
            </a:r>
            <a:r>
              <a:rPr lang="it-IT" sz="2000" b="1" dirty="0" err="1" smtClean="0"/>
              <a:t>Padula</a:t>
            </a:r>
            <a:r>
              <a:rPr lang="it-IT" sz="2000" b="1" dirty="0" smtClean="0"/>
              <a:t> (SA)</a:t>
            </a:r>
            <a:r>
              <a:rPr lang="it-IT" sz="2000" dirty="0" smtClean="0"/>
              <a:t/>
            </a:r>
            <a:br>
              <a:rPr lang="it-IT" sz="2000" dirty="0" smtClean="0"/>
            </a:br>
            <a:r>
              <a:rPr lang="it-IT" sz="2000" b="1" dirty="0" smtClean="0"/>
              <a:t>in marmo bianco autoportante</a:t>
            </a:r>
            <a:r>
              <a:rPr lang="it-IT" sz="2000" dirty="0" smtClean="0"/>
              <a:t/>
            </a:r>
            <a:br>
              <a:rPr lang="it-IT" sz="2000" dirty="0" smtClean="0"/>
            </a:br>
            <a:endParaRPr lang="it-IT" sz="2000" dirty="0">
              <a:latin typeface="Arial" pitchFamily="34" charset="0"/>
              <a:cs typeface="Arial" pitchFamily="34" charset="0"/>
            </a:endParaRPr>
          </a:p>
        </p:txBody>
      </p:sp>
      <p:pic>
        <p:nvPicPr>
          <p:cNvPr id="48130" name="foto" descr="http://www.linktour.it/images/Italia/chiocciola_padula.jpg"/>
          <p:cNvPicPr>
            <a:picLocks noGrp="1"/>
          </p:cNvPicPr>
          <p:nvPr>
            <p:ph idx="1"/>
          </p:nvPr>
        </p:nvPicPr>
        <p:blipFill>
          <a:blip r:embed="rId2" cstate="print"/>
          <a:srcRect/>
          <a:stretch>
            <a:fillRect/>
          </a:stretch>
        </p:blipFill>
        <p:spPr>
          <a:xfrm>
            <a:off x="1154113" y="1196975"/>
            <a:ext cx="6835775" cy="5127625"/>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olo 1"/>
          <p:cNvSpPr>
            <a:spLocks noGrp="1"/>
          </p:cNvSpPr>
          <p:nvPr>
            <p:ph type="title"/>
          </p:nvPr>
        </p:nvSpPr>
        <p:spPr>
          <a:xfrm>
            <a:off x="1476375" y="549275"/>
            <a:ext cx="7210425" cy="358775"/>
          </a:xfrm>
        </p:spPr>
        <p:txBody>
          <a:bodyPr/>
          <a:lstStyle/>
          <a:p>
            <a:pPr eaLnBrk="1" hangingPunct="1"/>
            <a:r>
              <a:rPr lang="it-IT" sz="2000" b="1" smtClean="0">
                <a:latin typeface="Arial" charset="0"/>
                <a:cs typeface="Arial" charset="0"/>
              </a:rPr>
              <a:t>BARCELLONA – SAGRADA FAMILIA</a:t>
            </a:r>
          </a:p>
        </p:txBody>
      </p:sp>
      <p:pic>
        <p:nvPicPr>
          <p:cNvPr id="49154" name="Segnaposto contenuto 3" descr="http://www.cultorweb.com/Gaudi/img/img_1929-11.jpg"/>
          <p:cNvPicPr>
            <a:picLocks noGrp="1"/>
          </p:cNvPicPr>
          <p:nvPr>
            <p:ph idx="1"/>
          </p:nvPr>
        </p:nvPicPr>
        <p:blipFill>
          <a:blip r:embed="rId2" cstate="print"/>
          <a:srcRect/>
          <a:stretch>
            <a:fillRect/>
          </a:stretch>
        </p:blipFill>
        <p:spPr>
          <a:xfrm>
            <a:off x="1476375" y="1628775"/>
            <a:ext cx="5476875" cy="3960813"/>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olo 1"/>
          <p:cNvSpPr>
            <a:spLocks noGrp="1"/>
          </p:cNvSpPr>
          <p:nvPr>
            <p:ph type="title"/>
          </p:nvPr>
        </p:nvSpPr>
        <p:spPr>
          <a:xfrm>
            <a:off x="1908175" y="704850"/>
            <a:ext cx="6778625" cy="347663"/>
          </a:xfrm>
        </p:spPr>
        <p:txBody>
          <a:bodyPr/>
          <a:lstStyle/>
          <a:p>
            <a:pPr eaLnBrk="1" hangingPunct="1"/>
            <a:r>
              <a:rPr lang="it-IT" sz="2000" b="1" smtClean="0">
                <a:latin typeface="Arial" charset="0"/>
                <a:cs typeface="Arial" charset="0"/>
              </a:rPr>
              <a:t>BARCELLONA – SAGRADA FAMILIA</a:t>
            </a:r>
          </a:p>
        </p:txBody>
      </p:sp>
      <p:pic>
        <p:nvPicPr>
          <p:cNvPr id="50178" name="Segnaposto contenuto 4" descr="image"/>
          <p:cNvPicPr>
            <a:picLocks noGrp="1"/>
          </p:cNvPicPr>
          <p:nvPr>
            <p:ph idx="1"/>
          </p:nvPr>
        </p:nvPicPr>
        <p:blipFill>
          <a:blip r:embed="rId2" cstate="print"/>
          <a:srcRect/>
          <a:stretch>
            <a:fillRect/>
          </a:stretch>
        </p:blipFill>
        <p:spPr>
          <a:xfrm>
            <a:off x="1952625" y="1833563"/>
            <a:ext cx="5238750" cy="3924300"/>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olo 1"/>
          <p:cNvSpPr>
            <a:spLocks noGrp="1"/>
          </p:cNvSpPr>
          <p:nvPr>
            <p:ph type="title"/>
          </p:nvPr>
        </p:nvSpPr>
        <p:spPr>
          <a:xfrm>
            <a:off x="1619250" y="404813"/>
            <a:ext cx="7067550" cy="431800"/>
          </a:xfrm>
        </p:spPr>
        <p:txBody>
          <a:bodyPr/>
          <a:lstStyle/>
          <a:p>
            <a:pPr eaLnBrk="1" hangingPunct="1"/>
            <a:r>
              <a:rPr lang="it-IT" sz="2000" b="1" smtClean="0">
                <a:latin typeface="Arial" charset="0"/>
                <a:cs typeface="Arial" charset="0"/>
              </a:rPr>
              <a:t>URBINO – RAMPA ELICOIDALE</a:t>
            </a:r>
          </a:p>
        </p:txBody>
      </p:sp>
      <p:pic>
        <p:nvPicPr>
          <p:cNvPr id="51202" name="Picture 2" descr="C:\Users\Curcio\Desktop\catanzaro\Urbino,_rampa_elicoidale[1].jpg"/>
          <p:cNvPicPr>
            <a:picLocks noGrp="1" noChangeAspect="1" noChangeArrowheads="1"/>
          </p:cNvPicPr>
          <p:nvPr>
            <p:ph idx="1"/>
          </p:nvPr>
        </p:nvPicPr>
        <p:blipFill>
          <a:blip r:embed="rId2" cstate="print"/>
          <a:srcRect/>
          <a:stretch>
            <a:fillRect/>
          </a:stretch>
        </p:blipFill>
        <p:spPr>
          <a:xfrm>
            <a:off x="1619250" y="1484313"/>
            <a:ext cx="5613400" cy="4203700"/>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olo 1"/>
          <p:cNvSpPr>
            <a:spLocks noGrp="1"/>
          </p:cNvSpPr>
          <p:nvPr>
            <p:ph type="title"/>
          </p:nvPr>
        </p:nvSpPr>
        <p:spPr>
          <a:xfrm>
            <a:off x="1763713" y="333375"/>
            <a:ext cx="6923087" cy="1008063"/>
          </a:xfrm>
        </p:spPr>
        <p:txBody>
          <a:bodyPr/>
          <a:lstStyle/>
          <a:p>
            <a:pPr eaLnBrk="1" hangingPunct="1"/>
            <a:r>
              <a:rPr lang="en-US" sz="2000" b="1" smtClean="0"/>
              <a:t>Guggenheim – New York</a:t>
            </a:r>
            <a:r>
              <a:rPr lang="it-IT" sz="2000" smtClean="0"/>
              <a:t/>
            </a:r>
            <a:br>
              <a:rPr lang="it-IT" sz="2000" smtClean="0"/>
            </a:br>
            <a:r>
              <a:rPr lang="en-US" sz="2000" b="1" smtClean="0"/>
              <a:t>Frank Loyd Wright</a:t>
            </a:r>
            <a:r>
              <a:rPr lang="it-IT" sz="2000" smtClean="0"/>
              <a:t/>
            </a:r>
            <a:br>
              <a:rPr lang="it-IT" sz="2000" smtClean="0"/>
            </a:br>
            <a:endParaRPr lang="it-IT" sz="2000" smtClean="0">
              <a:latin typeface="Arial" charset="0"/>
              <a:cs typeface="Arial" charset="0"/>
            </a:endParaRPr>
          </a:p>
        </p:txBody>
      </p:sp>
      <p:pic>
        <p:nvPicPr>
          <p:cNvPr id="52226" name="pp-photoviewer-photo-on-display" descr="http://lh5.googleusercontent.com/public/EPyYop7MkE-n40ZiSmr4BR0B6Peb8URlhuDCQWzMjRbBJG_9GoahxRdROMeBYjr8MUylt7bl2KmQTtp5FNF8QbpN2VSph5pVvVxMk649UKozQ4osQwiVDHo"/>
          <p:cNvPicPr>
            <a:picLocks noGrp="1"/>
          </p:cNvPicPr>
          <p:nvPr>
            <p:ph idx="1"/>
          </p:nvPr>
        </p:nvPicPr>
        <p:blipFill>
          <a:blip r:embed="rId2" cstate="print"/>
          <a:srcRect/>
          <a:stretch>
            <a:fillRect/>
          </a:stretch>
        </p:blipFill>
        <p:spPr>
          <a:xfrm>
            <a:off x="1763713" y="1484313"/>
            <a:ext cx="5676900" cy="4389437"/>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olo 1"/>
          <p:cNvSpPr>
            <a:spLocks noGrp="1"/>
          </p:cNvSpPr>
          <p:nvPr>
            <p:ph type="title"/>
          </p:nvPr>
        </p:nvSpPr>
        <p:spPr>
          <a:xfrm>
            <a:off x="1763713" y="333375"/>
            <a:ext cx="6923087" cy="503238"/>
          </a:xfrm>
        </p:spPr>
        <p:txBody>
          <a:bodyPr/>
          <a:lstStyle/>
          <a:p>
            <a:pPr eaLnBrk="1" hangingPunct="1"/>
            <a:r>
              <a:rPr lang="en-US" sz="2800" b="1" smtClean="0">
                <a:latin typeface="Arial" charset="0"/>
                <a:cs typeface="Arial" charset="0"/>
              </a:rPr>
              <a:t>Guggenheim – New York </a:t>
            </a:r>
            <a:endParaRPr lang="it-IT" sz="2800" smtClean="0">
              <a:latin typeface="Arial" charset="0"/>
              <a:cs typeface="Arial" charset="0"/>
            </a:endParaRPr>
          </a:p>
        </p:txBody>
      </p:sp>
      <p:pic>
        <p:nvPicPr>
          <p:cNvPr id="53250" name="Segnaposto contenuto 3" descr="http://visconti.blogautore.espresso.repubblica.it/files/2011/01/guggenheim.jpg"/>
          <p:cNvPicPr>
            <a:picLocks noGrp="1"/>
          </p:cNvPicPr>
          <p:nvPr>
            <p:ph idx="1"/>
          </p:nvPr>
        </p:nvPicPr>
        <p:blipFill>
          <a:blip r:embed="rId2" cstate="print"/>
          <a:srcRect/>
          <a:stretch>
            <a:fillRect/>
          </a:stretch>
        </p:blipFill>
        <p:spPr>
          <a:xfrm>
            <a:off x="1835150" y="1628775"/>
            <a:ext cx="5616575" cy="4214813"/>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olo 1"/>
          <p:cNvSpPr>
            <a:spLocks noGrp="1"/>
          </p:cNvSpPr>
          <p:nvPr>
            <p:ph type="title"/>
          </p:nvPr>
        </p:nvSpPr>
        <p:spPr>
          <a:xfrm>
            <a:off x="2195513" y="260350"/>
            <a:ext cx="6491287" cy="431800"/>
          </a:xfrm>
        </p:spPr>
        <p:txBody>
          <a:bodyPr/>
          <a:lstStyle/>
          <a:p>
            <a:pPr eaLnBrk="1" hangingPunct="1"/>
            <a:r>
              <a:rPr lang="en-US" sz="2000" b="1" smtClean="0"/>
              <a:t>Guggenheim – New York (interno)</a:t>
            </a:r>
            <a:endParaRPr lang="it-IT" sz="2000" smtClean="0">
              <a:latin typeface="Arial" charset="0"/>
              <a:cs typeface="Arial" charset="0"/>
            </a:endParaRPr>
          </a:p>
        </p:txBody>
      </p:sp>
      <p:pic>
        <p:nvPicPr>
          <p:cNvPr id="54274" name="Segnaposto contenuto 3" descr="http://archivio.invalsi.it/web-est/opis/OrgInd/pretest/Pantaleo/u_s_a/GUGGE.JPG"/>
          <p:cNvPicPr>
            <a:picLocks noGrp="1"/>
          </p:cNvPicPr>
          <p:nvPr>
            <p:ph idx="1"/>
          </p:nvPr>
        </p:nvPicPr>
        <p:blipFill>
          <a:blip r:embed="rId2" cstate="print"/>
          <a:srcRect/>
          <a:stretch>
            <a:fillRect/>
          </a:stretch>
        </p:blipFill>
        <p:spPr>
          <a:xfrm>
            <a:off x="2268538" y="1196975"/>
            <a:ext cx="4319587" cy="5184775"/>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asellaDiTesto 2"/>
          <p:cNvSpPr txBox="1">
            <a:spLocks noChangeArrowheads="1"/>
          </p:cNvSpPr>
          <p:nvPr/>
        </p:nvSpPr>
        <p:spPr bwMode="auto">
          <a:xfrm>
            <a:off x="2411413" y="1412875"/>
            <a:ext cx="4608512" cy="2892425"/>
          </a:xfrm>
          <a:prstGeom prst="rect">
            <a:avLst/>
          </a:prstGeom>
          <a:noFill/>
          <a:ln w="9525">
            <a:noFill/>
            <a:miter lim="800000"/>
            <a:headEnd/>
            <a:tailEnd/>
          </a:ln>
        </p:spPr>
        <p:txBody>
          <a:bodyPr>
            <a:spAutoFit/>
          </a:bodyPr>
          <a:lstStyle/>
          <a:p>
            <a:r>
              <a:rPr lang="it-IT" sz="2400" b="1"/>
              <a:t> </a:t>
            </a:r>
            <a:r>
              <a:rPr lang="it-IT" sz="2800" b="1"/>
              <a:t/>
            </a:r>
            <a:br>
              <a:rPr lang="it-IT" sz="2800" b="1"/>
            </a:br>
            <a:endParaRPr lang="it-IT" sz="2800" b="1"/>
          </a:p>
          <a:p>
            <a:r>
              <a:rPr lang="it-IT" sz="2800" b="1"/>
              <a:t>LA FORMA PERFETTA:</a:t>
            </a:r>
          </a:p>
          <a:p>
            <a:endParaRPr lang="it-IT" sz="2800" b="1"/>
          </a:p>
          <a:p>
            <a:r>
              <a:rPr lang="it-IT" sz="2800" b="1"/>
              <a:t>IL CERCHIO</a:t>
            </a:r>
          </a:p>
          <a:p>
            <a:r>
              <a:rPr lang="it-IT" sz="2800" b="1"/>
              <a:t>LA SFERA</a:t>
            </a:r>
          </a:p>
          <a:p>
            <a:endParaRPr lang="it-IT">
              <a:latin typeface="Constantia" pitchFamily="18" charset="0"/>
            </a:endParaRPr>
          </a:p>
        </p:txBody>
      </p:sp>
      <p:sp>
        <p:nvSpPr>
          <p:cNvPr id="17410" name="CasellaDiTesto 2"/>
          <p:cNvSpPr txBox="1">
            <a:spLocks noChangeArrowheads="1"/>
          </p:cNvSpPr>
          <p:nvPr/>
        </p:nvSpPr>
        <p:spPr bwMode="auto">
          <a:xfrm>
            <a:off x="2195513" y="620713"/>
            <a:ext cx="2160587" cy="461962"/>
          </a:xfrm>
          <a:prstGeom prst="rect">
            <a:avLst/>
          </a:prstGeom>
          <a:noFill/>
          <a:ln w="9525">
            <a:noFill/>
            <a:miter lim="800000"/>
            <a:headEnd/>
            <a:tailEnd/>
          </a:ln>
        </p:spPr>
        <p:txBody>
          <a:bodyPr>
            <a:spAutoFit/>
          </a:bodyPr>
          <a:lstStyle/>
          <a:p>
            <a:pPr algn="ctr"/>
            <a:r>
              <a:rPr lang="it-IT" sz="2400" b="1"/>
              <a:t>IL CANONE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olo 1"/>
          <p:cNvSpPr>
            <a:spLocks noGrp="1"/>
          </p:cNvSpPr>
          <p:nvPr>
            <p:ph type="title"/>
          </p:nvPr>
        </p:nvSpPr>
        <p:spPr>
          <a:xfrm>
            <a:off x="1547813" y="476250"/>
            <a:ext cx="6480175" cy="360363"/>
          </a:xfrm>
        </p:spPr>
        <p:txBody>
          <a:bodyPr/>
          <a:lstStyle/>
          <a:p>
            <a:pPr eaLnBrk="1" hangingPunct="1"/>
            <a:r>
              <a:rPr lang="el-GR" sz="2400" b="1" dirty="0" smtClean="0">
                <a:latin typeface="Arial" charset="0"/>
                <a:cs typeface="Arial" charset="0"/>
              </a:rPr>
              <a:t>Φ</a:t>
            </a:r>
            <a:r>
              <a:rPr lang="it-IT" sz="2400" b="1" dirty="0" smtClean="0">
                <a:latin typeface="Arial" charset="0"/>
                <a:cs typeface="Arial" charset="0"/>
              </a:rPr>
              <a:t> e i numeri di Fibonacci (1170 – 1240 circa)</a:t>
            </a:r>
            <a:endParaRPr lang="it-IT" sz="2400" dirty="0" smtClean="0">
              <a:latin typeface="Arial" charset="0"/>
              <a:cs typeface="Arial" charset="0"/>
            </a:endParaRPr>
          </a:p>
        </p:txBody>
      </p:sp>
      <p:pic>
        <p:nvPicPr>
          <p:cNvPr id="55298" name="Segnaposto contenuto 3" descr="File:Fibonacci2.jpg">
            <a:hlinkClick r:id="rId2"/>
          </p:cNvPr>
          <p:cNvPicPr>
            <a:picLocks noGrp="1"/>
          </p:cNvPicPr>
          <p:nvPr>
            <p:ph idx="1"/>
          </p:nvPr>
        </p:nvPicPr>
        <p:blipFill>
          <a:blip r:embed="rId3" cstate="print"/>
          <a:srcRect/>
          <a:stretch>
            <a:fillRect/>
          </a:stretch>
        </p:blipFill>
        <p:spPr>
          <a:xfrm>
            <a:off x="2771775" y="1557338"/>
            <a:ext cx="3060700" cy="4025900"/>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olo 1"/>
          <p:cNvSpPr>
            <a:spLocks noGrp="1"/>
          </p:cNvSpPr>
          <p:nvPr>
            <p:ph type="title"/>
          </p:nvPr>
        </p:nvSpPr>
        <p:spPr>
          <a:xfrm>
            <a:off x="457200" y="704850"/>
            <a:ext cx="8229600" cy="492125"/>
          </a:xfrm>
        </p:spPr>
        <p:txBody>
          <a:bodyPr/>
          <a:lstStyle/>
          <a:p>
            <a:pPr eaLnBrk="1" hangingPunct="1"/>
            <a:r>
              <a:rPr lang="it-IT" sz="2400" b="1" smtClean="0">
                <a:latin typeface="Arial" charset="0"/>
                <a:cs typeface="Arial" charset="0"/>
              </a:rPr>
              <a:t> I numeri di Fibonacci</a:t>
            </a:r>
          </a:p>
        </p:txBody>
      </p:sp>
      <p:sp>
        <p:nvSpPr>
          <p:cNvPr id="56322" name="Segnaposto contenuto 2"/>
          <p:cNvSpPr>
            <a:spLocks noGrp="1"/>
          </p:cNvSpPr>
          <p:nvPr>
            <p:ph idx="1"/>
          </p:nvPr>
        </p:nvSpPr>
        <p:spPr>
          <a:xfrm>
            <a:off x="457200" y="1484313"/>
            <a:ext cx="8229600" cy="4840287"/>
          </a:xfrm>
        </p:spPr>
        <p:txBody>
          <a:bodyPr/>
          <a:lstStyle/>
          <a:p>
            <a:pPr eaLnBrk="1" hangingPunct="1">
              <a:buFont typeface="Wingdings 2" pitchFamily="18" charset="2"/>
              <a:buNone/>
            </a:pPr>
            <a:r>
              <a:rPr lang="it-IT" b="1" smtClean="0">
                <a:latin typeface="Arial" charset="0"/>
                <a:cs typeface="Arial" charset="0"/>
              </a:rPr>
              <a:t>I numeri di Fibonacci sono: </a:t>
            </a:r>
            <a:endParaRPr lang="it-IT" smtClean="0">
              <a:latin typeface="Arial" charset="0"/>
              <a:cs typeface="Arial" charset="0"/>
            </a:endParaRPr>
          </a:p>
          <a:p>
            <a:pPr eaLnBrk="1" hangingPunct="1">
              <a:buFont typeface="Wingdings 2" pitchFamily="18" charset="2"/>
              <a:buNone/>
            </a:pPr>
            <a:r>
              <a:rPr lang="it-IT" b="1" smtClean="0">
                <a:latin typeface="Arial" charset="0"/>
                <a:cs typeface="Arial" charset="0"/>
              </a:rPr>
              <a:t>1, 1, 2, 3, 5, 8, 13, 21, …</a:t>
            </a:r>
          </a:p>
          <a:p>
            <a:pPr eaLnBrk="1" hangingPunct="1">
              <a:buFont typeface="Wingdings 2" pitchFamily="18" charset="2"/>
              <a:buNone/>
            </a:pPr>
            <a:r>
              <a:rPr lang="it-IT" b="1" smtClean="0">
                <a:latin typeface="Arial" charset="0"/>
                <a:cs typeface="Arial" charset="0"/>
              </a:rPr>
              <a:t>“il successivo è la somma dei due precedenti”</a:t>
            </a:r>
          </a:p>
          <a:p>
            <a:pPr eaLnBrk="1" hangingPunct="1">
              <a:buFont typeface="Wingdings 2" pitchFamily="18" charset="2"/>
              <a:buNone/>
            </a:pPr>
            <a:endParaRPr lang="it-IT" b="1" smtClean="0">
              <a:latin typeface="Arial" charset="0"/>
              <a:cs typeface="Arial" charset="0"/>
            </a:endParaRPr>
          </a:p>
          <a:p>
            <a:pPr eaLnBrk="1" hangingPunct="1">
              <a:buFont typeface="Wingdings 2" pitchFamily="18" charset="2"/>
              <a:buNone/>
            </a:pPr>
            <a:r>
              <a:rPr lang="it-IT" b="1" smtClean="0">
                <a:latin typeface="Arial" charset="0"/>
                <a:cs typeface="Arial" charset="0"/>
              </a:rPr>
              <a:t>possiamo indicarli attraverso la seguente regola </a:t>
            </a:r>
          </a:p>
          <a:p>
            <a:pPr eaLnBrk="1" hangingPunct="1">
              <a:buFont typeface="Wingdings 2" pitchFamily="18" charset="2"/>
              <a:buNone/>
            </a:pPr>
            <a:r>
              <a:rPr lang="it-IT" b="1" smtClean="0">
                <a:latin typeface="Arial" charset="0"/>
                <a:cs typeface="Arial" charset="0"/>
              </a:rPr>
              <a:t>(una successione ricorrente):</a:t>
            </a:r>
            <a:endParaRPr lang="it-IT" smtClean="0"/>
          </a:p>
        </p:txBody>
      </p:sp>
      <p:sp>
        <p:nvSpPr>
          <p:cNvPr id="56323"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it-IT">
              <a:latin typeface="Constantia" pitchFamily="18" charset="0"/>
            </a:endParaRPr>
          </a:p>
        </p:txBody>
      </p:sp>
      <p:pic>
        <p:nvPicPr>
          <p:cNvPr id="56324"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84213" y="5013325"/>
            <a:ext cx="2663825" cy="792163"/>
          </a:xfrm>
          <a:prstGeom prst="rect">
            <a:avLst/>
          </a:prstGeom>
          <a:noFill/>
          <a:ln w="9525">
            <a:noFill/>
            <a:miter lim="800000"/>
            <a:headEnd/>
            <a:tailEnd/>
          </a:ln>
        </p:spPr>
      </p:pic>
      <p:sp>
        <p:nvSpPr>
          <p:cNvPr id="56325" name="Rectangle 3"/>
          <p:cNvSpPr>
            <a:spLocks noChangeArrowheads="1"/>
          </p:cNvSpPr>
          <p:nvPr/>
        </p:nvSpPr>
        <p:spPr bwMode="auto">
          <a:xfrm>
            <a:off x="0" y="452438"/>
            <a:ext cx="9144000" cy="369887"/>
          </a:xfrm>
          <a:prstGeom prst="rect">
            <a:avLst/>
          </a:prstGeom>
          <a:noFill/>
          <a:ln w="9525">
            <a:noFill/>
            <a:miter lim="800000"/>
            <a:headEnd/>
            <a:tailEnd/>
          </a:ln>
        </p:spPr>
        <p:txBody>
          <a:bodyPr anchor="ctr">
            <a:spAutoFit/>
          </a:bodyPr>
          <a:lstStyle/>
          <a:p>
            <a:endParaRPr lang="it-IT"/>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7088" y="704850"/>
            <a:ext cx="7859712" cy="420688"/>
          </a:xfrm>
        </p:spPr>
        <p:txBody>
          <a:bodyPr>
            <a:normAutofit fontScale="90000"/>
          </a:bodyPr>
          <a:lstStyle/>
          <a:p>
            <a:pPr eaLnBrk="1" fontAlgn="auto" hangingPunct="1">
              <a:spcAft>
                <a:spcPts val="0"/>
              </a:spcAft>
              <a:defRPr/>
            </a:pPr>
            <a:r>
              <a:rPr lang="it-IT" sz="2800" b="1" dirty="0" smtClean="0">
                <a:latin typeface="Arial" pitchFamily="34" charset="0"/>
                <a:cs typeface="Arial" pitchFamily="34" charset="0"/>
              </a:rPr>
              <a:t>i numeri di Fibonacci</a:t>
            </a:r>
            <a:endParaRPr lang="it-IT" sz="2800" b="1" dirty="0">
              <a:latin typeface="Arial" pitchFamily="34" charset="0"/>
              <a:cs typeface="Arial" pitchFamily="34" charset="0"/>
            </a:endParaRPr>
          </a:p>
        </p:txBody>
      </p:sp>
      <p:sp>
        <p:nvSpPr>
          <p:cNvPr id="57346" name="Segnaposto contenuto 2"/>
          <p:cNvSpPr>
            <a:spLocks noGrp="1"/>
          </p:cNvSpPr>
          <p:nvPr>
            <p:ph idx="1"/>
          </p:nvPr>
        </p:nvSpPr>
        <p:spPr>
          <a:xfrm>
            <a:off x="539750" y="1484313"/>
            <a:ext cx="8229600" cy="4389437"/>
          </a:xfrm>
        </p:spPr>
        <p:txBody>
          <a:bodyPr/>
          <a:lstStyle/>
          <a:p>
            <a:pPr eaLnBrk="1" hangingPunct="1">
              <a:buFont typeface="Wingdings 2" pitchFamily="18" charset="2"/>
              <a:buNone/>
            </a:pPr>
            <a:r>
              <a:rPr lang="it-IT" b="1" smtClean="0"/>
              <a:t>   </a:t>
            </a:r>
            <a:r>
              <a:rPr lang="it-IT" sz="3200" b="1" smtClean="0">
                <a:latin typeface="Arial" charset="0"/>
                <a:cs typeface="Arial" charset="0"/>
              </a:rPr>
              <a:t>“il rapporto tra il numero successivo e quello precedente si avvicina sempre più al valore di Φ, al crescere di n”</a:t>
            </a:r>
          </a:p>
          <a:p>
            <a:pPr eaLnBrk="1" hangingPunct="1">
              <a:buFont typeface="Wingdings 2" pitchFamily="18" charset="2"/>
              <a:buNone/>
            </a:pPr>
            <a:endParaRPr lang="it-IT" sz="3200" smtClean="0">
              <a:latin typeface="Arial" charset="0"/>
              <a:cs typeface="Arial" charset="0"/>
            </a:endParaRPr>
          </a:p>
        </p:txBody>
      </p:sp>
      <p:sp>
        <p:nvSpPr>
          <p:cNvPr id="5734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latin typeface="Constantia" pitchFamily="18" charset="0"/>
            </a:endParaRPr>
          </a:p>
        </p:txBody>
      </p:sp>
      <p:pic>
        <p:nvPicPr>
          <p:cNvPr id="57348"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843213" y="3789363"/>
            <a:ext cx="1584325" cy="792162"/>
          </a:xfrm>
          <a:prstGeom prst="rect">
            <a:avLst/>
          </a:prstGeom>
          <a:noFill/>
          <a:ln w="9525">
            <a:noFill/>
            <a:miter lim="800000"/>
            <a:headEnd/>
            <a:tailEnd/>
          </a:ln>
        </p:spPr>
      </p:pic>
      <p:sp>
        <p:nvSpPr>
          <p:cNvPr id="57349" name="CasellaDiTesto 6"/>
          <p:cNvSpPr txBox="1">
            <a:spLocks noChangeArrowheads="1"/>
          </p:cNvSpPr>
          <p:nvPr/>
        </p:nvSpPr>
        <p:spPr bwMode="auto">
          <a:xfrm>
            <a:off x="4643438" y="3933825"/>
            <a:ext cx="479425" cy="522288"/>
          </a:xfrm>
          <a:prstGeom prst="rect">
            <a:avLst/>
          </a:prstGeom>
          <a:noFill/>
          <a:ln w="9525">
            <a:noFill/>
            <a:miter lim="800000"/>
            <a:headEnd/>
            <a:tailEnd/>
          </a:ln>
        </p:spPr>
        <p:txBody>
          <a:bodyPr wrap="none">
            <a:spAutoFit/>
          </a:bodyPr>
          <a:lstStyle/>
          <a:p>
            <a:r>
              <a:rPr lang="it-IT" sz="2800" b="1"/>
              <a:t>Φ</a:t>
            </a:r>
            <a:endParaRPr lang="it-IT" sz="2800">
              <a:latin typeface="Constantia"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olo 1"/>
          <p:cNvSpPr>
            <a:spLocks noGrp="1"/>
          </p:cNvSpPr>
          <p:nvPr>
            <p:ph type="title"/>
          </p:nvPr>
        </p:nvSpPr>
        <p:spPr>
          <a:xfrm>
            <a:off x="457200" y="404813"/>
            <a:ext cx="8229600" cy="503237"/>
          </a:xfrm>
        </p:spPr>
        <p:txBody>
          <a:bodyPr/>
          <a:lstStyle/>
          <a:p>
            <a:pPr eaLnBrk="1" hangingPunct="1"/>
            <a:r>
              <a:rPr lang="it-IT" sz="2800" b="1" smtClean="0">
                <a:latin typeface="Arial" charset="0"/>
                <a:cs typeface="Arial" charset="0"/>
              </a:rPr>
              <a:t>numeri di Fibonacci e spirale aurea</a:t>
            </a:r>
          </a:p>
        </p:txBody>
      </p:sp>
      <p:pic>
        <p:nvPicPr>
          <p:cNvPr id="58370" name="Segnaposto contenuto 3" descr="http://misteri.atuttonet.it/wp-content/uploads/2010/08/Fibonacci-numeri.png"/>
          <p:cNvPicPr>
            <a:picLocks noGrp="1"/>
          </p:cNvPicPr>
          <p:nvPr>
            <p:ph idx="1"/>
          </p:nvPr>
        </p:nvPicPr>
        <p:blipFill>
          <a:blip r:embed="rId2" cstate="print"/>
          <a:srcRect/>
          <a:stretch>
            <a:fillRect/>
          </a:stretch>
        </p:blipFill>
        <p:spPr>
          <a:xfrm>
            <a:off x="457200" y="1211263"/>
            <a:ext cx="8229600" cy="5099050"/>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olo 1"/>
          <p:cNvSpPr>
            <a:spLocks noGrp="1"/>
          </p:cNvSpPr>
          <p:nvPr>
            <p:ph type="title"/>
          </p:nvPr>
        </p:nvSpPr>
        <p:spPr>
          <a:xfrm>
            <a:off x="611188" y="704850"/>
            <a:ext cx="8075612" cy="563563"/>
          </a:xfrm>
        </p:spPr>
        <p:txBody>
          <a:bodyPr/>
          <a:lstStyle/>
          <a:p>
            <a:pPr eaLnBrk="1" hangingPunct="1"/>
            <a:r>
              <a:rPr lang="it-IT" sz="2400" b="1" smtClean="0">
                <a:latin typeface="Arial" charset="0"/>
                <a:cs typeface="Arial" charset="0"/>
              </a:rPr>
              <a:t>Il girasole e la spirale aurea</a:t>
            </a:r>
            <a:endParaRPr lang="it-IT" sz="2400" smtClean="0"/>
          </a:p>
        </p:txBody>
      </p:sp>
      <p:pic>
        <p:nvPicPr>
          <p:cNvPr id="59394" name="Segnaposto contenuto 4" descr="http://t0.gstatic.com/images?q=tbn:ANd9GcQazFNR9N1uohx6fWYy_sPx7IbqScHWUpcSoFcVQUSJkTRGUBi4">
            <a:hlinkClick r:id="rId2"/>
          </p:cNvPr>
          <p:cNvPicPr>
            <a:picLocks noGrp="1"/>
          </p:cNvPicPr>
          <p:nvPr>
            <p:ph sz="half" idx="1"/>
          </p:nvPr>
        </p:nvPicPr>
        <p:blipFill>
          <a:blip r:embed="rId3" cstate="print"/>
          <a:srcRect/>
          <a:stretch>
            <a:fillRect/>
          </a:stretch>
        </p:blipFill>
        <p:spPr>
          <a:xfrm>
            <a:off x="611188" y="1700213"/>
            <a:ext cx="3024187" cy="3671887"/>
          </a:xfrm>
        </p:spPr>
      </p:pic>
      <p:pic>
        <p:nvPicPr>
          <p:cNvPr id="59395" name="Segnaposto contenuto 5" descr="http://t2.gstatic.com/images?q=tbn:ANd9GcSxEm_-rHutRTxqvRnPWzkumb0w_C3CV_LE2rAwyxlh84uds_Et">
            <a:hlinkClick r:id="rId4"/>
          </p:cNvPr>
          <p:cNvPicPr>
            <a:picLocks noGrp="1"/>
          </p:cNvPicPr>
          <p:nvPr>
            <p:ph sz="half" idx="2"/>
          </p:nvPr>
        </p:nvPicPr>
        <p:blipFill>
          <a:blip r:embed="rId5" cstate="print"/>
          <a:srcRect/>
          <a:stretch>
            <a:fillRect/>
          </a:stretch>
        </p:blipFill>
        <p:spPr>
          <a:xfrm>
            <a:off x="4716463" y="2060575"/>
            <a:ext cx="3022600" cy="3148013"/>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F:\IMMAGINI\bernoulli11[1].jpg"/>
          <p:cNvPicPr>
            <a:picLocks noChangeAspect="1" noChangeArrowheads="1"/>
          </p:cNvPicPr>
          <p:nvPr/>
        </p:nvPicPr>
        <p:blipFill>
          <a:blip r:embed="rId2" cstate="print"/>
          <a:srcRect/>
          <a:stretch>
            <a:fillRect/>
          </a:stretch>
        </p:blipFill>
        <p:spPr bwMode="auto">
          <a:xfrm>
            <a:off x="1397000" y="1073150"/>
            <a:ext cx="6350000" cy="471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olo 1"/>
          <p:cNvSpPr>
            <a:spLocks noGrp="1"/>
          </p:cNvSpPr>
          <p:nvPr>
            <p:ph type="title"/>
          </p:nvPr>
        </p:nvSpPr>
        <p:spPr>
          <a:xfrm>
            <a:off x="457200" y="404813"/>
            <a:ext cx="8229600" cy="431800"/>
          </a:xfrm>
        </p:spPr>
        <p:txBody>
          <a:bodyPr/>
          <a:lstStyle/>
          <a:p>
            <a:pPr eaLnBrk="1" hangingPunct="1"/>
            <a:r>
              <a:rPr lang="it-IT" sz="2800" b="1" smtClean="0">
                <a:latin typeface="Arial" charset="0"/>
                <a:cs typeface="Arial" charset="0"/>
              </a:rPr>
              <a:t>elicospirale</a:t>
            </a:r>
          </a:p>
        </p:txBody>
      </p:sp>
      <p:pic>
        <p:nvPicPr>
          <p:cNvPr id="61442" name="Segnaposto contenuto 3" descr="http://matematica.unibocconi.it/sites/default/files/arteisa01_clip_image014.jpg"/>
          <p:cNvPicPr>
            <a:picLocks noGrp="1"/>
          </p:cNvPicPr>
          <p:nvPr>
            <p:ph idx="1"/>
          </p:nvPr>
        </p:nvPicPr>
        <p:blipFill>
          <a:blip r:embed="rId2" cstate="print"/>
          <a:srcRect/>
          <a:stretch>
            <a:fillRect/>
          </a:stretch>
        </p:blipFill>
        <p:spPr>
          <a:xfrm>
            <a:off x="3419475" y="981075"/>
            <a:ext cx="2952750" cy="4892675"/>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olo 1"/>
          <p:cNvSpPr>
            <a:spLocks noGrp="1"/>
          </p:cNvSpPr>
          <p:nvPr>
            <p:ph type="title"/>
          </p:nvPr>
        </p:nvSpPr>
        <p:spPr>
          <a:xfrm>
            <a:off x="1547813" y="404813"/>
            <a:ext cx="7138987" cy="720725"/>
          </a:xfrm>
        </p:spPr>
        <p:txBody>
          <a:bodyPr/>
          <a:lstStyle/>
          <a:p>
            <a:pPr eaLnBrk="1" hangingPunct="1"/>
            <a:r>
              <a:rPr lang="it-IT" sz="2800" b="1" smtClean="0">
                <a:latin typeface="Arial" charset="0"/>
                <a:cs typeface="Arial" charset="0"/>
              </a:rPr>
              <a:t>Ammonite e sezione</a:t>
            </a:r>
            <a:r>
              <a:rPr lang="it-IT" sz="2800" smtClean="0">
                <a:latin typeface="Arial" charset="0"/>
                <a:cs typeface="Arial" charset="0"/>
              </a:rPr>
              <a:t/>
            </a:r>
            <a:br>
              <a:rPr lang="it-IT" sz="2800" smtClean="0">
                <a:latin typeface="Arial" charset="0"/>
                <a:cs typeface="Arial" charset="0"/>
              </a:rPr>
            </a:br>
            <a:endParaRPr lang="it-IT" sz="2800" smtClean="0">
              <a:latin typeface="Arial" charset="0"/>
              <a:cs typeface="Arial" charset="0"/>
            </a:endParaRPr>
          </a:p>
        </p:txBody>
      </p:sp>
      <p:pic>
        <p:nvPicPr>
          <p:cNvPr id="62466" name="Segnaposto contenuto 3" descr="http://www.fossilmuseum.net/Fossil-Pictures/Ammonites/Ammonite-5/Ammonite-5-1024.jpg"/>
          <p:cNvPicPr>
            <a:picLocks noGrp="1"/>
          </p:cNvPicPr>
          <p:nvPr>
            <p:ph idx="1"/>
          </p:nvPr>
        </p:nvPicPr>
        <p:blipFill>
          <a:blip r:embed="rId2" cstate="print"/>
          <a:srcRect/>
          <a:stretch>
            <a:fillRect/>
          </a:stretch>
        </p:blipFill>
        <p:spPr>
          <a:xfrm>
            <a:off x="1619250" y="1484313"/>
            <a:ext cx="5851525" cy="4389437"/>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olo 1"/>
          <p:cNvSpPr>
            <a:spLocks noGrp="1"/>
          </p:cNvSpPr>
          <p:nvPr>
            <p:ph type="title"/>
          </p:nvPr>
        </p:nvSpPr>
        <p:spPr>
          <a:xfrm>
            <a:off x="1835150" y="404813"/>
            <a:ext cx="6851650" cy="503237"/>
          </a:xfrm>
        </p:spPr>
        <p:txBody>
          <a:bodyPr/>
          <a:lstStyle/>
          <a:p>
            <a:pPr eaLnBrk="1" hangingPunct="1"/>
            <a:r>
              <a:rPr lang="it-IT" sz="2800" b="1" smtClean="0">
                <a:latin typeface="Arial" charset="0"/>
                <a:cs typeface="Arial" charset="0"/>
              </a:rPr>
              <a:t>Ammonite e sezione</a:t>
            </a:r>
            <a:endParaRPr lang="it-IT" sz="2800" smtClean="0">
              <a:latin typeface="Arial" charset="0"/>
              <a:cs typeface="Arial" charset="0"/>
            </a:endParaRPr>
          </a:p>
        </p:txBody>
      </p:sp>
      <p:pic>
        <p:nvPicPr>
          <p:cNvPr id="63490" name="Segnaposto contenuto 3" descr="http://www.catalogue.sterlingpassion.com/images/Collection/loose%20gemstones/ammonite/ammonite%20two.jpg"/>
          <p:cNvPicPr>
            <a:picLocks noGrp="1"/>
          </p:cNvPicPr>
          <p:nvPr>
            <p:ph idx="1"/>
          </p:nvPr>
        </p:nvPicPr>
        <p:blipFill>
          <a:blip r:embed="rId2" cstate="print"/>
          <a:srcRect/>
          <a:stretch>
            <a:fillRect/>
          </a:stretch>
        </p:blipFill>
        <p:spPr>
          <a:xfrm>
            <a:off x="1835150" y="1341438"/>
            <a:ext cx="5461000" cy="4389437"/>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olo 1"/>
          <p:cNvSpPr>
            <a:spLocks noGrp="1"/>
          </p:cNvSpPr>
          <p:nvPr>
            <p:ph type="title"/>
          </p:nvPr>
        </p:nvSpPr>
        <p:spPr>
          <a:xfrm>
            <a:off x="457200" y="704850"/>
            <a:ext cx="8229600" cy="708025"/>
          </a:xfrm>
        </p:spPr>
        <p:txBody>
          <a:bodyPr/>
          <a:lstStyle/>
          <a:p>
            <a:pPr eaLnBrk="1" hangingPunct="1"/>
            <a:r>
              <a:rPr lang="it-IT" sz="2400" b="1" smtClean="0">
                <a:latin typeface="Arial" charset="0"/>
                <a:cs typeface="Arial" charset="0"/>
              </a:rPr>
              <a:t>Nautilus e sezione</a:t>
            </a:r>
            <a:r>
              <a:rPr lang="it-IT" sz="2400" smtClean="0">
                <a:latin typeface="Arial" charset="0"/>
                <a:cs typeface="Arial" charset="0"/>
              </a:rPr>
              <a:t/>
            </a:r>
            <a:br>
              <a:rPr lang="it-IT" sz="2400" smtClean="0">
                <a:latin typeface="Arial" charset="0"/>
                <a:cs typeface="Arial" charset="0"/>
              </a:rPr>
            </a:br>
            <a:endParaRPr lang="it-IT" sz="2400" b="1" smtClean="0">
              <a:latin typeface="Arial" charset="0"/>
              <a:cs typeface="Arial" charset="0"/>
            </a:endParaRPr>
          </a:p>
        </p:txBody>
      </p:sp>
      <p:pic>
        <p:nvPicPr>
          <p:cNvPr id="64514" name="Segnaposto contenuto 4" descr="http://www.mrcbr.com/gallerie/4000%20Wallpapers%20Sfondi%20per%20il%20tuo%20Desktop%20Bellissimi/Nautilus%20Shell.jpg"/>
          <p:cNvPicPr>
            <a:picLocks noGrp="1"/>
          </p:cNvPicPr>
          <p:nvPr>
            <p:ph sz="half" idx="1"/>
          </p:nvPr>
        </p:nvPicPr>
        <p:blipFill>
          <a:blip r:embed="rId2" cstate="print"/>
          <a:srcRect/>
          <a:stretch>
            <a:fillRect/>
          </a:stretch>
        </p:blipFill>
        <p:spPr>
          <a:xfrm>
            <a:off x="539750" y="1844675"/>
            <a:ext cx="4038600" cy="3028950"/>
          </a:xfrm>
        </p:spPr>
      </p:pic>
      <p:pic>
        <p:nvPicPr>
          <p:cNvPr id="64515" name="Segnaposto contenuto 5" descr="http://t3.gstatic.com/images?q=tbn:ANd9GcQ-kOV4XJRKhCjuD6spbr3sFmb7hxhDKHK7uZmvUqhZwoaoZ8wd">
            <a:hlinkClick r:id="rId3"/>
          </p:cNvPr>
          <p:cNvPicPr>
            <a:picLocks noGrp="1"/>
          </p:cNvPicPr>
          <p:nvPr>
            <p:ph sz="half" idx="2"/>
          </p:nvPr>
        </p:nvPicPr>
        <p:blipFill>
          <a:blip r:embed="rId4" cstate="print"/>
          <a:srcRect/>
          <a:stretch>
            <a:fillRect/>
          </a:stretch>
        </p:blipFill>
        <p:spPr>
          <a:xfrm>
            <a:off x="5508625" y="2924175"/>
            <a:ext cx="2457450" cy="1857375"/>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magine 1" descr="554-pantheon-roma-cupola[1].jpg"/>
          <p:cNvPicPr>
            <a:picLocks noChangeAspect="1"/>
          </p:cNvPicPr>
          <p:nvPr/>
        </p:nvPicPr>
        <p:blipFill>
          <a:blip r:embed="rId2" cstate="print"/>
          <a:srcRect/>
          <a:stretch>
            <a:fillRect/>
          </a:stretch>
        </p:blipFill>
        <p:spPr bwMode="auto">
          <a:xfrm>
            <a:off x="1809750" y="1595438"/>
            <a:ext cx="5524500" cy="3667125"/>
          </a:xfrm>
          <a:prstGeom prst="rect">
            <a:avLst/>
          </a:prstGeom>
          <a:noFill/>
          <a:ln w="9525">
            <a:noFill/>
            <a:miter lim="800000"/>
            <a:headEnd/>
            <a:tailEnd/>
          </a:ln>
        </p:spPr>
      </p:pic>
      <p:sp>
        <p:nvSpPr>
          <p:cNvPr id="18434" name="CasellaDiTesto 2"/>
          <p:cNvSpPr txBox="1">
            <a:spLocks noChangeArrowheads="1"/>
          </p:cNvSpPr>
          <p:nvPr/>
        </p:nvSpPr>
        <p:spPr bwMode="auto">
          <a:xfrm>
            <a:off x="1835150" y="620713"/>
            <a:ext cx="2128838" cy="338137"/>
          </a:xfrm>
          <a:prstGeom prst="rect">
            <a:avLst/>
          </a:prstGeom>
          <a:noFill/>
          <a:ln w="9525">
            <a:noFill/>
            <a:miter lim="800000"/>
            <a:headEnd/>
            <a:tailEnd/>
          </a:ln>
        </p:spPr>
        <p:txBody>
          <a:bodyPr wrap="none">
            <a:spAutoFit/>
          </a:bodyPr>
          <a:lstStyle/>
          <a:p>
            <a:pPr algn="ctr"/>
            <a:r>
              <a:rPr lang="it-IT" sz="1600" b="1"/>
              <a:t>PANTHEON - ROMA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olo 1"/>
          <p:cNvSpPr>
            <a:spLocks noGrp="1"/>
          </p:cNvSpPr>
          <p:nvPr>
            <p:ph type="title"/>
          </p:nvPr>
        </p:nvSpPr>
        <p:spPr>
          <a:xfrm>
            <a:off x="1476375" y="704850"/>
            <a:ext cx="7210425" cy="563563"/>
          </a:xfrm>
        </p:spPr>
        <p:txBody>
          <a:bodyPr/>
          <a:lstStyle/>
          <a:p>
            <a:pPr eaLnBrk="1" hangingPunct="1"/>
            <a:r>
              <a:rPr lang="it-IT" sz="2800" b="1" smtClean="0">
                <a:latin typeface="Arial" charset="0"/>
                <a:cs typeface="Arial" charset="0"/>
              </a:rPr>
              <a:t>Turritella (elicoide)</a:t>
            </a:r>
          </a:p>
        </p:txBody>
      </p:sp>
      <p:pic>
        <p:nvPicPr>
          <p:cNvPr id="65538" name="Segnaposto contenuto 3" descr="SCREW TURRITELLA SEA SHELLS FROM INDONESIA"/>
          <p:cNvPicPr>
            <a:picLocks noGrp="1"/>
          </p:cNvPicPr>
          <p:nvPr>
            <p:ph idx="1"/>
          </p:nvPr>
        </p:nvPicPr>
        <p:blipFill>
          <a:blip r:embed="rId2" cstate="print"/>
          <a:srcRect/>
          <a:stretch>
            <a:fillRect/>
          </a:stretch>
        </p:blipFill>
        <p:spPr>
          <a:xfrm>
            <a:off x="1547813" y="2205038"/>
            <a:ext cx="5545137" cy="2663825"/>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olo 1"/>
          <p:cNvSpPr>
            <a:spLocks noGrp="1"/>
          </p:cNvSpPr>
          <p:nvPr>
            <p:ph type="title"/>
          </p:nvPr>
        </p:nvSpPr>
        <p:spPr>
          <a:xfrm>
            <a:off x="1258888" y="404813"/>
            <a:ext cx="7439025" cy="563562"/>
          </a:xfrm>
        </p:spPr>
        <p:txBody>
          <a:bodyPr/>
          <a:lstStyle/>
          <a:p>
            <a:pPr eaLnBrk="1" hangingPunct="1"/>
            <a:r>
              <a:rPr lang="it-IT" sz="2000" b="1" smtClean="0">
                <a:latin typeface="Arial" charset="0"/>
                <a:cs typeface="Arial" charset="0"/>
              </a:rPr>
              <a:t>SANT’IVO ALLA SAPIENZA  (LANTERNINO) – ROMA </a:t>
            </a:r>
          </a:p>
        </p:txBody>
      </p:sp>
      <p:pic>
        <p:nvPicPr>
          <p:cNvPr id="66562" name="Segnaposto contenuto 3" descr="http://t1.gstatic.com/images?q=tbn:ANd9GcQGCBIjnn-Sf8L_mlIOvnLv3jL7TsNBFPMIDTh8FFxdSwinbJDL">
            <a:hlinkClick r:id="rId2"/>
          </p:cNvPr>
          <p:cNvPicPr>
            <a:picLocks noGrp="1"/>
          </p:cNvPicPr>
          <p:nvPr>
            <p:ph idx="1"/>
          </p:nvPr>
        </p:nvPicPr>
        <p:blipFill>
          <a:blip r:embed="rId3" cstate="print"/>
          <a:srcRect/>
          <a:stretch>
            <a:fillRect/>
          </a:stretch>
        </p:blipFill>
        <p:spPr>
          <a:xfrm>
            <a:off x="1258888" y="1557338"/>
            <a:ext cx="3168650" cy="3816350"/>
          </a:xfrm>
        </p:spPr>
      </p:pic>
      <p:pic>
        <p:nvPicPr>
          <p:cNvPr id="66563" name="Picture 2" descr="C:\Users\Curcio\Desktop\imagesCAFET3LA.jpg"/>
          <p:cNvPicPr>
            <a:picLocks noChangeAspect="1" noChangeArrowheads="1"/>
          </p:cNvPicPr>
          <p:nvPr/>
        </p:nvPicPr>
        <p:blipFill>
          <a:blip r:embed="rId4" cstate="print"/>
          <a:srcRect/>
          <a:stretch>
            <a:fillRect/>
          </a:stretch>
        </p:blipFill>
        <p:spPr bwMode="auto">
          <a:xfrm>
            <a:off x="5724525" y="1628775"/>
            <a:ext cx="2087563" cy="3960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Immagine 1" descr="cupola_reichstag[1].jpg"/>
          <p:cNvPicPr>
            <a:picLocks noChangeAspect="1"/>
          </p:cNvPicPr>
          <p:nvPr/>
        </p:nvPicPr>
        <p:blipFill>
          <a:blip r:embed="rId2" cstate="print"/>
          <a:srcRect/>
          <a:stretch>
            <a:fillRect/>
          </a:stretch>
        </p:blipFill>
        <p:spPr bwMode="auto">
          <a:xfrm>
            <a:off x="395288" y="1182688"/>
            <a:ext cx="8353425" cy="4492625"/>
          </a:xfrm>
          <a:prstGeom prst="rect">
            <a:avLst/>
          </a:prstGeom>
          <a:noFill/>
          <a:ln w="9525">
            <a:noFill/>
            <a:miter lim="800000"/>
            <a:headEnd/>
            <a:tailEnd/>
          </a:ln>
        </p:spPr>
      </p:pic>
      <p:sp>
        <p:nvSpPr>
          <p:cNvPr id="67586" name="CasellaDiTesto 2"/>
          <p:cNvSpPr txBox="1">
            <a:spLocks noChangeArrowheads="1"/>
          </p:cNvSpPr>
          <p:nvPr/>
        </p:nvSpPr>
        <p:spPr bwMode="auto">
          <a:xfrm>
            <a:off x="395288" y="333375"/>
            <a:ext cx="7200900" cy="368300"/>
          </a:xfrm>
          <a:prstGeom prst="rect">
            <a:avLst/>
          </a:prstGeom>
          <a:noFill/>
          <a:ln w="9525">
            <a:noFill/>
            <a:miter lim="800000"/>
            <a:headEnd/>
            <a:tailEnd/>
          </a:ln>
        </p:spPr>
        <p:txBody>
          <a:bodyPr>
            <a:spAutoFit/>
          </a:bodyPr>
          <a:lstStyle/>
          <a:p>
            <a:r>
              <a:rPr lang="it-IT" b="1">
                <a:solidFill>
                  <a:schemeClr val="tx2"/>
                </a:solidFill>
              </a:rPr>
              <a:t>Reichstag – Parlamento tedesco (Berlino) – N. Foster</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olo 1"/>
          <p:cNvSpPr>
            <a:spLocks noGrp="1"/>
          </p:cNvSpPr>
          <p:nvPr>
            <p:ph type="title"/>
          </p:nvPr>
        </p:nvSpPr>
        <p:spPr>
          <a:xfrm>
            <a:off x="457200" y="188913"/>
            <a:ext cx="8229600" cy="1223962"/>
          </a:xfrm>
        </p:spPr>
        <p:txBody>
          <a:bodyPr/>
          <a:lstStyle/>
          <a:p>
            <a:pPr eaLnBrk="1" hangingPunct="1"/>
            <a:r>
              <a:rPr lang="it-IT" sz="2000" b="1" i="1" smtClean="0">
                <a:solidFill>
                  <a:schemeClr val="accent1"/>
                </a:solidFill>
                <a:latin typeface="Arial" charset="0"/>
                <a:cs typeface="Arial" charset="0"/>
              </a:rPr>
              <a:t/>
            </a:r>
            <a:br>
              <a:rPr lang="it-IT" sz="2000" b="1" i="1" smtClean="0">
                <a:solidFill>
                  <a:schemeClr val="accent1"/>
                </a:solidFill>
                <a:latin typeface="Arial" charset="0"/>
                <a:cs typeface="Arial" charset="0"/>
              </a:rPr>
            </a:br>
            <a:r>
              <a:rPr lang="it-IT" sz="2000" b="1" i="1" smtClean="0">
                <a:solidFill>
                  <a:schemeClr val="accent1"/>
                </a:solidFill>
                <a:latin typeface="Arial" charset="0"/>
                <a:cs typeface="Arial" charset="0"/>
              </a:rPr>
              <a:t> </a:t>
            </a:r>
            <a:r>
              <a:rPr lang="it-IT" sz="2000" b="1" smtClean="0">
                <a:solidFill>
                  <a:srgbClr val="FF0000"/>
                </a:solidFill>
                <a:latin typeface="Arial" charset="0"/>
                <a:cs typeface="Arial" charset="0"/>
              </a:rPr>
              <a:t>torniamo ai numeri di Fibonacci…</a:t>
            </a:r>
            <a:r>
              <a:rPr lang="it-IT" sz="2000" b="1" smtClean="0">
                <a:solidFill>
                  <a:schemeClr val="accent1"/>
                </a:solidFill>
                <a:latin typeface="Arial" charset="0"/>
                <a:cs typeface="Arial" charset="0"/>
              </a:rPr>
              <a:t/>
            </a:r>
            <a:br>
              <a:rPr lang="it-IT" sz="2000" b="1" smtClean="0">
                <a:solidFill>
                  <a:schemeClr val="accent1"/>
                </a:solidFill>
                <a:latin typeface="Arial" charset="0"/>
                <a:cs typeface="Arial" charset="0"/>
              </a:rPr>
            </a:br>
            <a:r>
              <a:rPr lang="it-IT" sz="2000" b="1" i="1" smtClean="0">
                <a:solidFill>
                  <a:schemeClr val="accent1"/>
                </a:solidFill>
                <a:latin typeface="Arial" charset="0"/>
                <a:cs typeface="Arial" charset="0"/>
              </a:rPr>
              <a:t/>
            </a:r>
            <a:br>
              <a:rPr lang="it-IT" sz="2000" b="1" i="1" smtClean="0">
                <a:solidFill>
                  <a:schemeClr val="accent1"/>
                </a:solidFill>
                <a:latin typeface="Arial" charset="0"/>
                <a:cs typeface="Arial" charset="0"/>
              </a:rPr>
            </a:br>
            <a:r>
              <a:rPr lang="it-IT" sz="2000" b="1" i="1" smtClean="0">
                <a:solidFill>
                  <a:schemeClr val="accent1"/>
                </a:solidFill>
                <a:latin typeface="Arial" charset="0"/>
                <a:cs typeface="Arial" charset="0"/>
              </a:rPr>
              <a:t>“Il volo dei numeri</a:t>
            </a:r>
            <a:r>
              <a:rPr lang="it-IT" sz="2000" b="1" smtClean="0">
                <a:solidFill>
                  <a:schemeClr val="accent1"/>
                </a:solidFill>
                <a:latin typeface="Arial" charset="0"/>
                <a:cs typeface="Arial" charset="0"/>
              </a:rPr>
              <a:t> “di Mario Merz</a:t>
            </a:r>
            <a:r>
              <a:rPr lang="it-IT" sz="2000" b="1" smtClean="0">
                <a:latin typeface="Arial" charset="0"/>
                <a:cs typeface="Arial" charset="0"/>
              </a:rPr>
              <a:t>, </a:t>
            </a:r>
            <a:r>
              <a:rPr lang="it-IT" sz="2000" b="1" smtClean="0">
                <a:solidFill>
                  <a:schemeClr val="accent1"/>
                </a:solidFill>
                <a:latin typeface="Arial" charset="0"/>
                <a:cs typeface="Arial" charset="0"/>
              </a:rPr>
              <a:t>un'installazione luminosa sulla Mole Antonelliana, rappresenta la successione di Fibonacci</a:t>
            </a:r>
          </a:p>
        </p:txBody>
      </p:sp>
      <p:pic>
        <p:nvPicPr>
          <p:cNvPr id="68610" name="Segnaposto contenuto 7" descr="http://t2.gstatic.com/images?q=tbn:ANd9GcS_Tx2qTMRpEbwKv7RxXg8rZbVZfrhPcVU5eU8x7Me6LsT0Bz98">
            <a:hlinkClick r:id="rId2"/>
          </p:cNvPr>
          <p:cNvPicPr>
            <a:picLocks noGrp="1"/>
          </p:cNvPicPr>
          <p:nvPr>
            <p:ph idx="1"/>
          </p:nvPr>
        </p:nvPicPr>
        <p:blipFill>
          <a:blip r:embed="rId3" cstate="print"/>
          <a:srcRect/>
          <a:stretch>
            <a:fillRect/>
          </a:stretch>
        </p:blipFill>
        <p:spPr>
          <a:xfrm>
            <a:off x="2771775" y="1989138"/>
            <a:ext cx="3032125" cy="3960812"/>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olo 1"/>
          <p:cNvSpPr>
            <a:spLocks noGrp="1"/>
          </p:cNvSpPr>
          <p:nvPr>
            <p:ph type="title"/>
          </p:nvPr>
        </p:nvSpPr>
        <p:spPr>
          <a:xfrm>
            <a:off x="457200" y="333375"/>
            <a:ext cx="8229600" cy="719138"/>
          </a:xfrm>
        </p:spPr>
        <p:txBody>
          <a:bodyPr/>
          <a:lstStyle/>
          <a:p>
            <a:pPr eaLnBrk="1" hangingPunct="1"/>
            <a:r>
              <a:rPr lang="it-IT" sz="2000" b="1" i="1" smtClean="0">
                <a:solidFill>
                  <a:schemeClr val="accent1"/>
                </a:solidFill>
                <a:latin typeface="Arial" charset="0"/>
                <a:cs typeface="Arial" charset="0"/>
              </a:rPr>
              <a:t>Il volo dei numeri</a:t>
            </a:r>
            <a:r>
              <a:rPr lang="it-IT" sz="2000" b="1" smtClean="0">
                <a:solidFill>
                  <a:schemeClr val="accent1"/>
                </a:solidFill>
                <a:latin typeface="Arial" charset="0"/>
                <a:cs typeface="Arial" charset="0"/>
              </a:rPr>
              <a:t> di Mario Merz, un'installazione luminosa sulla Mole Antonelliana, rappresenta la successione di Fibonacci</a:t>
            </a:r>
          </a:p>
        </p:txBody>
      </p:sp>
      <p:pic>
        <p:nvPicPr>
          <p:cNvPr id="69634" name="Segnaposto contenuto 3" descr="File:Merz Fibonacci Torino.JPG">
            <a:hlinkClick r:id="rId2"/>
          </p:cNvPr>
          <p:cNvPicPr>
            <a:picLocks noGrp="1"/>
          </p:cNvPicPr>
          <p:nvPr>
            <p:ph idx="1"/>
          </p:nvPr>
        </p:nvPicPr>
        <p:blipFill>
          <a:blip r:embed="rId3" cstate="print"/>
          <a:srcRect/>
          <a:stretch>
            <a:fillRect/>
          </a:stretch>
        </p:blipFill>
        <p:spPr>
          <a:xfrm>
            <a:off x="2700338" y="1484313"/>
            <a:ext cx="3600450" cy="4465637"/>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olo 1"/>
          <p:cNvSpPr>
            <a:spLocks noGrp="1"/>
          </p:cNvSpPr>
          <p:nvPr>
            <p:ph type="title"/>
          </p:nvPr>
        </p:nvSpPr>
        <p:spPr>
          <a:xfrm>
            <a:off x="457200" y="404813"/>
            <a:ext cx="8229600" cy="576262"/>
          </a:xfrm>
        </p:spPr>
        <p:txBody>
          <a:bodyPr/>
          <a:lstStyle/>
          <a:p>
            <a:pPr eaLnBrk="1" hangingPunct="1"/>
            <a:r>
              <a:rPr lang="it-IT" sz="2000" b="1" i="1" smtClean="0">
                <a:solidFill>
                  <a:schemeClr val="accent1"/>
                </a:solidFill>
                <a:latin typeface="Arial" charset="0"/>
                <a:cs typeface="Arial" charset="0"/>
              </a:rPr>
              <a:t>Il volo dei numeri</a:t>
            </a:r>
            <a:r>
              <a:rPr lang="it-IT" sz="2000" b="1" smtClean="0">
                <a:solidFill>
                  <a:schemeClr val="accent1"/>
                </a:solidFill>
                <a:latin typeface="Arial" charset="0"/>
                <a:cs typeface="Arial" charset="0"/>
              </a:rPr>
              <a:t> di Mario Merz</a:t>
            </a:r>
            <a:endParaRPr lang="it-IT" sz="2000" smtClean="0">
              <a:latin typeface="Arial" charset="0"/>
              <a:cs typeface="Arial" charset="0"/>
            </a:endParaRPr>
          </a:p>
        </p:txBody>
      </p:sp>
      <p:pic>
        <p:nvPicPr>
          <p:cNvPr id="70658" name="Segnaposto contenuto 4" descr="http://t1.gstatic.com/images?q=tbn:ANd9GcTc61jWm-mDHkkNggcEnR55utLZAaP8j1cLNI5iaC47kyp1YNA1">
            <a:hlinkClick r:id="rId2"/>
          </p:cNvPr>
          <p:cNvPicPr>
            <a:picLocks noGrp="1"/>
          </p:cNvPicPr>
          <p:nvPr>
            <p:ph sz="half" idx="1"/>
          </p:nvPr>
        </p:nvPicPr>
        <p:blipFill>
          <a:blip r:embed="rId3" cstate="print"/>
          <a:srcRect/>
          <a:stretch>
            <a:fillRect/>
          </a:stretch>
        </p:blipFill>
        <p:spPr>
          <a:xfrm>
            <a:off x="684213" y="1989138"/>
            <a:ext cx="2663825" cy="4103687"/>
          </a:xfrm>
        </p:spPr>
      </p:pic>
      <p:pic>
        <p:nvPicPr>
          <p:cNvPr id="70659" name="Segnaposto contenuto 5" descr="http://t1.gstatic.com/images?q=tbn:ANd9GcQ31FsPEMAyzq_sEhy8IN-fUhA1R0GMHrmjdbdd6KNIjtfrLdW1-w">
            <a:hlinkClick r:id="rId4"/>
          </p:cNvPr>
          <p:cNvPicPr>
            <a:picLocks noGrp="1"/>
          </p:cNvPicPr>
          <p:nvPr>
            <p:ph sz="half" idx="2"/>
          </p:nvPr>
        </p:nvPicPr>
        <p:blipFill>
          <a:blip r:embed="rId5" cstate="print"/>
          <a:srcRect/>
          <a:stretch>
            <a:fillRect/>
          </a:stretch>
        </p:blipFill>
        <p:spPr>
          <a:xfrm>
            <a:off x="5148263" y="2349500"/>
            <a:ext cx="2390775" cy="3098800"/>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olo 1"/>
          <p:cNvSpPr>
            <a:spLocks noGrp="1"/>
          </p:cNvSpPr>
          <p:nvPr>
            <p:ph type="title"/>
          </p:nvPr>
        </p:nvSpPr>
        <p:spPr>
          <a:xfrm>
            <a:off x="2051050" y="704850"/>
            <a:ext cx="6635750" cy="492125"/>
          </a:xfrm>
        </p:spPr>
        <p:txBody>
          <a:bodyPr/>
          <a:lstStyle/>
          <a:p>
            <a:pPr eaLnBrk="1" hangingPunct="1"/>
            <a:r>
              <a:rPr lang="it-IT" sz="2000" b="1" dirty="0" smtClean="0">
                <a:solidFill>
                  <a:srgbClr val="FF0000"/>
                </a:solidFill>
              </a:rPr>
              <a:t>M’AMA NON </a:t>
            </a:r>
            <a:r>
              <a:rPr lang="it-IT" sz="2000" b="1" dirty="0" err="1" smtClean="0">
                <a:solidFill>
                  <a:srgbClr val="FF0000"/>
                </a:solidFill>
              </a:rPr>
              <a:t>M’AMA</a:t>
            </a:r>
            <a:endParaRPr lang="it-IT" sz="2000" dirty="0" smtClean="0">
              <a:solidFill>
                <a:srgbClr val="FF0000"/>
              </a:solidFill>
            </a:endParaRPr>
          </a:p>
        </p:txBody>
      </p:sp>
      <p:pic>
        <p:nvPicPr>
          <p:cNvPr id="71682" name="Segnaposto contenuto 5" descr="http://t0.gstatic.com/images?q=tbn:ANd9GcSvaypFiPcIETpbCODtDgLHeBv-g3o2OhermLxrW1fzS1Cnu65mAQ">
            <a:hlinkClick r:id="rId2"/>
          </p:cNvPr>
          <p:cNvPicPr>
            <a:picLocks noGrp="1"/>
          </p:cNvPicPr>
          <p:nvPr>
            <p:ph idx="1"/>
          </p:nvPr>
        </p:nvPicPr>
        <p:blipFill>
          <a:blip r:embed="rId3" cstate="print"/>
          <a:srcRect/>
          <a:stretch>
            <a:fillRect/>
          </a:stretch>
        </p:blipFill>
        <p:spPr>
          <a:xfrm>
            <a:off x="2051050" y="1916113"/>
            <a:ext cx="4537075" cy="3313112"/>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olo 1"/>
          <p:cNvSpPr>
            <a:spLocks noGrp="1"/>
          </p:cNvSpPr>
          <p:nvPr>
            <p:ph type="title"/>
          </p:nvPr>
        </p:nvSpPr>
        <p:spPr>
          <a:xfrm>
            <a:off x="900113" y="404813"/>
            <a:ext cx="7786687" cy="503237"/>
          </a:xfrm>
        </p:spPr>
        <p:txBody>
          <a:bodyPr/>
          <a:lstStyle/>
          <a:p>
            <a:pPr eaLnBrk="1" hangingPunct="1"/>
            <a:r>
              <a:rPr lang="it-IT" sz="2000" b="1" dirty="0" smtClean="0">
                <a:solidFill>
                  <a:srgbClr val="FF0000"/>
                </a:solidFill>
              </a:rPr>
              <a:t>M’AMA NON  </a:t>
            </a:r>
            <a:r>
              <a:rPr lang="it-IT" sz="2000" b="1" dirty="0" err="1" smtClean="0">
                <a:solidFill>
                  <a:srgbClr val="FF0000"/>
                </a:solidFill>
              </a:rPr>
              <a:t>M’AMA</a:t>
            </a:r>
            <a:endParaRPr lang="it-IT" sz="2000" dirty="0" smtClean="0">
              <a:solidFill>
                <a:srgbClr val="FF0000"/>
              </a:solidFill>
            </a:endParaRPr>
          </a:p>
        </p:txBody>
      </p:sp>
      <p:sp>
        <p:nvSpPr>
          <p:cNvPr id="4" name="Segnaposto contenuto 3"/>
          <p:cNvSpPr>
            <a:spLocks noGrp="1"/>
          </p:cNvSpPr>
          <p:nvPr>
            <p:ph idx="1"/>
          </p:nvPr>
        </p:nvSpPr>
        <p:spPr>
          <a:xfrm>
            <a:off x="457200" y="1325563"/>
            <a:ext cx="8229600" cy="5127625"/>
          </a:xfrm>
        </p:spPr>
        <p:txBody>
          <a:bodyPr>
            <a:normAutofit/>
          </a:bodyPr>
          <a:lstStyle/>
          <a:p>
            <a:pPr eaLnBrk="1" hangingPunct="1">
              <a:lnSpc>
                <a:spcPct val="90000"/>
              </a:lnSpc>
              <a:buFont typeface="Wingdings 2" pitchFamily="18" charset="2"/>
              <a:buNone/>
            </a:pPr>
            <a:r>
              <a:rPr lang="it-IT" sz="2400" b="1" dirty="0" smtClean="0"/>
              <a:t>    </a:t>
            </a:r>
            <a:r>
              <a:rPr lang="it-IT" sz="2400" b="1" dirty="0" smtClean="0">
                <a:latin typeface="Arial" charset="0"/>
                <a:cs typeface="Arial" charset="0"/>
              </a:rPr>
              <a:t>Le margherite, in particolare quelle di campo, possiedono </a:t>
            </a:r>
            <a:r>
              <a:rPr lang="it-IT" sz="2400" b="1" dirty="0" smtClean="0">
                <a:solidFill>
                  <a:srgbClr val="FF0000"/>
                </a:solidFill>
                <a:latin typeface="Arial" charset="0"/>
                <a:cs typeface="Arial" charset="0"/>
              </a:rPr>
              <a:t>13, 21 oppure 34 petali </a:t>
            </a:r>
            <a:r>
              <a:rPr lang="it-IT" sz="2400" b="1" dirty="0" smtClean="0">
                <a:latin typeface="Arial" charset="0"/>
                <a:cs typeface="Arial" charset="0"/>
              </a:rPr>
              <a:t>(13 + 21 = 34), 13 e 21 sono numeri dispari e pertanto se si inizia il giro con “m’ama” l’esito felice è garantito! salvo la sfortuna di aver scelto la margherita più ricca quella con 34 petali!</a:t>
            </a:r>
          </a:p>
          <a:p>
            <a:pPr eaLnBrk="1" hangingPunct="1">
              <a:lnSpc>
                <a:spcPct val="90000"/>
              </a:lnSpc>
              <a:buFont typeface="Wingdings 2" pitchFamily="18" charset="2"/>
              <a:buNone/>
            </a:pPr>
            <a:endParaRPr lang="it-IT" sz="2400" b="1" dirty="0" smtClean="0">
              <a:latin typeface="Arial" charset="0"/>
              <a:cs typeface="Arial" charset="0"/>
            </a:endParaRPr>
          </a:p>
          <a:p>
            <a:pPr eaLnBrk="1" hangingPunct="1">
              <a:lnSpc>
                <a:spcPct val="90000"/>
              </a:lnSpc>
              <a:buFont typeface="Wingdings 2" pitchFamily="18" charset="2"/>
              <a:buNone/>
            </a:pPr>
            <a:r>
              <a:rPr lang="it-IT" sz="2400" b="1" dirty="0" smtClean="0">
                <a:latin typeface="Arial" charset="0"/>
                <a:cs typeface="Arial" charset="0"/>
              </a:rPr>
              <a:t>   </a:t>
            </a:r>
            <a:r>
              <a:rPr lang="it-IT" sz="2400" b="1" dirty="0" smtClean="0">
                <a:solidFill>
                  <a:srgbClr val="FF0000"/>
                </a:solidFill>
                <a:latin typeface="Arial" charset="0"/>
                <a:cs typeface="Arial" charset="0"/>
              </a:rPr>
              <a:t>Attenzione ci sono margherite anche con 55 e 89 petali! </a:t>
            </a:r>
          </a:p>
          <a:p>
            <a:pPr eaLnBrk="1" hangingPunct="1">
              <a:lnSpc>
                <a:spcPct val="90000"/>
              </a:lnSpc>
            </a:pPr>
            <a:endParaRPr lang="it-IT" sz="2400" dirty="0" smtClean="0">
              <a:solidFill>
                <a:srgbClr val="DA4B2E"/>
              </a:solidFill>
              <a:latin typeface="Arial" charset="0"/>
              <a:cs typeface="Arial" charset="0"/>
            </a:endParaRPr>
          </a:p>
          <a:p>
            <a:pPr eaLnBrk="1" hangingPunct="1">
              <a:lnSpc>
                <a:spcPct val="90000"/>
              </a:lnSpc>
              <a:buFont typeface="Wingdings 2" pitchFamily="18" charset="2"/>
              <a:buNone/>
            </a:pPr>
            <a:r>
              <a:rPr lang="it-IT" sz="2400" b="1" dirty="0" smtClean="0">
                <a:latin typeface="Arial" charset="0"/>
                <a:cs typeface="Arial" charset="0"/>
              </a:rPr>
              <a:t>   Pare che anche i petali nella corolla della rosa formino angoli che sono una parte decimale di multipli di Φ.</a:t>
            </a:r>
            <a:endParaRPr lang="it-IT" sz="2400" dirty="0" smtClean="0">
              <a:latin typeface="Arial" charset="0"/>
              <a:cs typeface="Arial" charset="0"/>
            </a:endParaRPr>
          </a:p>
          <a:p>
            <a:pPr eaLnBrk="1" hangingPunct="1">
              <a:lnSpc>
                <a:spcPct val="90000"/>
              </a:lnSpc>
            </a:pPr>
            <a:endParaRPr lang="it-IT" sz="2400" dirty="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olo 1"/>
          <p:cNvSpPr>
            <a:spLocks noGrp="1"/>
          </p:cNvSpPr>
          <p:nvPr>
            <p:ph type="title"/>
          </p:nvPr>
        </p:nvSpPr>
        <p:spPr>
          <a:xfrm>
            <a:off x="755650" y="404813"/>
            <a:ext cx="7931150" cy="647700"/>
          </a:xfrm>
        </p:spPr>
        <p:txBody>
          <a:bodyPr/>
          <a:lstStyle/>
          <a:p>
            <a:pPr eaLnBrk="1" hangingPunct="1"/>
            <a:r>
              <a:rPr lang="it-IT" sz="2800" b="1" smtClean="0">
                <a:latin typeface="Arial" charset="0"/>
                <a:cs typeface="Arial" charset="0"/>
              </a:rPr>
              <a:t>Il pentagono</a:t>
            </a:r>
          </a:p>
        </p:txBody>
      </p:sp>
      <p:sp>
        <p:nvSpPr>
          <p:cNvPr id="73730" name="Segnaposto contenuto 2"/>
          <p:cNvSpPr>
            <a:spLocks noGrp="1"/>
          </p:cNvSpPr>
          <p:nvPr>
            <p:ph idx="1"/>
          </p:nvPr>
        </p:nvSpPr>
        <p:spPr>
          <a:xfrm>
            <a:off x="457200" y="1268413"/>
            <a:ext cx="8229600" cy="5056187"/>
          </a:xfrm>
        </p:spPr>
        <p:txBody>
          <a:bodyPr/>
          <a:lstStyle/>
          <a:p>
            <a:pPr eaLnBrk="1" hangingPunct="1">
              <a:buFont typeface="Wingdings 2" pitchFamily="18" charset="2"/>
              <a:buNone/>
            </a:pPr>
            <a:r>
              <a:rPr lang="it-IT" b="1" smtClean="0"/>
              <a:t>   </a:t>
            </a:r>
            <a:r>
              <a:rPr lang="it-IT" b="1" smtClean="0">
                <a:latin typeface="Arial" charset="0"/>
              </a:rPr>
              <a:t>La sezione aurea è anche legata alla costruzione del pentagono, forma particolarmente utilizzata nelle fortificazioni delle città (la cittadella di Torino).</a:t>
            </a:r>
            <a:endParaRPr lang="it-IT" smtClean="0">
              <a:latin typeface="Arial" charset="0"/>
            </a:endParaRPr>
          </a:p>
          <a:p>
            <a:pPr eaLnBrk="1" hangingPunct="1">
              <a:buFont typeface="Wingdings 2" pitchFamily="18" charset="2"/>
              <a:buNone/>
            </a:pPr>
            <a:r>
              <a:rPr lang="it-IT" b="1" smtClean="0"/>
              <a:t> </a:t>
            </a:r>
            <a:endParaRPr lang="it-IT" smtClean="0"/>
          </a:p>
          <a:p>
            <a:pPr eaLnBrk="1" hangingPunct="1">
              <a:buFont typeface="Wingdings 2" pitchFamily="18" charset="2"/>
              <a:buNone/>
            </a:pPr>
            <a:endParaRPr lang="it-IT" smtClean="0"/>
          </a:p>
        </p:txBody>
      </p:sp>
      <p:pic>
        <p:nvPicPr>
          <p:cNvPr id="73731" name="Picture 3" descr="C:\Users\Curcio\Desktop\Torino-cittadella-wiki.jpg"/>
          <p:cNvPicPr>
            <a:picLocks noChangeAspect="1" noChangeArrowheads="1"/>
          </p:cNvPicPr>
          <p:nvPr/>
        </p:nvPicPr>
        <p:blipFill>
          <a:blip r:embed="rId2" cstate="print"/>
          <a:srcRect/>
          <a:stretch>
            <a:fillRect/>
          </a:stretch>
        </p:blipFill>
        <p:spPr bwMode="auto">
          <a:xfrm>
            <a:off x="2843213" y="2997200"/>
            <a:ext cx="3097212" cy="2735263"/>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olo 1"/>
          <p:cNvSpPr>
            <a:spLocks noGrp="1"/>
          </p:cNvSpPr>
          <p:nvPr>
            <p:ph type="title"/>
          </p:nvPr>
        </p:nvSpPr>
        <p:spPr>
          <a:xfrm>
            <a:off x="755650" y="704850"/>
            <a:ext cx="7931150" cy="563563"/>
          </a:xfrm>
        </p:spPr>
        <p:txBody>
          <a:bodyPr/>
          <a:lstStyle/>
          <a:p>
            <a:pPr eaLnBrk="1" hangingPunct="1"/>
            <a:r>
              <a:rPr lang="it-IT" sz="2800" b="1" smtClean="0">
                <a:latin typeface="Arial" charset="0"/>
                <a:cs typeface="Arial" charset="0"/>
              </a:rPr>
              <a:t>Le Modulor</a:t>
            </a:r>
          </a:p>
        </p:txBody>
      </p:sp>
      <p:sp>
        <p:nvSpPr>
          <p:cNvPr id="74754" name="Segnaposto contenuto 2"/>
          <p:cNvSpPr>
            <a:spLocks noGrp="1"/>
          </p:cNvSpPr>
          <p:nvPr>
            <p:ph idx="1"/>
          </p:nvPr>
        </p:nvSpPr>
        <p:spPr/>
        <p:txBody>
          <a:bodyPr/>
          <a:lstStyle/>
          <a:p>
            <a:pPr eaLnBrk="1" hangingPunct="1">
              <a:buFont typeface="Wingdings 2" pitchFamily="18" charset="2"/>
              <a:buNone/>
            </a:pPr>
            <a:r>
              <a:rPr lang="it-IT" b="1" smtClean="0"/>
              <a:t>  </a:t>
            </a:r>
            <a:r>
              <a:rPr lang="it-IT" b="1" smtClean="0">
                <a:latin typeface="Arial" charset="0"/>
              </a:rPr>
              <a:t> </a:t>
            </a:r>
          </a:p>
          <a:p>
            <a:pPr eaLnBrk="1" hangingPunct="1">
              <a:buFont typeface="Wingdings 2" pitchFamily="18" charset="2"/>
              <a:buNone/>
            </a:pPr>
            <a:r>
              <a:rPr lang="it-IT" b="1" smtClean="0">
                <a:latin typeface="Arial" charset="0"/>
              </a:rPr>
              <a:t>   L’architetto Le Corbusier mise a punto un modulo universale proprio ispirandosi alla sezione aurea e ai numeri di Fibonacci</a:t>
            </a:r>
          </a:p>
          <a:p>
            <a:pPr eaLnBrk="1" hangingPunct="1">
              <a:buFont typeface="Wingdings 2" pitchFamily="18" charset="2"/>
              <a:buNone/>
            </a:pPr>
            <a:r>
              <a:rPr lang="it-IT" b="1" smtClean="0">
                <a:latin typeface="Arial" charset="0"/>
              </a:rPr>
              <a:t>    </a:t>
            </a:r>
          </a:p>
          <a:p>
            <a:pPr eaLnBrk="1" hangingPunct="1">
              <a:buFont typeface="Wingdings 2" pitchFamily="18" charset="2"/>
              <a:buNone/>
            </a:pPr>
            <a:r>
              <a:rPr lang="it-IT" b="1" smtClean="0">
                <a:latin typeface="Arial" charset="0"/>
              </a:rPr>
              <a:t>    la serie rossa e la serie blu</a:t>
            </a:r>
            <a:endParaRPr lang="it-IT" smtClean="0">
              <a:latin typeface="Arial" charset="0"/>
            </a:endParaRPr>
          </a:p>
          <a:p>
            <a:pPr eaLnBrk="1" hangingPunct="1">
              <a:buFont typeface="Wingdings 2" pitchFamily="18" charset="2"/>
              <a:buNone/>
            </a:pPr>
            <a:r>
              <a:rPr lang="it-IT" b="1" smtClean="0"/>
              <a:t> </a:t>
            </a:r>
            <a:endParaRPr lang="it-IT"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magine 1" descr="pantheon_4views.lg[1].gif"/>
          <p:cNvPicPr>
            <a:picLocks noChangeAspect="1"/>
          </p:cNvPicPr>
          <p:nvPr/>
        </p:nvPicPr>
        <p:blipFill>
          <a:blip r:embed="rId2" cstate="print"/>
          <a:srcRect/>
          <a:stretch>
            <a:fillRect/>
          </a:stretch>
        </p:blipFill>
        <p:spPr bwMode="auto">
          <a:xfrm>
            <a:off x="2028825" y="1843088"/>
            <a:ext cx="5086350" cy="3171825"/>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olo 1"/>
          <p:cNvSpPr>
            <a:spLocks noGrp="1"/>
          </p:cNvSpPr>
          <p:nvPr>
            <p:ph type="title" idx="4294967295"/>
          </p:nvPr>
        </p:nvSpPr>
        <p:spPr>
          <a:xfrm>
            <a:off x="1258888" y="704850"/>
            <a:ext cx="3673475" cy="492125"/>
          </a:xfrm>
        </p:spPr>
        <p:txBody>
          <a:bodyPr/>
          <a:lstStyle/>
          <a:p>
            <a:pPr eaLnBrk="1" hangingPunct="1"/>
            <a:r>
              <a:rPr lang="it-IT" sz="2800" b="1" smtClean="0">
                <a:latin typeface="Arial" charset="0"/>
                <a:cs typeface="Arial" charset="0"/>
              </a:rPr>
              <a:t>Le modulor</a:t>
            </a:r>
          </a:p>
        </p:txBody>
      </p:sp>
      <p:pic>
        <p:nvPicPr>
          <p:cNvPr id="75778" name="Segnaposto contenuto 3" descr="http://upload.wikimedia.org/wikipedia/commons/2/25/CHF10_8_back.jpg">
            <a:hlinkClick r:id="rId2"/>
          </p:cNvPr>
          <p:cNvPicPr>
            <a:picLocks noGrp="1"/>
          </p:cNvPicPr>
          <p:nvPr>
            <p:ph idx="4294967295"/>
          </p:nvPr>
        </p:nvPicPr>
        <p:blipFill>
          <a:blip r:embed="rId3" cstate="print"/>
          <a:srcRect/>
          <a:stretch>
            <a:fillRect/>
          </a:stretch>
        </p:blipFill>
        <p:spPr>
          <a:xfrm>
            <a:off x="1258888" y="1773238"/>
            <a:ext cx="1866900" cy="3175000"/>
          </a:xfrm>
        </p:spPr>
      </p:pic>
      <p:pic>
        <p:nvPicPr>
          <p:cNvPr id="75779" name="Immagine 4" descr="http://upload.wikimedia.org/wikipedia/commons/b/b5/CHF10_8_front.jpg">
            <a:hlinkClick r:id="rId4"/>
          </p:cNvPr>
          <p:cNvPicPr>
            <a:picLocks noChangeAspect="1" noChangeArrowheads="1"/>
          </p:cNvPicPr>
          <p:nvPr/>
        </p:nvPicPr>
        <p:blipFill>
          <a:blip r:embed="rId5" cstate="print"/>
          <a:srcRect/>
          <a:stretch>
            <a:fillRect/>
          </a:stretch>
        </p:blipFill>
        <p:spPr bwMode="auto">
          <a:xfrm>
            <a:off x="5076825" y="1844675"/>
            <a:ext cx="1943100" cy="3024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olo 1"/>
          <p:cNvSpPr>
            <a:spLocks noGrp="1"/>
          </p:cNvSpPr>
          <p:nvPr>
            <p:ph type="title"/>
          </p:nvPr>
        </p:nvSpPr>
        <p:spPr>
          <a:xfrm>
            <a:off x="1908175" y="704850"/>
            <a:ext cx="4248150" cy="420688"/>
          </a:xfrm>
        </p:spPr>
        <p:txBody>
          <a:bodyPr/>
          <a:lstStyle/>
          <a:p>
            <a:pPr eaLnBrk="1" hangingPunct="1"/>
            <a:r>
              <a:rPr lang="it-IT" sz="2800" b="1" smtClean="0">
                <a:latin typeface="Arial" charset="0"/>
                <a:cs typeface="Arial" charset="0"/>
              </a:rPr>
              <a:t>Le modulor</a:t>
            </a:r>
          </a:p>
        </p:txBody>
      </p:sp>
      <p:pic>
        <p:nvPicPr>
          <p:cNvPr id="76802" name="Segnaposto contenuto 3" descr="http://t2.gstatic.com/images?q=tbn:ANd9GcTJaxLwmnnaRK_0CBBJUr55j8xPsOICTJyfPhXHvPBJxj9mgo4g">
            <a:hlinkClick r:id="rId2"/>
          </p:cNvPr>
          <p:cNvPicPr>
            <a:picLocks noGrp="1"/>
          </p:cNvPicPr>
          <p:nvPr>
            <p:ph idx="1"/>
          </p:nvPr>
        </p:nvPicPr>
        <p:blipFill>
          <a:blip r:embed="rId3" cstate="print"/>
          <a:srcRect/>
          <a:stretch>
            <a:fillRect/>
          </a:stretch>
        </p:blipFill>
        <p:spPr>
          <a:xfrm>
            <a:off x="1908175" y="2060575"/>
            <a:ext cx="4967288" cy="2808288"/>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olo 1"/>
          <p:cNvSpPr>
            <a:spLocks noGrp="1"/>
          </p:cNvSpPr>
          <p:nvPr>
            <p:ph type="title"/>
          </p:nvPr>
        </p:nvSpPr>
        <p:spPr>
          <a:xfrm>
            <a:off x="457200" y="704850"/>
            <a:ext cx="8229600" cy="347663"/>
          </a:xfrm>
        </p:spPr>
        <p:txBody>
          <a:bodyPr/>
          <a:lstStyle/>
          <a:p>
            <a:pPr eaLnBrk="1" hangingPunct="1"/>
            <a:r>
              <a:rPr lang="it-IT" sz="2800" b="1" smtClean="0">
                <a:latin typeface="Arial" charset="0"/>
                <a:cs typeface="Arial" charset="0"/>
              </a:rPr>
              <a:t> MODULOR</a:t>
            </a:r>
          </a:p>
        </p:txBody>
      </p:sp>
      <p:pic>
        <p:nvPicPr>
          <p:cNvPr id="77826" name="Segnaposto contenuto 3" descr="http://iisalessandrini.it/progetti/numerophi/img/modulor1.jpg"/>
          <p:cNvPicPr>
            <a:picLocks noGrp="1"/>
          </p:cNvPicPr>
          <p:nvPr>
            <p:ph idx="1"/>
          </p:nvPr>
        </p:nvPicPr>
        <p:blipFill>
          <a:blip r:embed="rId2" cstate="print"/>
          <a:srcRect/>
          <a:stretch>
            <a:fillRect/>
          </a:stretch>
        </p:blipFill>
        <p:spPr>
          <a:xfrm>
            <a:off x="2195513" y="1628775"/>
            <a:ext cx="4321175" cy="4824413"/>
          </a:xfr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Immagine 1" descr="focus-5-4[1].jpg"/>
          <p:cNvPicPr>
            <a:picLocks noChangeAspect="1"/>
          </p:cNvPicPr>
          <p:nvPr/>
        </p:nvPicPr>
        <p:blipFill>
          <a:blip r:embed="rId2" cstate="print"/>
          <a:srcRect/>
          <a:stretch>
            <a:fillRect/>
          </a:stretch>
        </p:blipFill>
        <p:spPr bwMode="auto">
          <a:xfrm>
            <a:off x="2014538" y="571500"/>
            <a:ext cx="511492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olo 1"/>
          <p:cNvSpPr>
            <a:spLocks noGrp="1"/>
          </p:cNvSpPr>
          <p:nvPr>
            <p:ph type="title"/>
          </p:nvPr>
        </p:nvSpPr>
        <p:spPr>
          <a:xfrm>
            <a:off x="827088" y="333375"/>
            <a:ext cx="7859712" cy="503238"/>
          </a:xfrm>
        </p:spPr>
        <p:txBody>
          <a:bodyPr/>
          <a:lstStyle/>
          <a:p>
            <a:pPr eaLnBrk="1" hangingPunct="1"/>
            <a:r>
              <a:rPr lang="it-IT" sz="2800" b="1" dirty="0" smtClean="0">
                <a:solidFill>
                  <a:schemeClr val="accent1"/>
                </a:solidFill>
                <a:latin typeface="Arial" charset="0"/>
                <a:cs typeface="Arial" charset="0"/>
              </a:rPr>
              <a:t>LE MODULOR</a:t>
            </a:r>
          </a:p>
        </p:txBody>
      </p:sp>
      <p:sp>
        <p:nvSpPr>
          <p:cNvPr id="79874" name="Segnaposto contenuto 2"/>
          <p:cNvSpPr>
            <a:spLocks noGrp="1"/>
          </p:cNvSpPr>
          <p:nvPr>
            <p:ph idx="1"/>
          </p:nvPr>
        </p:nvSpPr>
        <p:spPr>
          <a:xfrm>
            <a:off x="457200" y="1125538"/>
            <a:ext cx="8229600" cy="5199062"/>
          </a:xfrm>
        </p:spPr>
        <p:txBody>
          <a:bodyPr/>
          <a:lstStyle/>
          <a:p>
            <a:pPr eaLnBrk="1" hangingPunct="1">
              <a:buFont typeface="Wingdings 2" pitchFamily="18" charset="2"/>
              <a:buNone/>
            </a:pPr>
            <a:r>
              <a:rPr lang="it-IT" sz="1600" b="1" dirty="0" smtClean="0">
                <a:latin typeface="Arial" charset="0"/>
                <a:cs typeface="Arial" charset="0"/>
              </a:rPr>
              <a:t>    </a:t>
            </a:r>
            <a:r>
              <a:rPr lang="it-IT" sz="1600" b="1" dirty="0" smtClean="0">
                <a:solidFill>
                  <a:schemeClr val="accent1"/>
                </a:solidFill>
                <a:latin typeface="Arial" charset="0"/>
                <a:cs typeface="Arial" charset="0"/>
              </a:rPr>
              <a:t>“La matematica è l’edificio magistrale immaginato dagli uomini per comprendere l’universo. Vi si incontrano l’assoluto e l’infinito, l’afferrabile e l’inafferrabile. </a:t>
            </a:r>
            <a:r>
              <a:rPr lang="it-IT" sz="1600" b="1" dirty="0" smtClean="0">
                <a:latin typeface="Arial" charset="0"/>
                <a:cs typeface="Arial" charset="0"/>
              </a:rPr>
              <a:t>Davanti a loro si innalzano alte mura davanti alle quali si può passare e ripassare senza alcun risultato; ogni tanto si incontra una porta; la si apre, si entra, ci si trova in altri luoghi, là dove si trovano gli dei, là dove sono le chiavi dei grandi sistemi</a:t>
            </a:r>
            <a:r>
              <a:rPr lang="it-IT" sz="1600" b="1" dirty="0" smtClean="0">
                <a:solidFill>
                  <a:schemeClr val="accent1"/>
                </a:solidFill>
                <a:latin typeface="Arial" charset="0"/>
                <a:cs typeface="Arial" charset="0"/>
              </a:rPr>
              <a:t>. Queste porte sono quelle dei miracoli.  </a:t>
            </a:r>
            <a:r>
              <a:rPr lang="it-IT" sz="1600" b="1" dirty="0" smtClean="0">
                <a:latin typeface="Arial" charset="0"/>
                <a:cs typeface="Arial" charset="0"/>
              </a:rPr>
              <a:t>Attraversate una di queste porte, non è più l’uomo che opera: è l’universo che lo stesso uomo tocca in un punto qualsiasi. Davanti a lui si srotolano e si illuminano i prodigiosi tappeti delle combinazioni senza limiti. </a:t>
            </a:r>
            <a:r>
              <a:rPr lang="it-IT" sz="1600" b="1" dirty="0" smtClean="0">
                <a:solidFill>
                  <a:schemeClr val="accent1"/>
                </a:solidFill>
                <a:latin typeface="Arial" charset="0"/>
                <a:cs typeface="Arial" charset="0"/>
              </a:rPr>
              <a:t>Egli entra nel paese dei numeri. Può essere un uomo modesto ed essere entrato ugualmente.</a:t>
            </a:r>
            <a:r>
              <a:rPr lang="it-IT" sz="1600" b="1" dirty="0" smtClean="0">
                <a:latin typeface="Arial" charset="0"/>
                <a:cs typeface="Arial" charset="0"/>
              </a:rPr>
              <a:t> Lasciatelo sostare rapito davanti a tanta luce così intensamente estesa.</a:t>
            </a:r>
            <a:endParaRPr lang="it-IT" sz="1600" dirty="0" smtClean="0">
              <a:latin typeface="Arial" charset="0"/>
              <a:cs typeface="Arial" charset="0"/>
            </a:endParaRPr>
          </a:p>
          <a:p>
            <a:pPr eaLnBrk="1" hangingPunct="1">
              <a:buFont typeface="Wingdings 2" pitchFamily="18" charset="2"/>
              <a:buNone/>
            </a:pPr>
            <a:r>
              <a:rPr lang="it-IT" sz="1600" b="1" dirty="0" smtClean="0">
                <a:latin typeface="Arial" charset="0"/>
                <a:cs typeface="Arial" charset="0"/>
              </a:rPr>
              <a:t>     Lo choc di questa luce è difficile da sopportare. I giovani che ci arricchiscono con il loro entusiasmo e l’inconsapevolezza delle responsabilità, che è al tempo stesso la forza e la debolezza della loro età, ci avvolgono – se non ci difendiamo – con le nebbie delle loro incertezze. In questa impresa che ci coinvolge, occorre essere decisi e sapere ciò che si sta cercando: si cerca uno strumento di precisione che serve a scegliere le misure. </a:t>
            </a:r>
            <a:r>
              <a:rPr lang="it-IT" sz="1600" b="1" dirty="0" smtClean="0">
                <a:solidFill>
                  <a:schemeClr val="accent1"/>
                </a:solidFill>
                <a:latin typeface="Arial" charset="0"/>
                <a:cs typeface="Arial" charset="0"/>
              </a:rPr>
              <a:t>Una volta preso in mano il compasso e inoltratisi nella scia dei numeri, le strade e le piste abbondano, si ramificano, si proiettano in tutte le direzioni, fioriscono, si </a:t>
            </a:r>
            <a:r>
              <a:rPr lang="it-IT" sz="1600" b="1" dirty="0" err="1" smtClean="0">
                <a:solidFill>
                  <a:schemeClr val="accent1"/>
                </a:solidFill>
                <a:latin typeface="Arial" charset="0"/>
                <a:cs typeface="Arial" charset="0"/>
              </a:rPr>
              <a:t>rischiarano…</a:t>
            </a:r>
            <a:r>
              <a:rPr lang="it-IT" sz="1600" b="1" dirty="0" smtClean="0">
                <a:solidFill>
                  <a:schemeClr val="accent1"/>
                </a:solidFill>
                <a:latin typeface="Arial" charset="0"/>
                <a:cs typeface="Arial" charset="0"/>
              </a:rPr>
              <a:t> e ci portano lontano, allontanandoci dal fine perseguito: i numeri giocano tra essi!”</a:t>
            </a:r>
            <a:r>
              <a:rPr lang="it-IT" sz="1600" b="1" dirty="0" smtClean="0">
                <a:latin typeface="Arial" charset="0"/>
                <a:cs typeface="Arial" charset="0"/>
              </a:rPr>
              <a:t>.</a:t>
            </a:r>
            <a:endParaRPr lang="it-IT" sz="1600"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p:cNvSpPr>
          <p:nvPr>
            <p:ph type="title"/>
          </p:nvPr>
        </p:nvSpPr>
        <p:spPr>
          <a:xfrm>
            <a:off x="1331913" y="704850"/>
            <a:ext cx="7354887" cy="1068388"/>
          </a:xfrm>
        </p:spPr>
        <p:txBody>
          <a:bodyPr/>
          <a:lstStyle/>
          <a:p>
            <a:pPr eaLnBrk="1" hangingPunct="1"/>
            <a:r>
              <a:rPr lang="it-IT" sz="2400" b="1" smtClean="0">
                <a:latin typeface="Arial" charset="0"/>
              </a:rPr>
              <a:t>l’eccentricità</a:t>
            </a:r>
          </a:p>
        </p:txBody>
      </p:sp>
      <p:sp>
        <p:nvSpPr>
          <p:cNvPr id="80898" name="Rectangle 3"/>
          <p:cNvSpPr>
            <a:spLocks noGrp="1"/>
          </p:cNvSpPr>
          <p:nvPr>
            <p:ph type="body" idx="1"/>
          </p:nvPr>
        </p:nvSpPr>
        <p:spPr>
          <a:xfrm>
            <a:off x="1331913" y="2781300"/>
            <a:ext cx="7354887" cy="1439863"/>
          </a:xfrm>
        </p:spPr>
        <p:txBody>
          <a:bodyPr/>
          <a:lstStyle/>
          <a:p>
            <a:pPr eaLnBrk="1" hangingPunct="1">
              <a:buFont typeface="Wingdings 2" pitchFamily="18" charset="2"/>
              <a:buNone/>
            </a:pPr>
            <a:r>
              <a:rPr lang="it-IT" b="1" smtClean="0">
                <a:latin typeface="Arial" charset="0"/>
              </a:rPr>
              <a:t>la “misura” della forma delle coniche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457200" y="704850"/>
            <a:ext cx="8229600" cy="1355725"/>
          </a:xfrm>
        </p:spPr>
        <p:txBody>
          <a:bodyPr>
            <a:normAutofit fontScale="90000"/>
          </a:bodyPr>
          <a:lstStyle/>
          <a:p>
            <a:pPr eaLnBrk="1" hangingPunct="1">
              <a:defRPr/>
            </a:pPr>
            <a:r>
              <a:rPr lang="it-IT" sz="2200" smtClean="0"/>
              <a:t/>
            </a:r>
            <a:br>
              <a:rPr lang="it-IT" sz="2200" smtClean="0"/>
            </a:br>
            <a:r>
              <a:rPr lang="it-IT" sz="2200" b="1" smtClean="0"/>
              <a:t>MISURA DELLA FORMA </a:t>
            </a:r>
            <a:br>
              <a:rPr lang="it-IT" sz="2200" b="1" smtClean="0"/>
            </a:br>
            <a:r>
              <a:rPr lang="it-IT" sz="2200" b="1" smtClean="0"/>
              <a:t>CONICHE forme proiettive della circonferenza</a:t>
            </a:r>
            <a:r>
              <a:rPr lang="it-IT" sz="2200" smtClean="0"/>
              <a:t/>
            </a:r>
            <a:br>
              <a:rPr lang="it-IT" sz="2200" smtClean="0"/>
            </a:br>
            <a:r>
              <a:rPr lang="it-IT" sz="2200" b="1" smtClean="0"/>
              <a:t>(eccentricità: misura della forma)</a:t>
            </a:r>
            <a:r>
              <a:rPr lang="it-IT" sz="2200" smtClean="0"/>
              <a:t/>
            </a:r>
            <a:br>
              <a:rPr lang="it-IT" sz="2200" smtClean="0"/>
            </a:br>
            <a:endParaRPr lang="it-IT" sz="2200" smtClean="0">
              <a:latin typeface="Arial" charset="0"/>
              <a:cs typeface="Arial" charset="0"/>
            </a:endParaRPr>
          </a:p>
        </p:txBody>
      </p:sp>
      <p:pic>
        <p:nvPicPr>
          <p:cNvPr id="81922" name="Segnaposto contenuto 5" descr="http://www.electroyou.it/corsi/coniche/Leconiche_files/image001.gif"/>
          <p:cNvPicPr>
            <a:picLocks noGrp="1"/>
          </p:cNvPicPr>
          <p:nvPr>
            <p:ph idx="4294967295"/>
          </p:nvPr>
        </p:nvPicPr>
        <p:blipFill>
          <a:blip r:embed="rId2" cstate="print"/>
          <a:srcRect/>
          <a:stretch>
            <a:fillRect/>
          </a:stretch>
        </p:blipFill>
        <p:spPr>
          <a:xfrm>
            <a:off x="2051050" y="2205038"/>
            <a:ext cx="4240213" cy="3263900"/>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olo 1"/>
          <p:cNvSpPr>
            <a:spLocks noGrp="1"/>
          </p:cNvSpPr>
          <p:nvPr>
            <p:ph type="title"/>
          </p:nvPr>
        </p:nvSpPr>
        <p:spPr>
          <a:xfrm>
            <a:off x="457200" y="704850"/>
            <a:ext cx="8229600" cy="420688"/>
          </a:xfrm>
        </p:spPr>
        <p:txBody>
          <a:bodyPr/>
          <a:lstStyle/>
          <a:p>
            <a:pPr eaLnBrk="1" hangingPunct="1"/>
            <a:r>
              <a:rPr lang="it-IT" sz="2400" b="1" smtClean="0">
                <a:latin typeface="Arial" charset="0"/>
                <a:cs typeface="Arial" charset="0"/>
              </a:rPr>
              <a:t>Aureola dei Santi</a:t>
            </a:r>
          </a:p>
        </p:txBody>
      </p:sp>
      <p:pic>
        <p:nvPicPr>
          <p:cNvPr id="82946" name="Segnaposto contenuto 3" descr="http://www.diomediarte.it/Vergine%20della%20Sacra%20icona1.JPG"/>
          <p:cNvPicPr>
            <a:picLocks noGrp="1"/>
          </p:cNvPicPr>
          <p:nvPr>
            <p:ph idx="1"/>
          </p:nvPr>
        </p:nvPicPr>
        <p:blipFill>
          <a:blip r:embed="rId2" cstate="print"/>
          <a:srcRect/>
          <a:stretch>
            <a:fillRect/>
          </a:stretch>
        </p:blipFill>
        <p:spPr>
          <a:xfrm>
            <a:off x="323850" y="2565400"/>
            <a:ext cx="3333750" cy="3476625"/>
          </a:xfrm>
        </p:spPr>
      </p:pic>
      <p:pic>
        <p:nvPicPr>
          <p:cNvPr id="82947" name="Immagine 4" descr="http://www.acam.it/images/aureola.jpg"/>
          <p:cNvPicPr>
            <a:picLocks noChangeAspect="1" noChangeArrowheads="1"/>
          </p:cNvPicPr>
          <p:nvPr/>
        </p:nvPicPr>
        <p:blipFill>
          <a:blip r:embed="rId3" cstate="print"/>
          <a:srcRect/>
          <a:stretch>
            <a:fillRect/>
          </a:stretch>
        </p:blipFill>
        <p:spPr bwMode="auto">
          <a:xfrm>
            <a:off x="3851275" y="1412875"/>
            <a:ext cx="2695575" cy="3200400"/>
          </a:xfrm>
          <a:prstGeom prst="rect">
            <a:avLst/>
          </a:prstGeom>
          <a:noFill/>
          <a:ln w="9525">
            <a:noFill/>
            <a:miter lim="800000"/>
            <a:headEnd/>
            <a:tailEnd/>
          </a:ln>
        </p:spPr>
      </p:pic>
      <p:pic>
        <p:nvPicPr>
          <p:cNvPr id="82948" name="Immagine 5" descr="http://1.bp.blogspot.com/_tFji-5aYDyE/TUHAyjrLvdI/AAAAAAAABOw/UTdnpRLA5OM/s1600/Domenico+Veneziano+-+Madonna+con+bambino+-+Santa+Lucia.jpg"/>
          <p:cNvPicPr>
            <a:picLocks noChangeAspect="1" noChangeArrowheads="1"/>
          </p:cNvPicPr>
          <p:nvPr/>
        </p:nvPicPr>
        <p:blipFill>
          <a:blip r:embed="rId4" cstate="print"/>
          <a:srcRect/>
          <a:stretch>
            <a:fillRect/>
          </a:stretch>
        </p:blipFill>
        <p:spPr bwMode="auto">
          <a:xfrm>
            <a:off x="6659563" y="3573463"/>
            <a:ext cx="1962150" cy="2124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00113" y="333375"/>
            <a:ext cx="7786687" cy="647700"/>
          </a:xfrm>
        </p:spPr>
        <p:txBody>
          <a:bodyPr>
            <a:normAutofit fontScale="90000"/>
          </a:bodyPr>
          <a:lstStyle/>
          <a:p>
            <a:pPr eaLnBrk="1" fontAlgn="auto" hangingPunct="1">
              <a:spcAft>
                <a:spcPts val="0"/>
              </a:spcAft>
              <a:defRPr/>
            </a:pPr>
            <a:r>
              <a:rPr lang="it-IT" sz="2700" b="1" dirty="0" smtClean="0">
                <a:latin typeface="Arial" pitchFamily="34" charset="0"/>
                <a:cs typeface="Arial" pitchFamily="34" charset="0"/>
              </a:rPr>
              <a:t>L’eccentricità</a:t>
            </a:r>
            <a:r>
              <a:rPr lang="it-IT" sz="2400" dirty="0" smtClean="0"/>
              <a:t/>
            </a:r>
            <a:br>
              <a:rPr lang="it-IT" sz="2400" dirty="0" smtClean="0"/>
            </a:br>
            <a:endParaRPr lang="it-IT" sz="2400" dirty="0">
              <a:latin typeface="Arial" pitchFamily="34" charset="0"/>
              <a:cs typeface="Arial" pitchFamily="34" charset="0"/>
            </a:endParaRPr>
          </a:p>
        </p:txBody>
      </p:sp>
      <p:pic>
        <p:nvPicPr>
          <p:cNvPr id="83970" name="Segnaposto contenuto 4" descr="http://progettomatematica.dm.unibo.it/Curve%20celebri/grecia/coniche_file/Coniche4.png"/>
          <p:cNvPicPr>
            <a:picLocks noGrp="1"/>
          </p:cNvPicPr>
          <p:nvPr>
            <p:ph idx="1"/>
          </p:nvPr>
        </p:nvPicPr>
        <p:blipFill>
          <a:blip r:embed="rId2" cstate="print"/>
          <a:srcRect/>
          <a:stretch>
            <a:fillRect/>
          </a:stretch>
        </p:blipFill>
        <p:spPr>
          <a:xfrm>
            <a:off x="2051050" y="1052513"/>
            <a:ext cx="4681538" cy="3671887"/>
          </a:xfrm>
        </p:spPr>
      </p:pic>
      <p:sp>
        <p:nvSpPr>
          <p:cNvPr id="83971" name="CasellaDiTesto 5"/>
          <p:cNvSpPr txBox="1">
            <a:spLocks noChangeArrowheads="1"/>
          </p:cNvSpPr>
          <p:nvPr/>
        </p:nvSpPr>
        <p:spPr bwMode="auto">
          <a:xfrm>
            <a:off x="1116013" y="5157788"/>
            <a:ext cx="6985000" cy="1477328"/>
          </a:xfrm>
          <a:prstGeom prst="rect">
            <a:avLst/>
          </a:prstGeom>
          <a:noFill/>
          <a:ln w="9525">
            <a:noFill/>
            <a:miter lim="800000"/>
            <a:headEnd/>
            <a:tailEnd/>
          </a:ln>
        </p:spPr>
        <p:txBody>
          <a:bodyPr wrap="square">
            <a:spAutoFit/>
          </a:bodyPr>
          <a:lstStyle/>
          <a:p>
            <a:r>
              <a:rPr lang="it-IT" b="1" dirty="0"/>
              <a:t>L’eccentricità di una conica è uguale al rapporto tra la distanza di un </a:t>
            </a:r>
            <a:r>
              <a:rPr lang="it-IT" b="1" dirty="0" smtClean="0"/>
              <a:t>qualsiasi punto P, appartenente alla conica, </a:t>
            </a:r>
            <a:r>
              <a:rPr lang="it-IT" b="1" dirty="0"/>
              <a:t>dal fuoco e la distanza dello stesso dalla direttrice. </a:t>
            </a:r>
          </a:p>
          <a:p>
            <a:r>
              <a:rPr lang="it-IT" b="1" dirty="0"/>
              <a:t>Eccentricità:   e = c/a</a:t>
            </a:r>
          </a:p>
          <a:p>
            <a:endParaRPr lang="it-IT" dirty="0">
              <a:latin typeface="Constantia"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03350" y="333375"/>
            <a:ext cx="7283450" cy="647700"/>
          </a:xfrm>
        </p:spPr>
        <p:txBody>
          <a:bodyPr>
            <a:normAutofit fontScale="90000"/>
          </a:bodyPr>
          <a:lstStyle/>
          <a:p>
            <a:pPr eaLnBrk="1" fontAlgn="auto" hangingPunct="1">
              <a:spcAft>
                <a:spcPts val="0"/>
              </a:spcAft>
              <a:defRPr/>
            </a:pPr>
            <a:r>
              <a:rPr lang="it-IT" sz="2700" b="1" dirty="0" smtClean="0">
                <a:latin typeface="Arial" pitchFamily="34" charset="0"/>
                <a:cs typeface="Arial" pitchFamily="34" charset="0"/>
              </a:rPr>
              <a:t>Le sfere di </a:t>
            </a:r>
            <a:r>
              <a:rPr lang="it-IT" sz="2700" b="1" dirty="0" err="1" smtClean="0">
                <a:latin typeface="Arial" pitchFamily="34" charset="0"/>
                <a:cs typeface="Arial" pitchFamily="34" charset="0"/>
              </a:rPr>
              <a:t>Dandelin</a:t>
            </a:r>
            <a:r>
              <a:rPr lang="it-IT" sz="2700" b="1" dirty="0" smtClean="0">
                <a:latin typeface="Arial" pitchFamily="34" charset="0"/>
                <a:cs typeface="Arial" pitchFamily="34" charset="0"/>
              </a:rPr>
              <a:t> (fuochi e direttrici)</a:t>
            </a:r>
            <a:r>
              <a:rPr lang="it-IT" sz="2400" dirty="0" smtClean="0"/>
              <a:t/>
            </a:r>
            <a:br>
              <a:rPr lang="it-IT" sz="2400" dirty="0" smtClean="0"/>
            </a:br>
            <a:endParaRPr lang="it-IT" sz="2400" dirty="0">
              <a:latin typeface="Arial" pitchFamily="34" charset="0"/>
              <a:cs typeface="Arial" pitchFamily="34" charset="0"/>
            </a:endParaRPr>
          </a:p>
        </p:txBody>
      </p:sp>
      <p:pic>
        <p:nvPicPr>
          <p:cNvPr id="84994" name="Segnaposto contenuto 6" descr="http://areeweb.polito.it/didattica/polymath/htmlS/argoment/CABRI/Cabri_Apr09/Img/image028.gif"/>
          <p:cNvPicPr>
            <a:picLocks noGrp="1"/>
          </p:cNvPicPr>
          <p:nvPr>
            <p:ph idx="1"/>
          </p:nvPr>
        </p:nvPicPr>
        <p:blipFill>
          <a:blip r:embed="rId2" cstate="print"/>
          <a:srcRect/>
          <a:stretch>
            <a:fillRect/>
          </a:stretch>
        </p:blipFill>
        <p:spPr>
          <a:xfrm>
            <a:off x="1692275" y="1125538"/>
            <a:ext cx="5327650" cy="4824412"/>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magine 1" descr="pannini-giovanni-paolo-interno-del-pantheon-roma[1].jpg"/>
          <p:cNvPicPr>
            <a:picLocks noChangeAspect="1"/>
          </p:cNvPicPr>
          <p:nvPr/>
        </p:nvPicPr>
        <p:blipFill>
          <a:blip r:embed="rId2" cstate="print"/>
          <a:srcRect/>
          <a:stretch>
            <a:fillRect/>
          </a:stretch>
        </p:blipFill>
        <p:spPr bwMode="auto">
          <a:xfrm>
            <a:off x="2667000" y="1524000"/>
            <a:ext cx="3810000" cy="3810000"/>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olo 1"/>
          <p:cNvSpPr>
            <a:spLocks noGrp="1"/>
          </p:cNvSpPr>
          <p:nvPr>
            <p:ph type="title"/>
          </p:nvPr>
        </p:nvSpPr>
        <p:spPr>
          <a:xfrm>
            <a:off x="1979613" y="333375"/>
            <a:ext cx="6707187" cy="503238"/>
          </a:xfrm>
        </p:spPr>
        <p:txBody>
          <a:bodyPr/>
          <a:lstStyle/>
          <a:p>
            <a:pPr eaLnBrk="1" hangingPunct="1"/>
            <a:r>
              <a:rPr lang="it-IT" sz="2400" b="1" smtClean="0">
                <a:latin typeface="Arial" charset="0"/>
                <a:cs typeface="Arial" charset="0"/>
              </a:rPr>
              <a:t>eccentricità</a:t>
            </a:r>
          </a:p>
        </p:txBody>
      </p:sp>
      <p:sp>
        <p:nvSpPr>
          <p:cNvPr id="86018" name="Segnaposto contenuto 2"/>
          <p:cNvSpPr>
            <a:spLocks noGrp="1"/>
          </p:cNvSpPr>
          <p:nvPr>
            <p:ph idx="1"/>
          </p:nvPr>
        </p:nvSpPr>
        <p:spPr>
          <a:xfrm>
            <a:off x="457200" y="1341438"/>
            <a:ext cx="8229600" cy="4983162"/>
          </a:xfrm>
        </p:spPr>
        <p:txBody>
          <a:bodyPr/>
          <a:lstStyle/>
          <a:p>
            <a:pPr eaLnBrk="1" hangingPunct="1">
              <a:buFont typeface="Wingdings 2" pitchFamily="18" charset="2"/>
              <a:buNone/>
            </a:pPr>
            <a:r>
              <a:rPr lang="it-IT" smtClean="0">
                <a:latin typeface="Arial" charset="0"/>
                <a:cs typeface="Arial" charset="0"/>
              </a:rPr>
              <a:t>   </a:t>
            </a:r>
          </a:p>
          <a:p>
            <a:pPr eaLnBrk="1" hangingPunct="1">
              <a:buFont typeface="Wingdings 2" pitchFamily="18" charset="2"/>
              <a:buNone/>
            </a:pPr>
            <a:r>
              <a:rPr lang="it-IT" smtClean="0">
                <a:latin typeface="Arial" charset="0"/>
                <a:cs typeface="Arial" charset="0"/>
              </a:rPr>
              <a:t>  </a:t>
            </a:r>
          </a:p>
        </p:txBody>
      </p:sp>
      <p:pic>
        <p:nvPicPr>
          <p:cNvPr id="86019" name="Immagine 3" descr="http://upload.wikimedia.org/wikipedia/commons/thumb/0/05/Eccentricity.png/300px-Eccentricity.png"/>
          <p:cNvPicPr>
            <a:picLocks noChangeAspect="1" noChangeArrowheads="1"/>
          </p:cNvPicPr>
          <p:nvPr/>
        </p:nvPicPr>
        <p:blipFill>
          <a:blip r:embed="rId2" cstate="print"/>
          <a:srcRect/>
          <a:stretch>
            <a:fillRect/>
          </a:stretch>
        </p:blipFill>
        <p:spPr bwMode="auto">
          <a:xfrm>
            <a:off x="2268538" y="1412875"/>
            <a:ext cx="4464050" cy="403225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olo 1"/>
          <p:cNvSpPr>
            <a:spLocks noGrp="1"/>
          </p:cNvSpPr>
          <p:nvPr>
            <p:ph type="title"/>
          </p:nvPr>
        </p:nvSpPr>
        <p:spPr>
          <a:xfrm>
            <a:off x="755650" y="404813"/>
            <a:ext cx="7931150" cy="503237"/>
          </a:xfrm>
        </p:spPr>
        <p:txBody>
          <a:bodyPr/>
          <a:lstStyle/>
          <a:p>
            <a:pPr eaLnBrk="1" hangingPunct="1"/>
            <a:r>
              <a:rPr lang="it-IT" sz="2400" b="1" smtClean="0">
                <a:latin typeface="Arial" charset="0"/>
                <a:cs typeface="Arial" charset="0"/>
              </a:rPr>
              <a:t>eccentricità</a:t>
            </a:r>
          </a:p>
        </p:txBody>
      </p:sp>
      <p:sp>
        <p:nvSpPr>
          <p:cNvPr id="87042" name="Segnaposto contenuto 2"/>
          <p:cNvSpPr>
            <a:spLocks noGrp="1"/>
          </p:cNvSpPr>
          <p:nvPr>
            <p:ph idx="1"/>
          </p:nvPr>
        </p:nvSpPr>
        <p:spPr>
          <a:xfrm>
            <a:off x="457200" y="1341438"/>
            <a:ext cx="8229600" cy="4983162"/>
          </a:xfrm>
        </p:spPr>
        <p:txBody>
          <a:bodyPr/>
          <a:lstStyle/>
          <a:p>
            <a:pPr eaLnBrk="1" hangingPunct="1">
              <a:buFont typeface="Wingdings 2" pitchFamily="18" charset="2"/>
              <a:buNone/>
            </a:pPr>
            <a:r>
              <a:rPr lang="it-IT" smtClean="0">
                <a:latin typeface="Arial" charset="0"/>
                <a:cs typeface="Arial" charset="0"/>
              </a:rPr>
              <a:t>   </a:t>
            </a:r>
            <a:r>
              <a:rPr lang="it-IT" b="1" smtClean="0">
                <a:latin typeface="Arial" charset="0"/>
                <a:cs typeface="Arial" charset="0"/>
              </a:rPr>
              <a:t>0 &lt; e &lt; 1 </a:t>
            </a:r>
            <a:r>
              <a:rPr lang="it-IT" smtClean="0">
                <a:latin typeface="Arial" charset="0"/>
                <a:cs typeface="Arial" charset="0"/>
              </a:rPr>
              <a:t>si hanno ellissi – infinite ellissi - diverse a seconda del valore dell’eccentricità;</a:t>
            </a:r>
          </a:p>
          <a:p>
            <a:pPr eaLnBrk="1" hangingPunct="1">
              <a:buFont typeface="Wingdings 2" pitchFamily="18" charset="2"/>
              <a:buNone/>
            </a:pPr>
            <a:r>
              <a:rPr lang="it-IT" smtClean="0">
                <a:latin typeface="Arial" charset="0"/>
                <a:cs typeface="Arial" charset="0"/>
              </a:rPr>
              <a:t>   </a:t>
            </a:r>
          </a:p>
          <a:p>
            <a:pPr eaLnBrk="1" hangingPunct="1">
              <a:buFont typeface="Wingdings 2" pitchFamily="18" charset="2"/>
              <a:buNone/>
            </a:pPr>
            <a:r>
              <a:rPr lang="it-IT" smtClean="0">
                <a:latin typeface="Arial" charset="0"/>
                <a:cs typeface="Arial" charset="0"/>
              </a:rPr>
              <a:t>   </a:t>
            </a:r>
            <a:r>
              <a:rPr lang="it-IT" b="1" smtClean="0">
                <a:latin typeface="Arial" charset="0"/>
                <a:cs typeface="Arial" charset="0"/>
              </a:rPr>
              <a:t>e = 0 </a:t>
            </a:r>
            <a:r>
              <a:rPr lang="it-IT" smtClean="0">
                <a:latin typeface="Arial" charset="0"/>
                <a:cs typeface="Arial" charset="0"/>
              </a:rPr>
              <a:t>si ha una circonferenza;</a:t>
            </a:r>
          </a:p>
          <a:p>
            <a:pPr eaLnBrk="1" hangingPunct="1">
              <a:buFont typeface="Wingdings 2" pitchFamily="18" charset="2"/>
              <a:buNone/>
            </a:pPr>
            <a:r>
              <a:rPr lang="it-IT" smtClean="0">
                <a:latin typeface="Arial" charset="0"/>
                <a:cs typeface="Arial" charset="0"/>
              </a:rPr>
              <a:t>  </a:t>
            </a:r>
          </a:p>
          <a:p>
            <a:pPr eaLnBrk="1" hangingPunct="1">
              <a:buFont typeface="Wingdings 2" pitchFamily="18" charset="2"/>
              <a:buNone/>
            </a:pPr>
            <a:r>
              <a:rPr lang="it-IT" smtClean="0">
                <a:latin typeface="Arial" charset="0"/>
                <a:cs typeface="Arial" charset="0"/>
              </a:rPr>
              <a:t>   </a:t>
            </a:r>
            <a:r>
              <a:rPr lang="it-IT" b="1" smtClean="0">
                <a:latin typeface="Arial" charset="0"/>
                <a:cs typeface="Arial" charset="0"/>
              </a:rPr>
              <a:t>e = 1 </a:t>
            </a:r>
            <a:r>
              <a:rPr lang="it-IT" smtClean="0">
                <a:latin typeface="Arial" charset="0"/>
                <a:cs typeface="Arial" charset="0"/>
              </a:rPr>
              <a:t>si ha una parabola;</a:t>
            </a:r>
          </a:p>
          <a:p>
            <a:pPr eaLnBrk="1" hangingPunct="1">
              <a:buFont typeface="Wingdings 2" pitchFamily="18" charset="2"/>
              <a:buNone/>
            </a:pPr>
            <a:r>
              <a:rPr lang="it-IT" smtClean="0">
                <a:latin typeface="Arial" charset="0"/>
                <a:cs typeface="Arial" charset="0"/>
              </a:rPr>
              <a:t>   </a:t>
            </a:r>
          </a:p>
          <a:p>
            <a:pPr eaLnBrk="1" hangingPunct="1">
              <a:buFont typeface="Wingdings 2" pitchFamily="18" charset="2"/>
              <a:buNone/>
            </a:pPr>
            <a:r>
              <a:rPr lang="it-IT" smtClean="0">
                <a:latin typeface="Arial" charset="0"/>
                <a:cs typeface="Arial" charset="0"/>
              </a:rPr>
              <a:t>   </a:t>
            </a:r>
            <a:r>
              <a:rPr lang="it-IT" b="1" smtClean="0">
                <a:latin typeface="Arial" charset="0"/>
                <a:cs typeface="Arial" charset="0"/>
              </a:rPr>
              <a:t>e </a:t>
            </a:r>
            <a:r>
              <a:rPr lang="it-IT" b="1" smtClean="0">
                <a:latin typeface="Arial" charset="0"/>
                <a:cs typeface="Arial" charset="0"/>
                <a:sym typeface="Symbol" pitchFamily="18" charset="2"/>
              </a:rPr>
              <a:t></a:t>
            </a:r>
            <a:r>
              <a:rPr lang="it-IT" b="1" smtClean="0">
                <a:latin typeface="Arial" charset="0"/>
                <a:cs typeface="Arial" charset="0"/>
              </a:rPr>
              <a:t> 1 </a:t>
            </a:r>
            <a:r>
              <a:rPr lang="it-IT" smtClean="0">
                <a:latin typeface="Arial" charset="0"/>
                <a:cs typeface="Arial" charset="0"/>
              </a:rPr>
              <a:t>si hanno iperboli – infinite iperboli – diverse a seconda del valore dell’eccentricità.</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olo 1"/>
          <p:cNvSpPr>
            <a:spLocks noGrp="1"/>
          </p:cNvSpPr>
          <p:nvPr>
            <p:ph type="title"/>
          </p:nvPr>
        </p:nvSpPr>
        <p:spPr>
          <a:xfrm>
            <a:off x="900113" y="704850"/>
            <a:ext cx="7786687" cy="563563"/>
          </a:xfrm>
        </p:spPr>
        <p:txBody>
          <a:bodyPr/>
          <a:lstStyle/>
          <a:p>
            <a:pPr eaLnBrk="1" hangingPunct="1"/>
            <a:r>
              <a:rPr lang="it-IT" sz="2400" b="1" smtClean="0">
                <a:latin typeface="Arial" charset="0"/>
                <a:cs typeface="Arial" charset="0"/>
              </a:rPr>
              <a:t>eccentricità</a:t>
            </a:r>
          </a:p>
        </p:txBody>
      </p:sp>
      <p:sp>
        <p:nvSpPr>
          <p:cNvPr id="88066" name="Segnaposto contenuto 2"/>
          <p:cNvSpPr>
            <a:spLocks noGrp="1"/>
          </p:cNvSpPr>
          <p:nvPr>
            <p:ph idx="1"/>
          </p:nvPr>
        </p:nvSpPr>
        <p:spPr>
          <a:xfrm>
            <a:off x="457200" y="1341438"/>
            <a:ext cx="8229600" cy="3743325"/>
          </a:xfrm>
        </p:spPr>
        <p:txBody>
          <a:bodyPr/>
          <a:lstStyle/>
          <a:p>
            <a:pPr eaLnBrk="1" hangingPunct="1">
              <a:buFont typeface="Wingdings 2" pitchFamily="18" charset="2"/>
              <a:buNone/>
            </a:pPr>
            <a:r>
              <a:rPr lang="it-IT" smtClean="0">
                <a:latin typeface="Arial" charset="0"/>
                <a:cs typeface="Arial" charset="0"/>
              </a:rPr>
              <a:t> </a:t>
            </a:r>
          </a:p>
        </p:txBody>
      </p:sp>
      <p:sp>
        <p:nvSpPr>
          <p:cNvPr id="88067" name="Rettangolo 4"/>
          <p:cNvSpPr>
            <a:spLocks noChangeArrowheads="1"/>
          </p:cNvSpPr>
          <p:nvPr/>
        </p:nvSpPr>
        <p:spPr bwMode="auto">
          <a:xfrm>
            <a:off x="827088" y="2349500"/>
            <a:ext cx="7489825" cy="1568450"/>
          </a:xfrm>
          <a:prstGeom prst="rect">
            <a:avLst/>
          </a:prstGeom>
          <a:noFill/>
          <a:ln w="9525">
            <a:noFill/>
            <a:miter lim="800000"/>
            <a:headEnd/>
            <a:tailEnd/>
          </a:ln>
        </p:spPr>
        <p:txBody>
          <a:bodyPr>
            <a:spAutoFit/>
          </a:bodyPr>
          <a:lstStyle/>
          <a:p>
            <a:endParaRPr lang="it-IT" sz="2400" b="1"/>
          </a:p>
          <a:p>
            <a:r>
              <a:rPr lang="it-IT" sz="2400" b="1"/>
              <a:t>Le coniche sono i luoghi geometrici dei punti </a:t>
            </a:r>
          </a:p>
          <a:p>
            <a:endParaRPr lang="it-IT" sz="2400" b="1"/>
          </a:p>
          <a:p>
            <a:r>
              <a:rPr lang="it-IT" sz="2400" b="1"/>
              <a:t>aventi eccentricità costante.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00113" y="704850"/>
            <a:ext cx="7786687" cy="995363"/>
          </a:xfrm>
        </p:spPr>
        <p:txBody>
          <a:bodyPr>
            <a:normAutofit fontScale="90000"/>
          </a:bodyPr>
          <a:lstStyle/>
          <a:p>
            <a:pPr eaLnBrk="1" fontAlgn="auto" hangingPunct="1">
              <a:spcAft>
                <a:spcPts val="0"/>
              </a:spcAft>
              <a:defRPr/>
            </a:pPr>
            <a:r>
              <a:rPr lang="it-IT" sz="2000" b="1" dirty="0" smtClean="0"/>
              <a:t/>
            </a:r>
            <a:br>
              <a:rPr lang="it-IT" sz="2000" b="1" dirty="0" smtClean="0"/>
            </a:br>
            <a:r>
              <a:rPr lang="it-IT" sz="2000" b="1" dirty="0" smtClean="0"/>
              <a:t/>
            </a:r>
            <a:br>
              <a:rPr lang="it-IT" sz="2000" b="1" dirty="0" smtClean="0"/>
            </a:br>
            <a:r>
              <a:rPr lang="it-IT" sz="2000" b="1" dirty="0" smtClean="0"/>
              <a:t/>
            </a:r>
            <a:br>
              <a:rPr lang="it-IT" sz="2000" b="1" dirty="0" smtClean="0"/>
            </a:br>
            <a:r>
              <a:rPr lang="it-IT" sz="2000" b="1" dirty="0" smtClean="0"/>
              <a:t/>
            </a:r>
            <a:br>
              <a:rPr lang="it-IT" sz="2000" b="1" dirty="0" smtClean="0"/>
            </a:br>
            <a:r>
              <a:rPr lang="it-IT" sz="2000" b="1" dirty="0" smtClean="0"/>
              <a:t> </a:t>
            </a:r>
            <a:r>
              <a:rPr lang="it-IT" sz="2000" dirty="0" smtClean="0"/>
              <a:t/>
            </a:r>
            <a:br>
              <a:rPr lang="it-IT" sz="2000" dirty="0" smtClean="0"/>
            </a:br>
            <a:r>
              <a:rPr lang="it-IT" sz="2400" dirty="0" smtClean="0">
                <a:latin typeface="Arial" pitchFamily="34" charset="0"/>
                <a:cs typeface="Arial" pitchFamily="34" charset="0"/>
              </a:rPr>
              <a:t/>
            </a:r>
            <a:br>
              <a:rPr lang="it-IT" sz="2400" dirty="0" smtClean="0">
                <a:latin typeface="Arial" pitchFamily="34" charset="0"/>
                <a:cs typeface="Arial" pitchFamily="34" charset="0"/>
              </a:rPr>
            </a:br>
            <a:r>
              <a:rPr lang="it-IT" sz="2400" b="1" dirty="0" smtClean="0"/>
              <a:t>Claude Nicolas </a:t>
            </a:r>
            <a:r>
              <a:rPr lang="it-IT" sz="2400" b="1" dirty="0" err="1" smtClean="0"/>
              <a:t>Ledoux</a:t>
            </a:r>
            <a:r>
              <a:rPr lang="it-IT" sz="2400" b="1" dirty="0" smtClean="0"/>
              <a:t> 1804</a:t>
            </a:r>
            <a:r>
              <a:rPr lang="it-IT" sz="2400" dirty="0" smtClean="0"/>
              <a:t/>
            </a:r>
            <a:br>
              <a:rPr lang="it-IT" sz="2400" dirty="0" smtClean="0"/>
            </a:br>
            <a:r>
              <a:rPr lang="it-IT" sz="2400" b="1" dirty="0" smtClean="0"/>
              <a:t>Saline di </a:t>
            </a:r>
            <a:r>
              <a:rPr lang="it-IT" sz="2400" b="1" dirty="0" err="1" smtClean="0"/>
              <a:t>Chaux</a:t>
            </a:r>
            <a:r>
              <a:rPr lang="it-IT" sz="2400" b="1" dirty="0" smtClean="0"/>
              <a:t> - </a:t>
            </a:r>
            <a:r>
              <a:rPr lang="it-IT" sz="2400" b="1" dirty="0" err="1" smtClean="0"/>
              <a:t>Arcsenans</a:t>
            </a:r>
            <a:r>
              <a:rPr lang="it-IT" sz="2400" b="1" dirty="0" smtClean="0"/>
              <a:t> </a:t>
            </a:r>
            <a:r>
              <a:rPr lang="it-IT" sz="2400" b="1" dirty="0" err="1" smtClean="0"/>
              <a:t>Bésancon</a:t>
            </a:r>
            <a:r>
              <a:rPr lang="it-IT" sz="2400" dirty="0" smtClean="0"/>
              <a:t/>
            </a:r>
            <a:br>
              <a:rPr lang="it-IT" sz="2400" dirty="0" smtClean="0"/>
            </a:br>
            <a:r>
              <a:rPr lang="it-IT" sz="2400" b="1" dirty="0" smtClean="0"/>
              <a:t>Patrimonio dell’Umanità</a:t>
            </a:r>
            <a:endParaRPr lang="it-IT" sz="2400" dirty="0">
              <a:latin typeface="Arial" pitchFamily="34" charset="0"/>
              <a:cs typeface="Arial" pitchFamily="34" charset="0"/>
            </a:endParaRPr>
          </a:p>
        </p:txBody>
      </p:sp>
      <p:pic>
        <p:nvPicPr>
          <p:cNvPr id="89090" name="Segnaposto contenuto 5" descr="http://t3.gstatic.com/images?q=tbn:ANd9GcT6fh1t_T2JUHpnxeVEW6invaZ93WfANUhmv5kHO7F2k9MfE8Py">
            <a:hlinkClick r:id="rId2"/>
          </p:cNvPr>
          <p:cNvPicPr>
            <a:picLocks noGrp="1"/>
          </p:cNvPicPr>
          <p:nvPr>
            <p:ph idx="1"/>
          </p:nvPr>
        </p:nvPicPr>
        <p:blipFill>
          <a:blip r:embed="rId3" cstate="print"/>
          <a:srcRect/>
          <a:stretch>
            <a:fillRect/>
          </a:stretch>
        </p:blipFill>
        <p:spPr>
          <a:xfrm>
            <a:off x="900113" y="2276475"/>
            <a:ext cx="7272337" cy="2952750"/>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olo 1"/>
          <p:cNvSpPr>
            <a:spLocks noGrp="1"/>
          </p:cNvSpPr>
          <p:nvPr>
            <p:ph type="title"/>
          </p:nvPr>
        </p:nvSpPr>
        <p:spPr>
          <a:xfrm>
            <a:off x="1403350" y="704850"/>
            <a:ext cx="7283450" cy="563563"/>
          </a:xfrm>
        </p:spPr>
        <p:txBody>
          <a:bodyPr/>
          <a:lstStyle/>
          <a:p>
            <a:pPr eaLnBrk="1" hangingPunct="1"/>
            <a:r>
              <a:rPr lang="it-IT" sz="2400" b="1" smtClean="0">
                <a:latin typeface="Arial" charset="0"/>
                <a:cs typeface="Arial" charset="0"/>
              </a:rPr>
              <a:t>CERCHIO E CIRCONFERENZA</a:t>
            </a:r>
            <a:endParaRPr lang="it-IT" sz="2400" smtClean="0">
              <a:latin typeface="Arial" charset="0"/>
              <a:cs typeface="Arial" charset="0"/>
            </a:endParaRPr>
          </a:p>
        </p:txBody>
      </p:sp>
      <p:pic>
        <p:nvPicPr>
          <p:cNvPr id="90114" name="Segnaposto contenuto 3" descr="http://t0.gstatic.com/images?q=tbn:ANd9GcQRYluVuvBk9_6mFUUinMvoASyXVYuvJRtfUtf9W_FYXrGTT5YV">
            <a:hlinkClick r:id="rId2"/>
          </p:cNvPr>
          <p:cNvPicPr>
            <a:picLocks noGrp="1"/>
          </p:cNvPicPr>
          <p:nvPr>
            <p:ph idx="1"/>
          </p:nvPr>
        </p:nvPicPr>
        <p:blipFill>
          <a:blip r:embed="rId3" cstate="print"/>
          <a:srcRect/>
          <a:stretch>
            <a:fillRect/>
          </a:stretch>
        </p:blipFill>
        <p:spPr>
          <a:xfrm>
            <a:off x="1403350" y="1916113"/>
            <a:ext cx="5832475" cy="3600450"/>
          </a:xfr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Immagine 1" descr="michelangelo_fi_ricetto_biblioteca_laurenziana-300x218[1].jpg"/>
          <p:cNvPicPr>
            <a:picLocks noChangeAspect="1"/>
          </p:cNvPicPr>
          <p:nvPr/>
        </p:nvPicPr>
        <p:blipFill>
          <a:blip r:embed="rId2" cstate="print"/>
          <a:srcRect/>
          <a:stretch>
            <a:fillRect/>
          </a:stretch>
        </p:blipFill>
        <p:spPr bwMode="auto">
          <a:xfrm>
            <a:off x="2268538" y="1628775"/>
            <a:ext cx="4535487" cy="3671888"/>
          </a:xfrm>
          <a:prstGeom prst="rect">
            <a:avLst/>
          </a:prstGeom>
          <a:noFill/>
          <a:ln w="9525">
            <a:noFill/>
            <a:miter lim="800000"/>
            <a:headEnd/>
            <a:tailEnd/>
          </a:ln>
        </p:spPr>
      </p:pic>
      <p:sp>
        <p:nvSpPr>
          <p:cNvPr id="91138" name="CasellaDiTesto 3"/>
          <p:cNvSpPr txBox="1">
            <a:spLocks noChangeArrowheads="1"/>
          </p:cNvSpPr>
          <p:nvPr/>
        </p:nvSpPr>
        <p:spPr bwMode="auto">
          <a:xfrm>
            <a:off x="2268538" y="476250"/>
            <a:ext cx="4751387" cy="646113"/>
          </a:xfrm>
          <a:prstGeom prst="rect">
            <a:avLst/>
          </a:prstGeom>
          <a:noFill/>
          <a:ln w="9525">
            <a:noFill/>
            <a:miter lim="800000"/>
            <a:headEnd/>
            <a:tailEnd/>
          </a:ln>
        </p:spPr>
        <p:txBody>
          <a:bodyPr>
            <a:spAutoFit/>
          </a:bodyPr>
          <a:lstStyle/>
          <a:p>
            <a:r>
              <a:rPr lang="it-IT" b="1"/>
              <a:t>Scalone </a:t>
            </a:r>
            <a:r>
              <a:rPr lang="it-IT" b="1">
                <a:solidFill>
                  <a:schemeClr val="tx2"/>
                </a:solidFill>
              </a:rPr>
              <a:t>ellittico</a:t>
            </a:r>
            <a:r>
              <a:rPr lang="it-IT" b="1"/>
              <a:t> di Michelangelo </a:t>
            </a:r>
            <a:br>
              <a:rPr lang="it-IT" b="1"/>
            </a:br>
            <a:r>
              <a:rPr lang="it-IT" b="1"/>
              <a:t>Biblioteca Laurenziana - Firenze</a:t>
            </a:r>
            <a:endParaRPr lang="it-IT"/>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olo 1"/>
          <p:cNvSpPr>
            <a:spLocks noGrp="1"/>
          </p:cNvSpPr>
          <p:nvPr>
            <p:ph type="title"/>
          </p:nvPr>
        </p:nvSpPr>
        <p:spPr>
          <a:xfrm>
            <a:off x="1042988" y="549275"/>
            <a:ext cx="7643812" cy="503238"/>
          </a:xfrm>
        </p:spPr>
        <p:txBody>
          <a:bodyPr/>
          <a:lstStyle/>
          <a:p>
            <a:pPr eaLnBrk="1" hangingPunct="1"/>
            <a:r>
              <a:rPr lang="it-IT" sz="2000" b="1" smtClean="0">
                <a:latin typeface="Arial" charset="0"/>
                <a:cs typeface="Arial" charset="0"/>
              </a:rPr>
              <a:t>ANFITEATRO (PIAZZA DEL MERCATO – LUCCA)</a:t>
            </a:r>
            <a:endParaRPr lang="it-IT" sz="2000" smtClean="0">
              <a:latin typeface="Arial" charset="0"/>
              <a:cs typeface="Arial" charset="0"/>
            </a:endParaRPr>
          </a:p>
        </p:txBody>
      </p:sp>
      <p:pic>
        <p:nvPicPr>
          <p:cNvPr id="92162" name="Picture 2" descr="F:\CATANZARO\catanzaro\Anfiteatro_1[1].jpg"/>
          <p:cNvPicPr>
            <a:picLocks noGrp="1" noChangeAspect="1" noChangeArrowheads="1"/>
          </p:cNvPicPr>
          <p:nvPr>
            <p:ph idx="1"/>
          </p:nvPr>
        </p:nvPicPr>
        <p:blipFill>
          <a:blip r:embed="rId2" cstate="print"/>
          <a:srcRect/>
          <a:stretch>
            <a:fillRect/>
          </a:stretch>
        </p:blipFill>
        <p:spPr>
          <a:xfrm>
            <a:off x="2627313" y="1773238"/>
            <a:ext cx="3603625" cy="3602037"/>
          </a:xfr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olo 1"/>
          <p:cNvSpPr>
            <a:spLocks noGrp="1"/>
          </p:cNvSpPr>
          <p:nvPr>
            <p:ph type="title"/>
          </p:nvPr>
        </p:nvSpPr>
        <p:spPr>
          <a:xfrm>
            <a:off x="1403350" y="704850"/>
            <a:ext cx="7283450" cy="563563"/>
          </a:xfrm>
        </p:spPr>
        <p:txBody>
          <a:bodyPr/>
          <a:lstStyle/>
          <a:p>
            <a:pPr eaLnBrk="1" hangingPunct="1"/>
            <a:r>
              <a:rPr lang="it-IT" sz="2400" b="1" smtClean="0">
                <a:latin typeface="Arial" charset="0"/>
                <a:cs typeface="Arial" charset="0"/>
              </a:rPr>
              <a:t>CERCHIO E CIRCONFERENZA (attenzione!)</a:t>
            </a:r>
            <a:endParaRPr lang="it-IT" sz="2400" smtClean="0">
              <a:latin typeface="Arial" charset="0"/>
              <a:cs typeface="Arial" charset="0"/>
            </a:endParaRPr>
          </a:p>
        </p:txBody>
      </p:sp>
      <p:pic>
        <p:nvPicPr>
          <p:cNvPr id="93186" name="Picture 2" descr="C:\Users\Curcio\Desktop\hhi6bd7uidjt6[1].jpg"/>
          <p:cNvPicPr>
            <a:picLocks noGrp="1" noChangeAspect="1" noChangeArrowheads="1"/>
          </p:cNvPicPr>
          <p:nvPr>
            <p:ph idx="1"/>
          </p:nvPr>
        </p:nvPicPr>
        <p:blipFill>
          <a:blip r:embed="rId2" cstate="print"/>
          <a:srcRect/>
          <a:stretch>
            <a:fillRect/>
          </a:stretch>
        </p:blipFill>
        <p:spPr>
          <a:xfrm>
            <a:off x="1692275" y="1773238"/>
            <a:ext cx="5619750" cy="4191000"/>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olo 1"/>
          <p:cNvSpPr>
            <a:spLocks noGrp="1"/>
          </p:cNvSpPr>
          <p:nvPr>
            <p:ph type="title"/>
          </p:nvPr>
        </p:nvSpPr>
        <p:spPr>
          <a:xfrm>
            <a:off x="1116013" y="549275"/>
            <a:ext cx="7570787" cy="576263"/>
          </a:xfrm>
        </p:spPr>
        <p:txBody>
          <a:bodyPr/>
          <a:lstStyle/>
          <a:p>
            <a:pPr eaLnBrk="1" hangingPunct="1"/>
            <a:r>
              <a:rPr lang="it-IT" sz="2800" b="1" smtClean="0">
                <a:latin typeface="Arial" charset="0"/>
                <a:cs typeface="Arial" charset="0"/>
              </a:rPr>
              <a:t>SIMMETRIA </a:t>
            </a:r>
            <a:r>
              <a:rPr lang="it-IT" sz="2400" b="1" smtClean="0">
                <a:latin typeface="Arial" charset="0"/>
                <a:cs typeface="Arial" charset="0"/>
              </a:rPr>
              <a:t>(LA TRASLAZIONE)</a:t>
            </a:r>
            <a:endParaRPr lang="it-IT" sz="2400" smtClean="0">
              <a:latin typeface="Arial" charset="0"/>
              <a:cs typeface="Arial" charset="0"/>
            </a:endParaRPr>
          </a:p>
        </p:txBody>
      </p:sp>
      <p:pic>
        <p:nvPicPr>
          <p:cNvPr id="94210" name="Segnaposto contenuto 6" descr="Pont du gard.jpg">
            <a:hlinkClick r:id="rId2"/>
          </p:cNvPr>
          <p:cNvPicPr>
            <a:picLocks noGrp="1"/>
          </p:cNvPicPr>
          <p:nvPr>
            <p:ph idx="1"/>
          </p:nvPr>
        </p:nvPicPr>
        <p:blipFill>
          <a:blip r:embed="rId3" cstate="print"/>
          <a:srcRect/>
          <a:stretch>
            <a:fillRect/>
          </a:stretch>
        </p:blipFill>
        <p:spPr>
          <a:xfrm>
            <a:off x="1258888" y="1700213"/>
            <a:ext cx="5040312" cy="2665412"/>
          </a:xfrm>
        </p:spPr>
      </p:pic>
      <p:sp>
        <p:nvSpPr>
          <p:cNvPr id="94211" name="CasellaDiTesto 7"/>
          <p:cNvSpPr txBox="1">
            <a:spLocks noChangeArrowheads="1"/>
          </p:cNvSpPr>
          <p:nvPr/>
        </p:nvSpPr>
        <p:spPr bwMode="auto">
          <a:xfrm>
            <a:off x="1116013" y="4941888"/>
            <a:ext cx="6551612" cy="1476375"/>
          </a:xfrm>
          <a:prstGeom prst="rect">
            <a:avLst/>
          </a:prstGeom>
          <a:noFill/>
          <a:ln w="9525">
            <a:noFill/>
            <a:miter lim="800000"/>
            <a:headEnd/>
            <a:tailEnd/>
          </a:ln>
        </p:spPr>
        <p:txBody>
          <a:bodyPr>
            <a:spAutoFit/>
          </a:bodyPr>
          <a:lstStyle/>
          <a:p>
            <a:r>
              <a:rPr lang="it-IT" b="1"/>
              <a:t>PONTE ROMANO</a:t>
            </a:r>
          </a:p>
          <a:p>
            <a:r>
              <a:rPr lang="it-IT" b="1"/>
              <a:t>Costruito circa nel 19 a. C. ponte sul fiume Gard (protezione dell’Unesco)</a:t>
            </a:r>
            <a:endParaRPr lang="it-IT"/>
          </a:p>
          <a:p>
            <a:r>
              <a:rPr lang="it-IT" b="1"/>
              <a:t>Faceva parte di un acquedotto di circa 50 km…</a:t>
            </a:r>
            <a:endParaRPr lang="it-IT"/>
          </a:p>
          <a:p>
            <a:endParaRPr lang="it-IT">
              <a:latin typeface="Constantia" pitchFamily="18"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olo 1"/>
          <p:cNvSpPr>
            <a:spLocks noGrp="1"/>
          </p:cNvSpPr>
          <p:nvPr>
            <p:ph type="title"/>
          </p:nvPr>
        </p:nvSpPr>
        <p:spPr>
          <a:xfrm>
            <a:off x="1908175" y="704850"/>
            <a:ext cx="6778625" cy="708025"/>
          </a:xfrm>
        </p:spPr>
        <p:txBody>
          <a:bodyPr/>
          <a:lstStyle/>
          <a:p>
            <a:pPr eaLnBrk="1" hangingPunct="1"/>
            <a:r>
              <a:rPr lang="it-IT" sz="2800" b="1" smtClean="0">
                <a:latin typeface="Arial" charset="0"/>
                <a:cs typeface="Arial" charset="0"/>
              </a:rPr>
              <a:t>SIMMETRIA </a:t>
            </a:r>
            <a:r>
              <a:rPr lang="it-IT" sz="2400" b="1" smtClean="0">
                <a:latin typeface="Arial" charset="0"/>
                <a:cs typeface="Arial" charset="0"/>
              </a:rPr>
              <a:t>(PAVIMENTAZIONI)</a:t>
            </a:r>
            <a:endParaRPr lang="it-IT" sz="2400" smtClean="0">
              <a:latin typeface="Arial" charset="0"/>
              <a:cs typeface="Arial" charset="0"/>
            </a:endParaRPr>
          </a:p>
        </p:txBody>
      </p:sp>
      <p:pic>
        <p:nvPicPr>
          <p:cNvPr id="95234" name="Segnaposto contenuto 5" descr="figura7"/>
          <p:cNvPicPr>
            <a:picLocks noGrp="1"/>
          </p:cNvPicPr>
          <p:nvPr>
            <p:ph idx="1"/>
          </p:nvPr>
        </p:nvPicPr>
        <p:blipFill>
          <a:blip r:embed="rId2" cstate="print"/>
          <a:srcRect/>
          <a:stretch>
            <a:fillRect/>
          </a:stretch>
        </p:blipFill>
        <p:spPr>
          <a:xfrm>
            <a:off x="2195513" y="1989138"/>
            <a:ext cx="4381500" cy="3286125"/>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Immagine 1" descr="Pantheon5[1].jpg"/>
          <p:cNvPicPr>
            <a:picLocks noChangeAspect="1"/>
          </p:cNvPicPr>
          <p:nvPr/>
        </p:nvPicPr>
        <p:blipFill>
          <a:blip r:embed="rId2" cstate="print"/>
          <a:srcRect/>
          <a:stretch>
            <a:fillRect/>
          </a:stretch>
        </p:blipFill>
        <p:spPr bwMode="auto">
          <a:xfrm>
            <a:off x="2921000" y="1739900"/>
            <a:ext cx="3302000" cy="3378200"/>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olo 1"/>
          <p:cNvSpPr>
            <a:spLocks noGrp="1"/>
          </p:cNvSpPr>
          <p:nvPr>
            <p:ph type="title"/>
          </p:nvPr>
        </p:nvSpPr>
        <p:spPr>
          <a:xfrm>
            <a:off x="457200" y="704850"/>
            <a:ext cx="8229600" cy="492125"/>
          </a:xfrm>
        </p:spPr>
        <p:txBody>
          <a:bodyPr/>
          <a:lstStyle/>
          <a:p>
            <a:pPr eaLnBrk="1" hangingPunct="1"/>
            <a:r>
              <a:rPr lang="it-IT" sz="2800" b="1" smtClean="0">
                <a:latin typeface="Arial" charset="0"/>
              </a:rPr>
              <a:t>SIMMETRIA</a:t>
            </a:r>
            <a:endParaRPr lang="it-IT" sz="2800" smtClean="0">
              <a:latin typeface="Arial" charset="0"/>
              <a:cs typeface="Arial" charset="0"/>
            </a:endParaRPr>
          </a:p>
        </p:txBody>
      </p:sp>
      <p:sp>
        <p:nvSpPr>
          <p:cNvPr id="96258" name="CasellaDiTesto 7"/>
          <p:cNvSpPr txBox="1">
            <a:spLocks noChangeArrowheads="1"/>
          </p:cNvSpPr>
          <p:nvPr/>
        </p:nvSpPr>
        <p:spPr bwMode="auto">
          <a:xfrm>
            <a:off x="5148263" y="4365625"/>
            <a:ext cx="2736850" cy="646113"/>
          </a:xfrm>
          <a:prstGeom prst="rect">
            <a:avLst/>
          </a:prstGeom>
          <a:noFill/>
          <a:ln w="9525">
            <a:noFill/>
            <a:miter lim="800000"/>
            <a:headEnd/>
            <a:tailEnd/>
          </a:ln>
        </p:spPr>
        <p:txBody>
          <a:bodyPr>
            <a:spAutoFit/>
          </a:bodyPr>
          <a:lstStyle/>
          <a:p>
            <a:r>
              <a:rPr lang="it-IT" b="1">
                <a:latin typeface="Constantia" pitchFamily="18" charset="0"/>
              </a:rPr>
              <a:t>Notre Dame </a:t>
            </a:r>
          </a:p>
          <a:p>
            <a:r>
              <a:rPr lang="it-IT" b="1">
                <a:latin typeface="Constantia" pitchFamily="18" charset="0"/>
              </a:rPr>
              <a:t>Parigi</a:t>
            </a:r>
            <a:endParaRPr lang="it-IT">
              <a:latin typeface="Constantia" pitchFamily="18" charset="0"/>
            </a:endParaRPr>
          </a:p>
        </p:txBody>
      </p:sp>
      <p:pic>
        <p:nvPicPr>
          <p:cNvPr id="96259" name="Segnaposto contenuto 6" descr="File:NotreDameDeParis.jpg">
            <a:hlinkClick r:id="rId2"/>
          </p:cNvPr>
          <p:cNvPicPr>
            <a:picLocks noGrp="1"/>
          </p:cNvPicPr>
          <p:nvPr>
            <p:ph idx="1"/>
          </p:nvPr>
        </p:nvPicPr>
        <p:blipFill>
          <a:blip r:embed="rId3" cstate="print"/>
          <a:srcRect/>
          <a:stretch>
            <a:fillRect/>
          </a:stretch>
        </p:blipFill>
        <p:spPr>
          <a:xfrm>
            <a:off x="468313" y="1341438"/>
            <a:ext cx="3960812" cy="4824412"/>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olo 1"/>
          <p:cNvSpPr>
            <a:spLocks noGrp="1"/>
          </p:cNvSpPr>
          <p:nvPr>
            <p:ph type="title"/>
          </p:nvPr>
        </p:nvSpPr>
        <p:spPr>
          <a:xfrm>
            <a:off x="755650" y="404813"/>
            <a:ext cx="7931150" cy="503237"/>
          </a:xfrm>
        </p:spPr>
        <p:txBody>
          <a:bodyPr/>
          <a:lstStyle/>
          <a:p>
            <a:pPr eaLnBrk="1" hangingPunct="1"/>
            <a:r>
              <a:rPr lang="it-IT" sz="2800" b="1" smtClean="0">
                <a:latin typeface="Arial" charset="0"/>
                <a:cs typeface="Arial" charset="0"/>
              </a:rPr>
              <a:t>SIMMETRIA</a:t>
            </a:r>
            <a:endParaRPr lang="it-IT" sz="2800" smtClean="0">
              <a:latin typeface="Arial" charset="0"/>
              <a:cs typeface="Arial" charset="0"/>
            </a:endParaRPr>
          </a:p>
        </p:txBody>
      </p:sp>
      <p:sp>
        <p:nvSpPr>
          <p:cNvPr id="97282" name="Segnaposto contenuto 2"/>
          <p:cNvSpPr>
            <a:spLocks noGrp="1"/>
          </p:cNvSpPr>
          <p:nvPr>
            <p:ph idx="1"/>
          </p:nvPr>
        </p:nvSpPr>
        <p:spPr>
          <a:xfrm>
            <a:off x="457200" y="1484313"/>
            <a:ext cx="8229600" cy="4840287"/>
          </a:xfrm>
        </p:spPr>
        <p:txBody>
          <a:bodyPr/>
          <a:lstStyle/>
          <a:p>
            <a:pPr eaLnBrk="1" hangingPunct="1">
              <a:lnSpc>
                <a:spcPct val="90000"/>
              </a:lnSpc>
              <a:buFont typeface="Wingdings 2" pitchFamily="18" charset="2"/>
              <a:buNone/>
            </a:pPr>
            <a:r>
              <a:rPr lang="it-IT" sz="2400" b="1" smtClean="0"/>
              <a:t>    </a:t>
            </a:r>
            <a:r>
              <a:rPr lang="it-IT" sz="3000" b="1" smtClean="0">
                <a:latin typeface="Arial" charset="0"/>
                <a:cs typeface="Arial" charset="0"/>
              </a:rPr>
              <a:t>L’Alhambra (Granada)</a:t>
            </a:r>
            <a:r>
              <a:rPr lang="it-IT" sz="3000" b="1" smtClean="0"/>
              <a:t> </a:t>
            </a:r>
          </a:p>
          <a:p>
            <a:pPr eaLnBrk="1" hangingPunct="1">
              <a:lnSpc>
                <a:spcPct val="90000"/>
              </a:lnSpc>
              <a:buFont typeface="Wingdings 2" pitchFamily="18" charset="2"/>
              <a:buNone/>
            </a:pPr>
            <a:r>
              <a:rPr lang="it-IT" sz="3000" b="1" smtClean="0">
                <a:latin typeface="Arial" charset="0"/>
                <a:cs typeface="Arial" charset="0"/>
              </a:rPr>
              <a:t>   </a:t>
            </a:r>
            <a:r>
              <a:rPr lang="it-IT" b="1" smtClean="0">
                <a:latin typeface="Arial" charset="0"/>
                <a:cs typeface="Arial" charset="0"/>
              </a:rPr>
              <a:t>costruita tra il 1230 e il 1354 </a:t>
            </a:r>
            <a:endParaRPr lang="it-IT" smtClean="0">
              <a:latin typeface="Arial" charset="0"/>
              <a:cs typeface="Arial" charset="0"/>
            </a:endParaRPr>
          </a:p>
          <a:p>
            <a:pPr eaLnBrk="1" hangingPunct="1">
              <a:lnSpc>
                <a:spcPct val="90000"/>
              </a:lnSpc>
              <a:buFont typeface="Wingdings 2" pitchFamily="18" charset="2"/>
              <a:buNone/>
            </a:pPr>
            <a:r>
              <a:rPr lang="it-IT" sz="2400" b="1" smtClean="0">
                <a:latin typeface="Arial" charset="0"/>
                <a:cs typeface="Arial" charset="0"/>
              </a:rPr>
              <a:t> </a:t>
            </a:r>
            <a:endParaRPr lang="it-IT" sz="2400" smtClean="0">
              <a:latin typeface="Arial" charset="0"/>
              <a:cs typeface="Arial" charset="0"/>
            </a:endParaRPr>
          </a:p>
          <a:p>
            <a:pPr eaLnBrk="1" hangingPunct="1">
              <a:lnSpc>
                <a:spcPct val="90000"/>
              </a:lnSpc>
              <a:buFont typeface="Wingdings 2" pitchFamily="18" charset="2"/>
              <a:buNone/>
            </a:pPr>
            <a:r>
              <a:rPr lang="it-IT" sz="2400" b="1" smtClean="0">
                <a:latin typeface="Arial" charset="0"/>
                <a:cs typeface="Arial" charset="0"/>
              </a:rPr>
              <a:t>    Nelle decorazioni sono presenti tutti i 17 gruppi    </a:t>
            </a:r>
          </a:p>
          <a:p>
            <a:pPr eaLnBrk="1" hangingPunct="1">
              <a:lnSpc>
                <a:spcPct val="90000"/>
              </a:lnSpc>
              <a:buFont typeface="Wingdings 2" pitchFamily="18" charset="2"/>
              <a:buNone/>
            </a:pPr>
            <a:r>
              <a:rPr lang="it-IT" sz="2400" b="1" smtClean="0">
                <a:latin typeface="Arial" charset="0"/>
                <a:cs typeface="Arial" charset="0"/>
              </a:rPr>
              <a:t>    di simmetrie del piano.</a:t>
            </a:r>
            <a:endParaRPr lang="it-IT" sz="2400" smtClean="0">
              <a:latin typeface="Arial" charset="0"/>
              <a:cs typeface="Arial" charset="0"/>
            </a:endParaRPr>
          </a:p>
          <a:p>
            <a:pPr eaLnBrk="1" hangingPunct="1">
              <a:lnSpc>
                <a:spcPct val="90000"/>
              </a:lnSpc>
              <a:buFont typeface="Wingdings 2" pitchFamily="18" charset="2"/>
              <a:buNone/>
            </a:pPr>
            <a:r>
              <a:rPr lang="it-IT" sz="2400" b="1" smtClean="0">
                <a:latin typeface="Arial" charset="0"/>
                <a:cs typeface="Arial" charset="0"/>
              </a:rPr>
              <a:t>    </a:t>
            </a:r>
          </a:p>
          <a:p>
            <a:pPr eaLnBrk="1" hangingPunct="1">
              <a:lnSpc>
                <a:spcPct val="90000"/>
              </a:lnSpc>
              <a:buFont typeface="Wingdings 2" pitchFamily="18" charset="2"/>
              <a:buNone/>
            </a:pPr>
            <a:r>
              <a:rPr lang="it-IT" sz="2400" b="1" smtClean="0">
                <a:latin typeface="Arial" charset="0"/>
                <a:cs typeface="Arial" charset="0"/>
              </a:rPr>
              <a:t>    Ma la dimostrazione che esistono solo 17 gruppi </a:t>
            </a:r>
          </a:p>
          <a:p>
            <a:pPr eaLnBrk="1" hangingPunct="1">
              <a:lnSpc>
                <a:spcPct val="90000"/>
              </a:lnSpc>
              <a:buFont typeface="Wingdings 2" pitchFamily="18" charset="2"/>
              <a:buNone/>
            </a:pPr>
            <a:r>
              <a:rPr lang="it-IT" sz="2400" b="1" smtClean="0">
                <a:latin typeface="Arial" charset="0"/>
                <a:cs typeface="Arial" charset="0"/>
              </a:rPr>
              <a:t>    di simmetrie nel piano è molto più recente:</a:t>
            </a:r>
            <a:endParaRPr lang="it-IT" sz="2400" smtClean="0">
              <a:latin typeface="Arial" charset="0"/>
              <a:cs typeface="Arial" charset="0"/>
            </a:endParaRPr>
          </a:p>
          <a:p>
            <a:pPr eaLnBrk="1" hangingPunct="1">
              <a:lnSpc>
                <a:spcPct val="90000"/>
              </a:lnSpc>
              <a:buFont typeface="Wingdings 2" pitchFamily="18" charset="2"/>
              <a:buNone/>
            </a:pPr>
            <a:r>
              <a:rPr lang="it-IT" sz="2400" b="1" smtClean="0">
                <a:latin typeface="Arial" charset="0"/>
                <a:cs typeface="Arial" charset="0"/>
              </a:rPr>
              <a:t>    </a:t>
            </a:r>
          </a:p>
          <a:p>
            <a:pPr eaLnBrk="1" hangingPunct="1">
              <a:lnSpc>
                <a:spcPct val="90000"/>
              </a:lnSpc>
              <a:buFont typeface="Wingdings 2" pitchFamily="18" charset="2"/>
              <a:buNone/>
            </a:pPr>
            <a:r>
              <a:rPr lang="it-IT" sz="2400" b="1" smtClean="0">
                <a:latin typeface="Arial" charset="0"/>
                <a:cs typeface="Arial" charset="0"/>
              </a:rPr>
              <a:t>    Fëdorov 1891</a:t>
            </a:r>
            <a:endParaRPr lang="it-IT" sz="2400" smtClean="0">
              <a:latin typeface="Arial" charset="0"/>
              <a:cs typeface="Arial" charset="0"/>
            </a:endParaRPr>
          </a:p>
          <a:p>
            <a:pPr eaLnBrk="1" hangingPunct="1">
              <a:lnSpc>
                <a:spcPct val="90000"/>
              </a:lnSpc>
              <a:buFont typeface="Wingdings 2" pitchFamily="18" charset="2"/>
              <a:buNone/>
            </a:pPr>
            <a:r>
              <a:rPr lang="it-IT" sz="2400" b="1" smtClean="0">
                <a:latin typeface="Arial" charset="0"/>
                <a:cs typeface="Arial" charset="0"/>
              </a:rPr>
              <a:t>    </a:t>
            </a:r>
            <a:endParaRPr lang="it-IT" sz="2400" smtClean="0">
              <a:latin typeface="Arial" charset="0"/>
              <a:cs typeface="Arial" charset="0"/>
            </a:endParaRPr>
          </a:p>
          <a:p>
            <a:pPr eaLnBrk="1" hangingPunct="1">
              <a:lnSpc>
                <a:spcPct val="90000"/>
              </a:lnSpc>
            </a:pPr>
            <a:endParaRPr lang="it-IT" sz="2400" smtClean="0">
              <a:latin typeface="Arial" charset="0"/>
              <a:cs typeface="Arial" charset="0"/>
            </a:endParaRPr>
          </a:p>
          <a:p>
            <a:pPr eaLnBrk="1" hangingPunct="1">
              <a:lnSpc>
                <a:spcPct val="90000"/>
              </a:lnSpc>
              <a:buFont typeface="Wingdings 2" pitchFamily="18" charset="2"/>
              <a:buNone/>
            </a:pPr>
            <a:endParaRPr lang="it-IT" sz="2400"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olo 1"/>
          <p:cNvSpPr>
            <a:spLocks noGrp="1"/>
          </p:cNvSpPr>
          <p:nvPr>
            <p:ph type="title"/>
          </p:nvPr>
        </p:nvSpPr>
        <p:spPr>
          <a:xfrm>
            <a:off x="1908175" y="704850"/>
            <a:ext cx="6778625" cy="563563"/>
          </a:xfrm>
        </p:spPr>
        <p:txBody>
          <a:bodyPr/>
          <a:lstStyle/>
          <a:p>
            <a:pPr eaLnBrk="1" hangingPunct="1"/>
            <a:r>
              <a:rPr lang="it-IT" sz="2800" b="1" smtClean="0">
                <a:latin typeface="Arial" charset="0"/>
                <a:cs typeface="Arial" charset="0"/>
              </a:rPr>
              <a:t>SIMMETRIA (Alhambra)</a:t>
            </a:r>
            <a:endParaRPr lang="it-IT" sz="2800" smtClean="0">
              <a:latin typeface="Arial" charset="0"/>
              <a:cs typeface="Arial" charset="0"/>
            </a:endParaRPr>
          </a:p>
        </p:txBody>
      </p:sp>
      <p:sp>
        <p:nvSpPr>
          <p:cNvPr id="98306" name="Segnaposto contenuto 2"/>
          <p:cNvSpPr>
            <a:spLocks noGrp="1"/>
          </p:cNvSpPr>
          <p:nvPr>
            <p:ph idx="1"/>
          </p:nvPr>
        </p:nvSpPr>
        <p:spPr>
          <a:xfrm>
            <a:off x="457200" y="1484313"/>
            <a:ext cx="8229600" cy="4840287"/>
          </a:xfrm>
        </p:spPr>
        <p:txBody>
          <a:bodyPr/>
          <a:lstStyle/>
          <a:p>
            <a:pPr eaLnBrk="1" hangingPunct="1"/>
            <a:endParaRPr lang="it-IT" smtClean="0">
              <a:latin typeface="Arial" charset="0"/>
              <a:cs typeface="Arial" charset="0"/>
            </a:endParaRPr>
          </a:p>
          <a:p>
            <a:pPr eaLnBrk="1" hangingPunct="1">
              <a:buFont typeface="Wingdings 2" pitchFamily="18" charset="2"/>
              <a:buNone/>
            </a:pPr>
            <a:endParaRPr lang="it-IT" smtClean="0"/>
          </a:p>
        </p:txBody>
      </p:sp>
      <p:pic>
        <p:nvPicPr>
          <p:cNvPr id="98307" name="Immagine 3" descr="http://cache2.allpostersimages.com/p/LRG/20/2098/CBR2D00Z/posters/carmichael-bethune-mosaic-in-la-alhambra-granada-spain.jpg"/>
          <p:cNvPicPr>
            <a:picLocks noChangeAspect="1" noChangeArrowheads="1"/>
          </p:cNvPicPr>
          <p:nvPr/>
        </p:nvPicPr>
        <p:blipFill>
          <a:blip r:embed="rId2" cstate="print"/>
          <a:srcRect/>
          <a:stretch>
            <a:fillRect/>
          </a:stretch>
        </p:blipFill>
        <p:spPr bwMode="auto">
          <a:xfrm>
            <a:off x="1908175" y="2000250"/>
            <a:ext cx="4895850" cy="3444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olo 1"/>
          <p:cNvSpPr>
            <a:spLocks noGrp="1"/>
          </p:cNvSpPr>
          <p:nvPr>
            <p:ph type="title"/>
          </p:nvPr>
        </p:nvSpPr>
        <p:spPr>
          <a:xfrm>
            <a:off x="755650" y="704850"/>
            <a:ext cx="7931150" cy="563563"/>
          </a:xfrm>
        </p:spPr>
        <p:txBody>
          <a:bodyPr/>
          <a:lstStyle/>
          <a:p>
            <a:pPr eaLnBrk="1" hangingPunct="1"/>
            <a:r>
              <a:rPr lang="it-IT" sz="3200" b="1" smtClean="0"/>
              <a:t>SIMMETRIA (Alhambra)</a:t>
            </a:r>
            <a:endParaRPr lang="it-IT" sz="3200" smtClean="0">
              <a:latin typeface="Arial" charset="0"/>
              <a:cs typeface="Arial" charset="0"/>
            </a:endParaRPr>
          </a:p>
        </p:txBody>
      </p:sp>
      <p:sp>
        <p:nvSpPr>
          <p:cNvPr id="99330" name="Segnaposto contenuto 2"/>
          <p:cNvSpPr>
            <a:spLocks noGrp="1"/>
          </p:cNvSpPr>
          <p:nvPr>
            <p:ph idx="1"/>
          </p:nvPr>
        </p:nvSpPr>
        <p:spPr>
          <a:xfrm>
            <a:off x="457200" y="1484313"/>
            <a:ext cx="8229600" cy="4840287"/>
          </a:xfrm>
        </p:spPr>
        <p:txBody>
          <a:bodyPr/>
          <a:lstStyle/>
          <a:p>
            <a:pPr eaLnBrk="1" hangingPunct="1"/>
            <a:endParaRPr lang="it-IT" smtClean="0">
              <a:latin typeface="Arial" charset="0"/>
              <a:cs typeface="Arial" charset="0"/>
            </a:endParaRPr>
          </a:p>
          <a:p>
            <a:pPr eaLnBrk="1" hangingPunct="1">
              <a:buFont typeface="Wingdings 2" pitchFamily="18" charset="2"/>
              <a:buNone/>
            </a:pPr>
            <a:endParaRPr lang="it-IT" smtClean="0"/>
          </a:p>
        </p:txBody>
      </p:sp>
      <p:pic>
        <p:nvPicPr>
          <p:cNvPr id="99331" name="Immagine 4" descr="http://t0.gstatic.com/images?q=tbn:ANd9GcSQqKBWQXhyYONQebqgAJUmO0cs8b8IwyvREI2jU9FmwcgFFJPjVA">
            <a:hlinkClick r:id="rId2"/>
          </p:cNvPr>
          <p:cNvPicPr>
            <a:picLocks noChangeAspect="1" noChangeArrowheads="1"/>
          </p:cNvPicPr>
          <p:nvPr/>
        </p:nvPicPr>
        <p:blipFill>
          <a:blip r:embed="rId3" cstate="print"/>
          <a:srcRect/>
          <a:stretch>
            <a:fillRect/>
          </a:stretch>
        </p:blipFill>
        <p:spPr bwMode="auto">
          <a:xfrm>
            <a:off x="755650" y="1628775"/>
            <a:ext cx="3638550" cy="2524125"/>
          </a:xfrm>
          <a:prstGeom prst="rect">
            <a:avLst/>
          </a:prstGeom>
          <a:noFill/>
          <a:ln w="9525">
            <a:noFill/>
            <a:miter lim="800000"/>
            <a:headEnd/>
            <a:tailEnd/>
          </a:ln>
        </p:spPr>
      </p:pic>
      <p:pic>
        <p:nvPicPr>
          <p:cNvPr id="99332" name="Immagine 5" descr="http://t1.gstatic.com/images?q=tbn:ANd9GcSNxkL-EoWTvefJrj-jAPEOYZW2X-20UjmThVIjjG1kSKwDxcp0">
            <a:hlinkClick r:id="rId4"/>
          </p:cNvPr>
          <p:cNvPicPr>
            <a:picLocks noChangeAspect="1" noChangeArrowheads="1"/>
          </p:cNvPicPr>
          <p:nvPr/>
        </p:nvPicPr>
        <p:blipFill>
          <a:blip r:embed="rId5" cstate="print"/>
          <a:srcRect/>
          <a:stretch>
            <a:fillRect/>
          </a:stretch>
        </p:blipFill>
        <p:spPr bwMode="auto">
          <a:xfrm>
            <a:off x="4932363" y="3429000"/>
            <a:ext cx="3384550" cy="2341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olo 1"/>
          <p:cNvSpPr>
            <a:spLocks noGrp="1"/>
          </p:cNvSpPr>
          <p:nvPr>
            <p:ph type="title"/>
          </p:nvPr>
        </p:nvSpPr>
        <p:spPr>
          <a:xfrm>
            <a:off x="1835150" y="333375"/>
            <a:ext cx="6851650" cy="503238"/>
          </a:xfrm>
        </p:spPr>
        <p:txBody>
          <a:bodyPr/>
          <a:lstStyle/>
          <a:p>
            <a:pPr eaLnBrk="1" hangingPunct="1"/>
            <a:r>
              <a:rPr lang="it-IT" sz="2800" b="1" smtClean="0">
                <a:latin typeface="Arial" charset="0"/>
                <a:cs typeface="Arial" charset="0"/>
              </a:rPr>
              <a:t>SIMMETRIA (Alhambra)</a:t>
            </a:r>
            <a:endParaRPr lang="it-IT" sz="2800" smtClean="0">
              <a:latin typeface="Arial" charset="0"/>
              <a:cs typeface="Arial" charset="0"/>
            </a:endParaRPr>
          </a:p>
        </p:txBody>
      </p:sp>
      <p:sp>
        <p:nvSpPr>
          <p:cNvPr id="100354" name="Segnaposto contenuto 2"/>
          <p:cNvSpPr>
            <a:spLocks noGrp="1"/>
          </p:cNvSpPr>
          <p:nvPr>
            <p:ph idx="1"/>
          </p:nvPr>
        </p:nvSpPr>
        <p:spPr>
          <a:xfrm>
            <a:off x="457200" y="1484313"/>
            <a:ext cx="8229600" cy="4840287"/>
          </a:xfrm>
        </p:spPr>
        <p:txBody>
          <a:bodyPr/>
          <a:lstStyle/>
          <a:p>
            <a:pPr eaLnBrk="1" hangingPunct="1"/>
            <a:endParaRPr lang="it-IT" smtClean="0">
              <a:latin typeface="Arial" charset="0"/>
              <a:cs typeface="Arial" charset="0"/>
            </a:endParaRPr>
          </a:p>
          <a:p>
            <a:pPr eaLnBrk="1" hangingPunct="1">
              <a:buFont typeface="Wingdings 2" pitchFamily="18" charset="2"/>
              <a:buNone/>
            </a:pPr>
            <a:endParaRPr lang="it-IT" smtClean="0"/>
          </a:p>
        </p:txBody>
      </p:sp>
      <p:pic>
        <p:nvPicPr>
          <p:cNvPr id="100355" name="Immagine 6" descr="mhtml:file://F:\LILIANA\Matematica%20e%20Architettura%20dal%20canone___%20al%20caos%20%20MATEpristem.mht!http://matematica.unibocconi.it/sites/default/files/alhambra.jpg"/>
          <p:cNvPicPr>
            <a:picLocks noChangeAspect="1" noChangeArrowheads="1"/>
          </p:cNvPicPr>
          <p:nvPr/>
        </p:nvPicPr>
        <p:blipFill>
          <a:blip r:embed="rId2" cstate="print"/>
          <a:srcRect/>
          <a:stretch>
            <a:fillRect/>
          </a:stretch>
        </p:blipFill>
        <p:spPr bwMode="auto">
          <a:xfrm>
            <a:off x="1835150" y="1585913"/>
            <a:ext cx="4927600" cy="4146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olo 1"/>
          <p:cNvSpPr>
            <a:spLocks noGrp="1"/>
          </p:cNvSpPr>
          <p:nvPr>
            <p:ph type="title"/>
          </p:nvPr>
        </p:nvSpPr>
        <p:spPr>
          <a:xfrm>
            <a:off x="2700338" y="260350"/>
            <a:ext cx="4103687" cy="431800"/>
          </a:xfrm>
        </p:spPr>
        <p:txBody>
          <a:bodyPr/>
          <a:lstStyle/>
          <a:p>
            <a:pPr eaLnBrk="1" hangingPunct="1"/>
            <a:r>
              <a:rPr lang="it-IT" sz="2800" b="1" smtClean="0">
                <a:latin typeface="Arial" charset="0"/>
                <a:cs typeface="Arial" charset="0"/>
              </a:rPr>
              <a:t>SIMMETRIA (Alhambra)</a:t>
            </a:r>
            <a:endParaRPr lang="it-IT" sz="2800" smtClean="0">
              <a:latin typeface="Arial" charset="0"/>
              <a:cs typeface="Arial" charset="0"/>
            </a:endParaRPr>
          </a:p>
        </p:txBody>
      </p:sp>
      <p:sp>
        <p:nvSpPr>
          <p:cNvPr id="101378" name="Segnaposto contenuto 2"/>
          <p:cNvSpPr>
            <a:spLocks noGrp="1"/>
          </p:cNvSpPr>
          <p:nvPr>
            <p:ph idx="1"/>
          </p:nvPr>
        </p:nvSpPr>
        <p:spPr>
          <a:xfrm>
            <a:off x="457200" y="1484313"/>
            <a:ext cx="8229600" cy="4840287"/>
          </a:xfrm>
        </p:spPr>
        <p:txBody>
          <a:bodyPr/>
          <a:lstStyle/>
          <a:p>
            <a:pPr eaLnBrk="1" hangingPunct="1"/>
            <a:endParaRPr lang="it-IT" smtClean="0">
              <a:latin typeface="Arial" charset="0"/>
              <a:cs typeface="Arial" charset="0"/>
            </a:endParaRPr>
          </a:p>
          <a:p>
            <a:pPr eaLnBrk="1" hangingPunct="1">
              <a:buFont typeface="Wingdings 2" pitchFamily="18" charset="2"/>
              <a:buNone/>
            </a:pPr>
            <a:endParaRPr lang="it-IT" smtClean="0"/>
          </a:p>
        </p:txBody>
      </p:sp>
      <p:pic>
        <p:nvPicPr>
          <p:cNvPr id="101379" name="Immagine 4" descr="http://www.lessing-photo.com/p3/220201/22020103.jpg"/>
          <p:cNvPicPr>
            <a:picLocks noChangeAspect="1" noChangeArrowheads="1"/>
          </p:cNvPicPr>
          <p:nvPr/>
        </p:nvPicPr>
        <p:blipFill>
          <a:blip r:embed="rId2" cstate="print"/>
          <a:srcRect/>
          <a:stretch>
            <a:fillRect/>
          </a:stretch>
        </p:blipFill>
        <p:spPr bwMode="auto">
          <a:xfrm>
            <a:off x="2700338" y="1341438"/>
            <a:ext cx="4175125" cy="511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olo 1"/>
          <p:cNvSpPr>
            <a:spLocks noGrp="1"/>
          </p:cNvSpPr>
          <p:nvPr>
            <p:ph type="title"/>
          </p:nvPr>
        </p:nvSpPr>
        <p:spPr>
          <a:xfrm>
            <a:off x="2339975" y="404813"/>
            <a:ext cx="4392613" cy="431800"/>
          </a:xfrm>
        </p:spPr>
        <p:txBody>
          <a:bodyPr/>
          <a:lstStyle/>
          <a:p>
            <a:pPr eaLnBrk="1" hangingPunct="1"/>
            <a:r>
              <a:rPr lang="it-IT" sz="2800" b="1" smtClean="0">
                <a:latin typeface="Arial" charset="0"/>
                <a:cs typeface="Arial" charset="0"/>
              </a:rPr>
              <a:t>SIMMETRIA (Alhambra)</a:t>
            </a:r>
            <a:endParaRPr lang="it-IT" sz="2800" smtClean="0">
              <a:latin typeface="Arial" charset="0"/>
              <a:cs typeface="Arial" charset="0"/>
            </a:endParaRPr>
          </a:p>
        </p:txBody>
      </p:sp>
      <p:sp>
        <p:nvSpPr>
          <p:cNvPr id="102402" name="Segnaposto contenuto 2"/>
          <p:cNvSpPr>
            <a:spLocks noGrp="1"/>
          </p:cNvSpPr>
          <p:nvPr>
            <p:ph idx="1"/>
          </p:nvPr>
        </p:nvSpPr>
        <p:spPr>
          <a:xfrm>
            <a:off x="457200" y="1484313"/>
            <a:ext cx="8229600" cy="4840287"/>
          </a:xfrm>
        </p:spPr>
        <p:txBody>
          <a:bodyPr/>
          <a:lstStyle/>
          <a:p>
            <a:pPr eaLnBrk="1" hangingPunct="1"/>
            <a:endParaRPr lang="it-IT" smtClean="0">
              <a:latin typeface="Arial" charset="0"/>
              <a:cs typeface="Arial" charset="0"/>
            </a:endParaRPr>
          </a:p>
          <a:p>
            <a:pPr eaLnBrk="1" hangingPunct="1">
              <a:buFont typeface="Wingdings 2" pitchFamily="18" charset="2"/>
              <a:buNone/>
            </a:pPr>
            <a:endParaRPr lang="it-IT" smtClean="0"/>
          </a:p>
        </p:txBody>
      </p:sp>
      <p:pic>
        <p:nvPicPr>
          <p:cNvPr id="102403" name="Immagine 6" descr="http://29.media.tumblr.com/tumblr_lpvg6np9SC1qz762fo1_500.jpg"/>
          <p:cNvPicPr>
            <a:picLocks noChangeAspect="1" noChangeArrowheads="1"/>
          </p:cNvPicPr>
          <p:nvPr/>
        </p:nvPicPr>
        <p:blipFill>
          <a:blip r:embed="rId2" cstate="print"/>
          <a:srcRect/>
          <a:stretch>
            <a:fillRect/>
          </a:stretch>
        </p:blipFill>
        <p:spPr bwMode="auto">
          <a:xfrm>
            <a:off x="2347913" y="1309688"/>
            <a:ext cx="4448175" cy="4238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olo 1"/>
          <p:cNvSpPr>
            <a:spLocks noGrp="1"/>
          </p:cNvSpPr>
          <p:nvPr>
            <p:ph type="title"/>
          </p:nvPr>
        </p:nvSpPr>
        <p:spPr>
          <a:xfrm>
            <a:off x="1476375" y="404813"/>
            <a:ext cx="5975350" cy="565150"/>
          </a:xfrm>
        </p:spPr>
        <p:txBody>
          <a:bodyPr/>
          <a:lstStyle/>
          <a:p>
            <a:pPr eaLnBrk="1" hangingPunct="1"/>
            <a:r>
              <a:rPr lang="it-IT" sz="2800" b="1" smtClean="0">
                <a:latin typeface="Arial" charset="0"/>
                <a:cs typeface="Arial" charset="0"/>
              </a:rPr>
              <a:t>SIMMETRIA (Alhambra)</a:t>
            </a:r>
            <a:endParaRPr lang="it-IT" sz="2800" smtClean="0">
              <a:latin typeface="Arial" charset="0"/>
              <a:cs typeface="Arial" charset="0"/>
            </a:endParaRPr>
          </a:p>
        </p:txBody>
      </p:sp>
      <p:sp>
        <p:nvSpPr>
          <p:cNvPr id="103426" name="Segnaposto contenuto 2"/>
          <p:cNvSpPr>
            <a:spLocks noGrp="1"/>
          </p:cNvSpPr>
          <p:nvPr>
            <p:ph idx="1"/>
          </p:nvPr>
        </p:nvSpPr>
        <p:spPr>
          <a:xfrm>
            <a:off x="457200" y="1484313"/>
            <a:ext cx="8229600" cy="4840287"/>
          </a:xfrm>
        </p:spPr>
        <p:txBody>
          <a:bodyPr/>
          <a:lstStyle/>
          <a:p>
            <a:pPr eaLnBrk="1" hangingPunct="1"/>
            <a:endParaRPr lang="it-IT" smtClean="0">
              <a:latin typeface="Arial" charset="0"/>
              <a:cs typeface="Arial" charset="0"/>
            </a:endParaRPr>
          </a:p>
          <a:p>
            <a:pPr eaLnBrk="1" hangingPunct="1">
              <a:buFont typeface="Wingdings 2" pitchFamily="18" charset="2"/>
              <a:buNone/>
            </a:pPr>
            <a:endParaRPr lang="it-IT" smtClean="0"/>
          </a:p>
        </p:txBody>
      </p:sp>
      <p:pic>
        <p:nvPicPr>
          <p:cNvPr id="103427" name="Immagine 4" descr="http://www.isabelfagg.nl/Spanje%20voor%20site/Granada%20Alhambra-8.JPG"/>
          <p:cNvPicPr>
            <a:picLocks noChangeAspect="1" noChangeArrowheads="1"/>
          </p:cNvPicPr>
          <p:nvPr/>
        </p:nvPicPr>
        <p:blipFill>
          <a:blip r:embed="rId2" cstate="print"/>
          <a:srcRect/>
          <a:stretch>
            <a:fillRect/>
          </a:stretch>
        </p:blipFill>
        <p:spPr bwMode="auto">
          <a:xfrm>
            <a:off x="1476375" y="1485900"/>
            <a:ext cx="6048375" cy="439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olo 1"/>
          <p:cNvSpPr>
            <a:spLocks noGrp="1"/>
          </p:cNvSpPr>
          <p:nvPr>
            <p:ph type="title" idx="4294967295"/>
          </p:nvPr>
        </p:nvSpPr>
        <p:spPr>
          <a:xfrm>
            <a:off x="755650" y="404813"/>
            <a:ext cx="8013700" cy="565150"/>
          </a:xfrm>
        </p:spPr>
        <p:txBody>
          <a:bodyPr/>
          <a:lstStyle/>
          <a:p>
            <a:pPr eaLnBrk="1" hangingPunct="1"/>
            <a:r>
              <a:rPr lang="it-IT" sz="2800" b="1" smtClean="0">
                <a:latin typeface="Arial" charset="0"/>
                <a:cs typeface="Arial" charset="0"/>
              </a:rPr>
              <a:t>LA PROSPETTIVA</a:t>
            </a:r>
            <a:endParaRPr lang="it-IT" sz="2800" smtClean="0">
              <a:latin typeface="Arial" charset="0"/>
              <a:cs typeface="Arial" charset="0"/>
            </a:endParaRPr>
          </a:p>
        </p:txBody>
      </p:sp>
      <p:sp>
        <p:nvSpPr>
          <p:cNvPr id="104450" name="Segnaposto contenuto 2"/>
          <p:cNvSpPr>
            <a:spLocks noGrp="1"/>
          </p:cNvSpPr>
          <p:nvPr>
            <p:ph idx="4294967295"/>
          </p:nvPr>
        </p:nvSpPr>
        <p:spPr>
          <a:xfrm>
            <a:off x="457200" y="1484313"/>
            <a:ext cx="8229600" cy="4840287"/>
          </a:xfrm>
        </p:spPr>
        <p:txBody>
          <a:bodyPr/>
          <a:lstStyle/>
          <a:p>
            <a:pPr eaLnBrk="1" hangingPunct="1"/>
            <a:endParaRPr lang="it-IT" dirty="0" smtClean="0">
              <a:latin typeface="Arial" charset="0"/>
              <a:cs typeface="Arial" charset="0"/>
            </a:endParaRPr>
          </a:p>
          <a:p>
            <a:pPr eaLnBrk="1" hangingPunct="1">
              <a:buFont typeface="Wingdings 2" pitchFamily="18" charset="2"/>
              <a:buNone/>
            </a:pPr>
            <a:r>
              <a:rPr lang="it-IT" sz="2800" b="1" dirty="0" smtClean="0">
                <a:latin typeface="Arial" charset="0"/>
                <a:cs typeface="Arial" charset="0"/>
              </a:rPr>
              <a:t>   La prospettiva – in modo semplice – può essere definita come uno schema geometrico semplificato per rappresentare su un piano (o su una superficie) oggetti o ambienti dello spazio tridimensionale.</a:t>
            </a:r>
            <a:endParaRPr lang="it-IT" sz="2800" dirty="0" smtClean="0">
              <a:latin typeface="Arial" charset="0"/>
              <a:cs typeface="Arial" charset="0"/>
            </a:endParaRPr>
          </a:p>
          <a:p>
            <a:pPr eaLnBrk="1" hangingPunct="1">
              <a:buFont typeface="Wingdings 2" pitchFamily="18" charset="2"/>
              <a:buNone/>
            </a:pPr>
            <a:endParaRPr lang="it-IT" dirty="0" smtClean="0"/>
          </a:p>
        </p:txBody>
      </p:sp>
      <p:sp>
        <p:nvSpPr>
          <p:cNvPr id="104451" name="CasellaDiTesto 6"/>
          <p:cNvSpPr txBox="1">
            <a:spLocks noChangeArrowheads="1"/>
          </p:cNvSpPr>
          <p:nvPr/>
        </p:nvSpPr>
        <p:spPr bwMode="auto">
          <a:xfrm>
            <a:off x="2700338" y="2492375"/>
            <a:ext cx="184150" cy="369888"/>
          </a:xfrm>
          <a:prstGeom prst="rect">
            <a:avLst/>
          </a:prstGeom>
          <a:noFill/>
          <a:ln w="9525">
            <a:noFill/>
            <a:miter lim="800000"/>
            <a:headEnd/>
            <a:tailEnd/>
          </a:ln>
        </p:spPr>
        <p:txBody>
          <a:bodyPr>
            <a:spAutoFit/>
          </a:bodyPr>
          <a:lstStyle/>
          <a:p>
            <a:endParaRPr lang="it-IT">
              <a:latin typeface="Constantia" pitchFamily="18"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olo 1"/>
          <p:cNvSpPr>
            <a:spLocks noGrp="1"/>
          </p:cNvSpPr>
          <p:nvPr>
            <p:ph type="title" idx="4294967295"/>
          </p:nvPr>
        </p:nvSpPr>
        <p:spPr>
          <a:xfrm>
            <a:off x="827088" y="404813"/>
            <a:ext cx="7942262" cy="565150"/>
          </a:xfrm>
        </p:spPr>
        <p:txBody>
          <a:bodyPr/>
          <a:lstStyle/>
          <a:p>
            <a:pPr eaLnBrk="1" hangingPunct="1"/>
            <a:r>
              <a:rPr lang="it-IT" sz="2800" b="1" smtClean="0">
                <a:latin typeface="Arial" charset="0"/>
                <a:cs typeface="Arial" charset="0"/>
              </a:rPr>
              <a:t>LA PROSPETTIVA</a:t>
            </a:r>
            <a:endParaRPr lang="it-IT" sz="2800" smtClean="0">
              <a:latin typeface="Arial" charset="0"/>
              <a:cs typeface="Arial" charset="0"/>
            </a:endParaRPr>
          </a:p>
        </p:txBody>
      </p:sp>
      <p:sp>
        <p:nvSpPr>
          <p:cNvPr id="105474" name="Segnaposto contenuto 2"/>
          <p:cNvSpPr>
            <a:spLocks noGrp="1"/>
          </p:cNvSpPr>
          <p:nvPr>
            <p:ph idx="4294967295"/>
          </p:nvPr>
        </p:nvSpPr>
        <p:spPr>
          <a:xfrm>
            <a:off x="457200" y="1052513"/>
            <a:ext cx="8229600" cy="5272087"/>
          </a:xfrm>
        </p:spPr>
        <p:txBody>
          <a:bodyPr/>
          <a:lstStyle/>
          <a:p>
            <a:pPr eaLnBrk="1" hangingPunct="1">
              <a:buFont typeface="Wingdings 2" pitchFamily="18" charset="2"/>
              <a:buNone/>
            </a:pPr>
            <a:endParaRPr lang="it-IT" smtClean="0">
              <a:latin typeface="Arial" charset="0"/>
              <a:cs typeface="Arial" charset="0"/>
            </a:endParaRPr>
          </a:p>
          <a:p>
            <a:pPr eaLnBrk="1" hangingPunct="1">
              <a:buFont typeface="Wingdings 2" pitchFamily="18" charset="2"/>
              <a:buNone/>
            </a:pPr>
            <a:r>
              <a:rPr lang="it-IT" sz="2800" b="1" smtClean="0">
                <a:latin typeface="Arial" charset="0"/>
                <a:cs typeface="Arial" charset="0"/>
              </a:rPr>
              <a:t>   La prospettiva, nata per un’esigenza dei pittori, è la scoperta che determinerà la divisione tra Arte e Matematica. </a:t>
            </a:r>
          </a:p>
          <a:p>
            <a:pPr eaLnBrk="1" hangingPunct="1">
              <a:buFont typeface="Wingdings 2" pitchFamily="18" charset="2"/>
              <a:buNone/>
            </a:pPr>
            <a:r>
              <a:rPr lang="it-IT" sz="2800" b="1" smtClean="0">
                <a:latin typeface="Arial" charset="0"/>
                <a:cs typeface="Arial" charset="0"/>
              </a:rPr>
              <a:t>   </a:t>
            </a:r>
            <a:r>
              <a:rPr lang="it-IT" sz="2400" b="1" smtClean="0">
                <a:latin typeface="Arial" charset="0"/>
                <a:cs typeface="Arial" charset="0"/>
              </a:rPr>
              <a:t>Fino a quel momento, e per tutto il Rinascimento, personaggi come Leon Battista Alberti, Piero della Francesca, Luca Pacioli e più tardi Leonardo da Vinci si occupavano simultaneamente di esperienze diverse. Il pittore, l’architetto, il matematico e lo scienziato coesistevano in una sola figura.</a:t>
            </a:r>
          </a:p>
          <a:p>
            <a:pPr eaLnBrk="1" hangingPunct="1">
              <a:buFont typeface="Wingdings 2" pitchFamily="18" charset="2"/>
              <a:buNone/>
            </a:pPr>
            <a:endParaRPr lang="it-IT" sz="2400" b="1" smtClean="0">
              <a:latin typeface="Arial" charset="0"/>
              <a:cs typeface="Arial" charset="0"/>
            </a:endParaRPr>
          </a:p>
          <a:p>
            <a:pPr eaLnBrk="1" hangingPunct="1">
              <a:buFont typeface="Wingdings 2" pitchFamily="18" charset="2"/>
              <a:buNone/>
            </a:pPr>
            <a:endParaRPr lang="it-IT" smtClean="0"/>
          </a:p>
        </p:txBody>
      </p:sp>
      <p:sp>
        <p:nvSpPr>
          <p:cNvPr id="105475" name="CasellaDiTesto 6"/>
          <p:cNvSpPr txBox="1">
            <a:spLocks noChangeArrowheads="1"/>
          </p:cNvSpPr>
          <p:nvPr/>
        </p:nvSpPr>
        <p:spPr bwMode="auto">
          <a:xfrm>
            <a:off x="2700338" y="2492375"/>
            <a:ext cx="184150" cy="369888"/>
          </a:xfrm>
          <a:prstGeom prst="rect">
            <a:avLst/>
          </a:prstGeom>
          <a:noFill/>
          <a:ln w="9525">
            <a:noFill/>
            <a:miter lim="800000"/>
            <a:headEnd/>
            <a:tailEnd/>
          </a:ln>
        </p:spPr>
        <p:txBody>
          <a:bodyPr>
            <a:spAutoFit/>
          </a:bodyPr>
          <a:lstStyle/>
          <a:p>
            <a:endParaRPr lang="it-IT">
              <a:latin typeface="Constantia"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magine 1" descr="pantheon1[1].jpg"/>
          <p:cNvPicPr>
            <a:picLocks noChangeAspect="1"/>
          </p:cNvPicPr>
          <p:nvPr/>
        </p:nvPicPr>
        <p:blipFill>
          <a:blip r:embed="rId2" cstate="print"/>
          <a:srcRect/>
          <a:stretch>
            <a:fillRect/>
          </a:stretch>
        </p:blipFill>
        <p:spPr bwMode="auto">
          <a:xfrm>
            <a:off x="369888" y="0"/>
            <a:ext cx="8404225" cy="6858000"/>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olo 1"/>
          <p:cNvSpPr>
            <a:spLocks noGrp="1"/>
          </p:cNvSpPr>
          <p:nvPr>
            <p:ph type="title" idx="4294967295"/>
          </p:nvPr>
        </p:nvSpPr>
        <p:spPr>
          <a:xfrm>
            <a:off x="827088" y="404813"/>
            <a:ext cx="7942262" cy="565150"/>
          </a:xfrm>
        </p:spPr>
        <p:txBody>
          <a:bodyPr/>
          <a:lstStyle/>
          <a:p>
            <a:pPr eaLnBrk="1" hangingPunct="1"/>
            <a:r>
              <a:rPr lang="it-IT" sz="2800" b="1" smtClean="0">
                <a:latin typeface="Arial" charset="0"/>
                <a:cs typeface="Arial" charset="0"/>
              </a:rPr>
              <a:t>LA PROSPETTIVA</a:t>
            </a:r>
            <a:endParaRPr lang="it-IT" sz="2800" smtClean="0">
              <a:latin typeface="Arial" charset="0"/>
              <a:cs typeface="Arial" charset="0"/>
            </a:endParaRPr>
          </a:p>
        </p:txBody>
      </p:sp>
      <p:sp>
        <p:nvSpPr>
          <p:cNvPr id="106498" name="Segnaposto contenuto 2"/>
          <p:cNvSpPr>
            <a:spLocks noGrp="1"/>
          </p:cNvSpPr>
          <p:nvPr>
            <p:ph idx="4294967295"/>
          </p:nvPr>
        </p:nvSpPr>
        <p:spPr>
          <a:xfrm>
            <a:off x="457200" y="1700213"/>
            <a:ext cx="8229600" cy="4624387"/>
          </a:xfrm>
        </p:spPr>
        <p:txBody>
          <a:bodyPr/>
          <a:lstStyle/>
          <a:p>
            <a:pPr eaLnBrk="1" hangingPunct="1">
              <a:buFont typeface="Wingdings 2" pitchFamily="18" charset="2"/>
              <a:buNone/>
            </a:pPr>
            <a:r>
              <a:rPr lang="it-IT" b="1" smtClean="0">
                <a:latin typeface="Arial" charset="0"/>
                <a:cs typeface="Arial" charset="0"/>
              </a:rPr>
              <a:t>   E’ proprio Piero della Francesca che sente il bisogno di formalizzare matematicamente la tecnica esecutiva dei pittori. </a:t>
            </a:r>
          </a:p>
          <a:p>
            <a:pPr eaLnBrk="1" hangingPunct="1">
              <a:buFont typeface="Wingdings 2" pitchFamily="18" charset="2"/>
              <a:buNone/>
            </a:pPr>
            <a:r>
              <a:rPr lang="it-IT" b="1" smtClean="0">
                <a:latin typeface="Arial" charset="0"/>
                <a:cs typeface="Arial" charset="0"/>
              </a:rPr>
              <a:t>   Da questo il momento l’Arte e la Scienza seguiranno percorsi separati, gli artisti continueranno ad usare le loro regole e i matematici svilupperanno la ricerca dei  teoremi e delle dimostrazioni utili al consolidamento formale di tali regole.</a:t>
            </a:r>
            <a:endParaRPr lang="it-IT" smtClean="0">
              <a:latin typeface="Arial" charset="0"/>
              <a:cs typeface="Arial" charset="0"/>
            </a:endParaRPr>
          </a:p>
        </p:txBody>
      </p:sp>
      <p:sp>
        <p:nvSpPr>
          <p:cNvPr id="106499" name="CasellaDiTesto 6"/>
          <p:cNvSpPr txBox="1">
            <a:spLocks noChangeArrowheads="1"/>
          </p:cNvSpPr>
          <p:nvPr/>
        </p:nvSpPr>
        <p:spPr bwMode="auto">
          <a:xfrm>
            <a:off x="2700338" y="2492375"/>
            <a:ext cx="184150" cy="369888"/>
          </a:xfrm>
          <a:prstGeom prst="rect">
            <a:avLst/>
          </a:prstGeom>
          <a:noFill/>
          <a:ln w="9525">
            <a:noFill/>
            <a:miter lim="800000"/>
            <a:headEnd/>
            <a:tailEnd/>
          </a:ln>
        </p:spPr>
        <p:txBody>
          <a:bodyPr>
            <a:spAutoFit/>
          </a:bodyPr>
          <a:lstStyle/>
          <a:p>
            <a:endParaRPr lang="it-IT">
              <a:latin typeface="Constantia"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olo 1"/>
          <p:cNvSpPr>
            <a:spLocks noGrp="1"/>
          </p:cNvSpPr>
          <p:nvPr>
            <p:ph type="title" idx="4294967295"/>
          </p:nvPr>
        </p:nvSpPr>
        <p:spPr>
          <a:xfrm>
            <a:off x="755650" y="404813"/>
            <a:ext cx="8013700" cy="565150"/>
          </a:xfrm>
        </p:spPr>
        <p:txBody>
          <a:bodyPr/>
          <a:lstStyle/>
          <a:p>
            <a:pPr eaLnBrk="1" hangingPunct="1"/>
            <a:r>
              <a:rPr lang="it-IT" sz="2800" b="1" dirty="0" smtClean="0">
                <a:latin typeface="Arial" pitchFamily="34" charset="0"/>
                <a:cs typeface="Arial" pitchFamily="34" charset="0"/>
              </a:rPr>
              <a:t>PROSPETTIVE “CURIOSE”…</a:t>
            </a:r>
            <a:endParaRPr lang="it-IT" sz="2800" dirty="0" smtClean="0">
              <a:latin typeface="Arial" charset="0"/>
              <a:cs typeface="Arial" charset="0"/>
            </a:endParaRPr>
          </a:p>
        </p:txBody>
      </p:sp>
      <p:sp>
        <p:nvSpPr>
          <p:cNvPr id="107522" name="Segnaposto contenuto 2"/>
          <p:cNvSpPr>
            <a:spLocks noGrp="1"/>
          </p:cNvSpPr>
          <p:nvPr>
            <p:ph idx="4294967295"/>
          </p:nvPr>
        </p:nvSpPr>
        <p:spPr>
          <a:xfrm>
            <a:off x="457200" y="1052513"/>
            <a:ext cx="8229600" cy="5272087"/>
          </a:xfrm>
        </p:spPr>
        <p:txBody>
          <a:bodyPr/>
          <a:lstStyle/>
          <a:p>
            <a:pPr eaLnBrk="1" hangingPunct="1">
              <a:buFont typeface="Wingdings 2" pitchFamily="18" charset="2"/>
              <a:buNone/>
            </a:pPr>
            <a:r>
              <a:rPr lang="it-IT" smtClean="0"/>
              <a:t>   </a:t>
            </a:r>
          </a:p>
          <a:p>
            <a:pPr eaLnBrk="1" hangingPunct="1">
              <a:buFont typeface="Wingdings 2" pitchFamily="18" charset="2"/>
              <a:buNone/>
            </a:pPr>
            <a:endParaRPr lang="it-IT" b="1" smtClean="0"/>
          </a:p>
          <a:p>
            <a:pPr eaLnBrk="1" hangingPunct="1">
              <a:buFont typeface="Wingdings 2" pitchFamily="18" charset="2"/>
              <a:buNone/>
            </a:pPr>
            <a:r>
              <a:rPr lang="it-IT" b="1" smtClean="0"/>
              <a:t>   </a:t>
            </a:r>
            <a:r>
              <a:rPr lang="it-IT" b="1" smtClean="0">
                <a:latin typeface="Arial" charset="0"/>
              </a:rPr>
              <a:t>Il passaggio tra la Prospettiva e la Geometria Proiettiva è caratterizzato anche da un uso simbolico delle tecniche prospettiche per rappresentare forme illusionistiche attraverso immagini anamorfiche.</a:t>
            </a:r>
            <a:endParaRPr lang="it-IT" b="1" smtClean="0">
              <a:latin typeface="Arial" charset="0"/>
              <a:cs typeface="Arial" charset="0"/>
            </a:endParaRPr>
          </a:p>
        </p:txBody>
      </p:sp>
      <p:sp>
        <p:nvSpPr>
          <p:cNvPr id="107523" name="CasellaDiTesto 6"/>
          <p:cNvSpPr txBox="1">
            <a:spLocks noChangeArrowheads="1"/>
          </p:cNvSpPr>
          <p:nvPr/>
        </p:nvSpPr>
        <p:spPr bwMode="auto">
          <a:xfrm>
            <a:off x="2700338" y="2492375"/>
            <a:ext cx="184150" cy="369888"/>
          </a:xfrm>
          <a:prstGeom prst="rect">
            <a:avLst/>
          </a:prstGeom>
          <a:noFill/>
          <a:ln w="9525">
            <a:noFill/>
            <a:miter lim="800000"/>
            <a:headEnd/>
            <a:tailEnd/>
          </a:ln>
        </p:spPr>
        <p:txBody>
          <a:bodyPr>
            <a:spAutoFit/>
          </a:bodyPr>
          <a:lstStyle/>
          <a:p>
            <a:endParaRPr lang="it-IT">
              <a:latin typeface="Constantia"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457200" y="704850"/>
            <a:ext cx="8229600" cy="420688"/>
          </a:xfrm>
        </p:spPr>
        <p:txBody>
          <a:bodyPr>
            <a:normAutofit fontScale="90000"/>
          </a:bodyPr>
          <a:lstStyle/>
          <a:p>
            <a:pPr eaLnBrk="1" fontAlgn="auto" hangingPunct="1">
              <a:spcAft>
                <a:spcPts val="0"/>
              </a:spcAft>
              <a:defRPr/>
            </a:pPr>
            <a:r>
              <a:rPr lang="it-IT" sz="2800" b="1" dirty="0" smtClean="0">
                <a:latin typeface="Arial" pitchFamily="34" charset="0"/>
                <a:cs typeface="Arial" pitchFamily="34" charset="0"/>
              </a:rPr>
              <a:t>PROSPETTIVE “CURIOSE”… LE ANAMORFOSI</a:t>
            </a:r>
            <a:endParaRPr lang="it-IT" sz="2800" dirty="0">
              <a:latin typeface="Arial" pitchFamily="34" charset="0"/>
              <a:cs typeface="Arial" pitchFamily="34" charset="0"/>
            </a:endParaRPr>
          </a:p>
        </p:txBody>
      </p:sp>
      <p:sp>
        <p:nvSpPr>
          <p:cNvPr id="4" name="Segnaposto contenuto 3"/>
          <p:cNvSpPr>
            <a:spLocks noGrp="1"/>
          </p:cNvSpPr>
          <p:nvPr>
            <p:ph sz="half" idx="4294967295"/>
          </p:nvPr>
        </p:nvSpPr>
        <p:spPr>
          <a:xfrm>
            <a:off x="5003800" y="1628775"/>
            <a:ext cx="3683000" cy="4464050"/>
          </a:xfrm>
        </p:spPr>
        <p:txBody>
          <a:bodyPr>
            <a:normAutofit lnSpcReduction="10000"/>
          </a:bodyPr>
          <a:lstStyle/>
          <a:p>
            <a:pPr marL="274320" indent="-274320" eaLnBrk="1" fontAlgn="auto" hangingPunct="1">
              <a:spcAft>
                <a:spcPts val="0"/>
              </a:spcAft>
              <a:buClr>
                <a:schemeClr val="accent3"/>
              </a:buClr>
              <a:buFont typeface="Wingdings 2" pitchFamily="18" charset="2"/>
              <a:buNone/>
              <a:defRPr/>
            </a:pPr>
            <a:r>
              <a:rPr lang="it-IT" sz="2100" b="1" dirty="0" smtClean="0">
                <a:latin typeface="Arial" pitchFamily="34" charset="0"/>
                <a:cs typeface="Arial" pitchFamily="34" charset="0"/>
              </a:rPr>
              <a:t>   </a:t>
            </a:r>
            <a:r>
              <a:rPr lang="it-IT" sz="1800" b="1" dirty="0" smtClean="0">
                <a:latin typeface="Arial" pitchFamily="34" charset="0"/>
                <a:cs typeface="Arial" pitchFamily="34" charset="0"/>
              </a:rPr>
              <a:t>Hans </a:t>
            </a:r>
            <a:r>
              <a:rPr lang="it-IT" sz="1800" b="1" dirty="0" err="1" smtClean="0">
                <a:latin typeface="Arial" pitchFamily="34" charset="0"/>
                <a:cs typeface="Arial" pitchFamily="34" charset="0"/>
              </a:rPr>
              <a:t>Holbein</a:t>
            </a:r>
            <a:r>
              <a:rPr lang="it-IT" sz="1800" b="1" dirty="0" smtClean="0">
                <a:latin typeface="Arial" pitchFamily="34" charset="0"/>
                <a:cs typeface="Arial" pitchFamily="34" charset="0"/>
              </a:rPr>
              <a:t> il Giovane  </a:t>
            </a:r>
          </a:p>
          <a:p>
            <a:pPr marL="274320" indent="-274320" eaLnBrk="1" fontAlgn="auto" hangingPunct="1">
              <a:spcAft>
                <a:spcPts val="0"/>
              </a:spcAft>
              <a:buClr>
                <a:schemeClr val="accent3"/>
              </a:buClr>
              <a:buFont typeface="Wingdings 2" pitchFamily="18" charset="2"/>
              <a:buNone/>
              <a:defRPr/>
            </a:pPr>
            <a:r>
              <a:rPr lang="it-IT" sz="1800" b="1" i="1" dirty="0" smtClean="0">
                <a:latin typeface="Arial" pitchFamily="34" charset="0"/>
                <a:cs typeface="Arial" pitchFamily="34" charset="0"/>
              </a:rPr>
              <a:t>    Gli Ambasciatori</a:t>
            </a:r>
            <a:r>
              <a:rPr lang="it-IT" sz="1800" b="1" dirty="0" smtClean="0">
                <a:latin typeface="Arial" pitchFamily="34" charset="0"/>
                <a:cs typeface="Arial" pitchFamily="34" charset="0"/>
              </a:rPr>
              <a:t> (1533).</a:t>
            </a:r>
          </a:p>
          <a:p>
            <a:pPr marL="274320" indent="-274320" eaLnBrk="1" fontAlgn="auto" hangingPunct="1">
              <a:spcAft>
                <a:spcPts val="0"/>
              </a:spcAft>
              <a:buClr>
                <a:schemeClr val="accent3"/>
              </a:buClr>
              <a:buFont typeface="Wingdings 2" pitchFamily="18" charset="2"/>
              <a:buNone/>
              <a:defRPr/>
            </a:pPr>
            <a:endParaRPr lang="it-IT" sz="1800" b="1" dirty="0" smtClean="0">
              <a:latin typeface="Arial" pitchFamily="34" charset="0"/>
              <a:cs typeface="Arial" pitchFamily="34" charset="0"/>
            </a:endParaRPr>
          </a:p>
          <a:p>
            <a:pPr marL="274320" indent="-274320" eaLnBrk="1" fontAlgn="auto" hangingPunct="1">
              <a:spcAft>
                <a:spcPts val="0"/>
              </a:spcAft>
              <a:buClr>
                <a:schemeClr val="accent3"/>
              </a:buClr>
              <a:buFont typeface="Wingdings 2"/>
              <a:buNone/>
              <a:defRPr/>
            </a:pPr>
            <a:r>
              <a:rPr lang="it-IT" sz="1800" b="1" dirty="0" smtClean="0">
                <a:latin typeface="Arial" pitchFamily="34" charset="0"/>
                <a:cs typeface="Arial" pitchFamily="34" charset="0"/>
              </a:rPr>
              <a:t>    Sopra il pavimento un oggetto apparentemente fluttuante simile ad un osso di seppia. </a:t>
            </a:r>
          </a:p>
          <a:p>
            <a:pPr marL="274320" indent="-274320" eaLnBrk="1" fontAlgn="auto" hangingPunct="1">
              <a:spcAft>
                <a:spcPts val="0"/>
              </a:spcAft>
              <a:buClr>
                <a:schemeClr val="accent3"/>
              </a:buClr>
              <a:buFont typeface="Wingdings 2"/>
              <a:buNone/>
              <a:defRPr/>
            </a:pPr>
            <a:r>
              <a:rPr lang="it-IT" sz="1800" b="1" dirty="0" smtClean="0">
                <a:latin typeface="Arial" pitchFamily="34" charset="0"/>
                <a:cs typeface="Arial" pitchFamily="34" charset="0"/>
              </a:rPr>
              <a:t>     E’ un’immagine anamorfica che – in quanto tale – quasi si isola dal resto del dipinto, uno strano oggetto che diventa una immagine nitida solo se il quadro viene visto da un punto particolare … e si vede nitido il teschio precedentemente occultato. </a:t>
            </a:r>
          </a:p>
          <a:p>
            <a:pPr marL="274320" indent="-274320" eaLnBrk="1" fontAlgn="auto" hangingPunct="1">
              <a:spcAft>
                <a:spcPts val="0"/>
              </a:spcAft>
              <a:buClr>
                <a:schemeClr val="accent3"/>
              </a:buClr>
              <a:buFont typeface="Wingdings 2"/>
              <a:buNone/>
              <a:defRPr/>
            </a:pPr>
            <a:endParaRPr lang="it-IT" sz="1800" dirty="0" smtClean="0">
              <a:latin typeface="Arial" pitchFamily="34" charset="0"/>
              <a:cs typeface="Arial" pitchFamily="34" charset="0"/>
            </a:endParaRPr>
          </a:p>
          <a:p>
            <a:pPr marL="274320" indent="-274320" eaLnBrk="1" fontAlgn="auto" hangingPunct="1">
              <a:spcAft>
                <a:spcPts val="0"/>
              </a:spcAft>
              <a:buClr>
                <a:schemeClr val="accent3"/>
              </a:buClr>
              <a:buFont typeface="Wingdings 2"/>
              <a:buChar char=""/>
              <a:defRPr/>
            </a:pPr>
            <a:endParaRPr lang="it-IT" dirty="0" smtClean="0"/>
          </a:p>
          <a:p>
            <a:pPr marL="274320" indent="-274320" eaLnBrk="1" fontAlgn="auto" hangingPunct="1">
              <a:spcAft>
                <a:spcPts val="0"/>
              </a:spcAft>
              <a:buClr>
                <a:schemeClr val="accent3"/>
              </a:buClr>
              <a:buFont typeface="Wingdings 2"/>
              <a:buChar char=""/>
              <a:defRPr/>
            </a:pPr>
            <a:endParaRPr lang="it-IT" dirty="0"/>
          </a:p>
        </p:txBody>
      </p:sp>
      <p:pic>
        <p:nvPicPr>
          <p:cNvPr id="108547" name="Segnaposto contenuto 4"/>
          <p:cNvPicPr>
            <a:picLocks noGrp="1"/>
          </p:cNvPicPr>
          <p:nvPr>
            <p:ph sz="half" idx="4294967295"/>
          </p:nvPr>
        </p:nvPicPr>
        <p:blipFill>
          <a:blip r:embed="rId2" cstate="print"/>
          <a:srcRect/>
          <a:stretch>
            <a:fillRect/>
          </a:stretch>
        </p:blipFill>
        <p:spPr>
          <a:xfrm>
            <a:off x="684213" y="1628775"/>
            <a:ext cx="3959225" cy="4248150"/>
          </a:xfr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olo 1"/>
          <p:cNvSpPr>
            <a:spLocks noGrp="1"/>
          </p:cNvSpPr>
          <p:nvPr>
            <p:ph type="title" idx="4294967295"/>
          </p:nvPr>
        </p:nvSpPr>
        <p:spPr>
          <a:xfrm>
            <a:off x="827584" y="404813"/>
            <a:ext cx="7859216" cy="503237"/>
          </a:xfrm>
        </p:spPr>
        <p:txBody>
          <a:bodyPr/>
          <a:lstStyle/>
          <a:p>
            <a:pPr eaLnBrk="1" hangingPunct="1"/>
            <a:r>
              <a:rPr lang="it-IT" sz="2800" b="1" dirty="0" smtClean="0">
                <a:latin typeface="Arial" charset="0"/>
                <a:cs typeface="Arial" charset="0"/>
              </a:rPr>
              <a:t>PROSPETTIVE CURIOSE. LE ANAMORFOSI</a:t>
            </a:r>
            <a:endParaRPr lang="it-IT" sz="2800" dirty="0" smtClean="0">
              <a:latin typeface="Arial" charset="0"/>
              <a:cs typeface="Arial" charset="0"/>
            </a:endParaRPr>
          </a:p>
        </p:txBody>
      </p:sp>
      <p:sp>
        <p:nvSpPr>
          <p:cNvPr id="109570" name="Segnaposto contenuto 4"/>
          <p:cNvSpPr>
            <a:spLocks noGrp="1"/>
          </p:cNvSpPr>
          <p:nvPr>
            <p:ph idx="4294967295"/>
          </p:nvPr>
        </p:nvSpPr>
        <p:spPr>
          <a:xfrm>
            <a:off x="457200" y="1268413"/>
            <a:ext cx="8229600" cy="5056187"/>
          </a:xfrm>
        </p:spPr>
        <p:txBody>
          <a:bodyPr/>
          <a:lstStyle/>
          <a:p>
            <a:pPr eaLnBrk="1" hangingPunct="1">
              <a:buFont typeface="Wingdings 2" pitchFamily="18" charset="2"/>
              <a:buNone/>
            </a:pPr>
            <a:r>
              <a:rPr lang="it-IT" sz="2400" b="1" smtClean="0">
                <a:latin typeface="Arial" charset="0"/>
                <a:cs typeface="Arial" charset="0"/>
              </a:rPr>
              <a:t>   Nel convento dei Minimi a Roma Emmanuel Maignan, matematico e astronomo, compone in un corridoio una rappresentazione anamorfica dal titolo </a:t>
            </a:r>
            <a:r>
              <a:rPr lang="it-IT" sz="2400" b="1" i="1" smtClean="0">
                <a:latin typeface="Arial" charset="0"/>
                <a:cs typeface="Arial" charset="0"/>
              </a:rPr>
              <a:t>San Francesco di Paola</a:t>
            </a:r>
            <a:r>
              <a:rPr lang="it-IT" sz="2400" b="1" smtClean="0">
                <a:latin typeface="Arial" charset="0"/>
                <a:cs typeface="Arial" charset="0"/>
              </a:rPr>
              <a:t>. </a:t>
            </a:r>
          </a:p>
          <a:p>
            <a:pPr eaLnBrk="1" hangingPunct="1">
              <a:buFont typeface="Wingdings 2" pitchFamily="18" charset="2"/>
              <a:buNone/>
            </a:pPr>
            <a:r>
              <a:rPr lang="it-IT" sz="2400" b="1" smtClean="0">
                <a:latin typeface="Arial" charset="0"/>
                <a:cs typeface="Arial" charset="0"/>
              </a:rPr>
              <a:t>   </a:t>
            </a:r>
          </a:p>
          <a:p>
            <a:pPr eaLnBrk="1" hangingPunct="1">
              <a:buFont typeface="Wingdings 2" pitchFamily="18" charset="2"/>
              <a:buNone/>
            </a:pPr>
            <a:r>
              <a:rPr lang="it-IT" sz="2400" b="1" smtClean="0">
                <a:latin typeface="Arial" charset="0"/>
                <a:cs typeface="Arial" charset="0"/>
              </a:rPr>
              <a:t>    Quasi nello stesso periodo e nello stesso convento in un altro corridoio, Jean-François Niceron, uno studioso di geometria vicino a padre Marin Mersenne, dipinge (nel 1642), </a:t>
            </a:r>
            <a:r>
              <a:rPr lang="it-IT" sz="2400" b="1" i="1" smtClean="0">
                <a:latin typeface="Arial" charset="0"/>
                <a:cs typeface="Arial" charset="0"/>
              </a:rPr>
              <a:t>San Giovanni Evangelista che scrive l’Apocalisse</a:t>
            </a:r>
            <a:r>
              <a:rPr lang="it-IT" sz="2400" b="1" smtClean="0">
                <a:latin typeface="Arial" charset="0"/>
                <a:cs typeface="Arial" charset="0"/>
              </a:rPr>
              <a:t> (purtroppo per molto tempo creduto perso in seguito alle diverse coperture di intonaco e pittura fatte nei secoli).</a:t>
            </a:r>
            <a:endParaRPr lang="it-IT" sz="2400" smtClean="0">
              <a:latin typeface="Arial" charset="0"/>
              <a:cs typeface="Arial"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olo 1"/>
          <p:cNvSpPr>
            <a:spLocks noGrp="1"/>
          </p:cNvSpPr>
          <p:nvPr>
            <p:ph type="title" idx="4294967295"/>
          </p:nvPr>
        </p:nvSpPr>
        <p:spPr>
          <a:xfrm>
            <a:off x="457200" y="404813"/>
            <a:ext cx="8229600" cy="576262"/>
          </a:xfrm>
        </p:spPr>
        <p:txBody>
          <a:bodyPr/>
          <a:lstStyle/>
          <a:p>
            <a:pPr eaLnBrk="1" hangingPunct="1"/>
            <a:r>
              <a:rPr lang="it-IT" sz="2800" b="1" smtClean="0">
                <a:latin typeface="Arial" charset="0"/>
                <a:cs typeface="Arial" charset="0"/>
              </a:rPr>
              <a:t>PROSPETTIVE CURIOSE. LE ANAMORFOSI</a:t>
            </a:r>
            <a:endParaRPr lang="it-IT" sz="2800" smtClean="0">
              <a:latin typeface="Arial" charset="0"/>
              <a:cs typeface="Arial" charset="0"/>
            </a:endParaRPr>
          </a:p>
        </p:txBody>
      </p:sp>
      <p:sp>
        <p:nvSpPr>
          <p:cNvPr id="110594" name="CasellaDiTesto 4"/>
          <p:cNvSpPr txBox="1">
            <a:spLocks noChangeArrowheads="1"/>
          </p:cNvSpPr>
          <p:nvPr/>
        </p:nvSpPr>
        <p:spPr bwMode="auto">
          <a:xfrm>
            <a:off x="971550" y="5373688"/>
            <a:ext cx="6048375" cy="1230312"/>
          </a:xfrm>
          <a:prstGeom prst="rect">
            <a:avLst/>
          </a:prstGeom>
          <a:noFill/>
          <a:ln w="9525">
            <a:noFill/>
            <a:miter lim="800000"/>
            <a:headEnd/>
            <a:tailEnd/>
          </a:ln>
        </p:spPr>
        <p:txBody>
          <a:bodyPr>
            <a:spAutoFit/>
          </a:bodyPr>
          <a:lstStyle/>
          <a:p>
            <a:r>
              <a:rPr lang="it-IT" b="1"/>
              <a:t>Emmanuel Maignan – San Francesco de Paola</a:t>
            </a:r>
          </a:p>
          <a:p>
            <a:r>
              <a:rPr lang="it-IT" b="1"/>
              <a:t>Convento dei Minimi</a:t>
            </a:r>
          </a:p>
          <a:p>
            <a:r>
              <a:rPr lang="it-IT" b="1"/>
              <a:t>Trinità dei Monti – Roma</a:t>
            </a:r>
          </a:p>
          <a:p>
            <a:endParaRPr lang="it-IT" sz="2000" b="1"/>
          </a:p>
        </p:txBody>
      </p:sp>
      <p:pic>
        <p:nvPicPr>
          <p:cNvPr id="110595" name="Segnaposto contenuto 6"/>
          <p:cNvPicPr>
            <a:picLocks noGrp="1"/>
          </p:cNvPicPr>
          <p:nvPr>
            <p:ph idx="4294967295"/>
          </p:nvPr>
        </p:nvPicPr>
        <p:blipFill>
          <a:blip r:embed="rId2" cstate="print"/>
          <a:srcRect/>
          <a:stretch>
            <a:fillRect/>
          </a:stretch>
        </p:blipFill>
        <p:spPr>
          <a:xfrm>
            <a:off x="971550" y="1125538"/>
            <a:ext cx="6624638" cy="3959225"/>
          </a:xfr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457200" y="549275"/>
            <a:ext cx="8229600" cy="503238"/>
          </a:xfrm>
        </p:spPr>
        <p:txBody>
          <a:bodyPr>
            <a:normAutofit fontScale="90000"/>
          </a:bodyPr>
          <a:lstStyle/>
          <a:p>
            <a:pPr eaLnBrk="1" fontAlgn="auto" hangingPunct="1">
              <a:spcAft>
                <a:spcPts val="0"/>
              </a:spcAft>
              <a:defRPr/>
            </a:pPr>
            <a:r>
              <a:rPr lang="it-IT" sz="3200" b="1" dirty="0" smtClean="0">
                <a:latin typeface="Arial" pitchFamily="34" charset="0"/>
                <a:cs typeface="Arial" pitchFamily="34" charset="0"/>
              </a:rPr>
              <a:t>PROSPETTIVE CURIOSE. LE ANAMORFOSI</a:t>
            </a:r>
            <a:endParaRPr lang="it-IT" sz="3200" dirty="0">
              <a:latin typeface="Arial" pitchFamily="34" charset="0"/>
              <a:cs typeface="Arial" pitchFamily="34" charset="0"/>
            </a:endParaRPr>
          </a:p>
        </p:txBody>
      </p:sp>
      <p:pic>
        <p:nvPicPr>
          <p:cNvPr id="111618" name="Segnaposto contenuto 3"/>
          <p:cNvPicPr>
            <a:picLocks noGrp="1"/>
          </p:cNvPicPr>
          <p:nvPr>
            <p:ph idx="4294967295"/>
          </p:nvPr>
        </p:nvPicPr>
        <p:blipFill>
          <a:blip r:embed="rId2" cstate="print"/>
          <a:srcRect/>
          <a:stretch>
            <a:fillRect/>
          </a:stretch>
        </p:blipFill>
        <p:spPr>
          <a:xfrm>
            <a:off x="684213" y="1341438"/>
            <a:ext cx="3665537" cy="4911725"/>
          </a:xfrm>
        </p:spPr>
      </p:pic>
      <p:sp>
        <p:nvSpPr>
          <p:cNvPr id="111619" name="CasellaDiTesto 4"/>
          <p:cNvSpPr txBox="1">
            <a:spLocks noChangeArrowheads="1"/>
          </p:cNvSpPr>
          <p:nvPr/>
        </p:nvSpPr>
        <p:spPr bwMode="auto">
          <a:xfrm>
            <a:off x="5364163" y="2708275"/>
            <a:ext cx="3063875" cy="1939925"/>
          </a:xfrm>
          <a:prstGeom prst="rect">
            <a:avLst/>
          </a:prstGeom>
          <a:noFill/>
          <a:ln w="9525">
            <a:noFill/>
            <a:miter lim="800000"/>
            <a:headEnd/>
            <a:tailEnd/>
          </a:ln>
        </p:spPr>
        <p:txBody>
          <a:bodyPr wrap="none">
            <a:spAutoFit/>
          </a:bodyPr>
          <a:lstStyle/>
          <a:p>
            <a:r>
              <a:rPr lang="it-IT" sz="2000" b="1"/>
              <a:t>Emmanuel Maignan</a:t>
            </a:r>
          </a:p>
          <a:p>
            <a:r>
              <a:rPr lang="it-IT" sz="2000" b="1"/>
              <a:t>San Francesco di Paola</a:t>
            </a:r>
          </a:p>
          <a:p>
            <a:endParaRPr lang="it-IT" sz="2000" b="1"/>
          </a:p>
          <a:p>
            <a:r>
              <a:rPr lang="it-IT" sz="2000" b="1"/>
              <a:t>Convento dei Minimi</a:t>
            </a:r>
          </a:p>
          <a:p>
            <a:r>
              <a:rPr lang="it-IT" sz="2000" b="1"/>
              <a:t>Trinità dei Monti</a:t>
            </a:r>
          </a:p>
          <a:p>
            <a:r>
              <a:rPr lang="it-IT" sz="2000" b="1"/>
              <a:t>Roma</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olo 1"/>
          <p:cNvSpPr>
            <a:spLocks noGrp="1"/>
          </p:cNvSpPr>
          <p:nvPr>
            <p:ph type="title" idx="4294967295"/>
          </p:nvPr>
        </p:nvSpPr>
        <p:spPr>
          <a:xfrm>
            <a:off x="457200" y="260649"/>
            <a:ext cx="8229600" cy="648072"/>
          </a:xfrm>
        </p:spPr>
        <p:txBody>
          <a:bodyPr/>
          <a:lstStyle/>
          <a:p>
            <a:pPr eaLnBrk="1" hangingPunct="1"/>
            <a:r>
              <a:rPr lang="it-IT" sz="2400" b="1" dirty="0" smtClean="0">
                <a:latin typeface="Arial" charset="0"/>
                <a:cs typeface="Arial" charset="0"/>
              </a:rPr>
              <a:t>PROSPETTIVE CURIOSE. LE ANAMORFOSI</a:t>
            </a:r>
            <a:endParaRPr lang="it-IT" sz="2400" dirty="0" smtClean="0">
              <a:latin typeface="Arial" charset="0"/>
              <a:cs typeface="Arial" charset="0"/>
            </a:endParaRPr>
          </a:p>
        </p:txBody>
      </p:sp>
      <p:pic>
        <p:nvPicPr>
          <p:cNvPr id="112642" name="Segnaposto contenuto 7"/>
          <p:cNvPicPr>
            <a:picLocks noGrp="1"/>
          </p:cNvPicPr>
          <p:nvPr>
            <p:ph idx="4294967295"/>
          </p:nvPr>
        </p:nvPicPr>
        <p:blipFill>
          <a:blip r:embed="rId2" cstate="print"/>
          <a:srcRect/>
          <a:stretch>
            <a:fillRect/>
          </a:stretch>
        </p:blipFill>
        <p:spPr>
          <a:xfrm>
            <a:off x="611188" y="1557338"/>
            <a:ext cx="7632700" cy="4392612"/>
          </a:xfr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olo 1"/>
          <p:cNvSpPr>
            <a:spLocks noGrp="1"/>
          </p:cNvSpPr>
          <p:nvPr>
            <p:ph type="title" idx="4294967295"/>
          </p:nvPr>
        </p:nvSpPr>
        <p:spPr>
          <a:xfrm>
            <a:off x="1115616" y="332657"/>
            <a:ext cx="7571184" cy="504056"/>
          </a:xfrm>
        </p:spPr>
        <p:txBody>
          <a:bodyPr/>
          <a:lstStyle/>
          <a:p>
            <a:pPr eaLnBrk="1" hangingPunct="1"/>
            <a:r>
              <a:rPr lang="it-IT" sz="2400" b="1" dirty="0" smtClean="0">
                <a:latin typeface="Arial" charset="0"/>
                <a:cs typeface="Arial" charset="0"/>
              </a:rPr>
              <a:t>PROSPETTIVE CURIOSE. LE ANAMORFOSI</a:t>
            </a:r>
            <a:endParaRPr lang="it-IT" sz="2400" dirty="0" smtClean="0">
              <a:latin typeface="Arial" charset="0"/>
              <a:cs typeface="Arial" charset="0"/>
            </a:endParaRPr>
          </a:p>
        </p:txBody>
      </p:sp>
      <p:pic>
        <p:nvPicPr>
          <p:cNvPr id="113666" name="Segnaposto contenuto 3"/>
          <p:cNvPicPr>
            <a:picLocks noGrp="1"/>
          </p:cNvPicPr>
          <p:nvPr>
            <p:ph idx="4294967295"/>
          </p:nvPr>
        </p:nvPicPr>
        <p:blipFill>
          <a:blip r:embed="rId2" cstate="print"/>
          <a:srcRect/>
          <a:stretch>
            <a:fillRect/>
          </a:stretch>
        </p:blipFill>
        <p:spPr>
          <a:xfrm>
            <a:off x="1187450" y="2133600"/>
            <a:ext cx="6192838" cy="2951163"/>
          </a:xfr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olo 1"/>
          <p:cNvSpPr>
            <a:spLocks noGrp="1"/>
          </p:cNvSpPr>
          <p:nvPr>
            <p:ph type="title" idx="4294967295"/>
          </p:nvPr>
        </p:nvSpPr>
        <p:spPr>
          <a:xfrm>
            <a:off x="827584" y="476250"/>
            <a:ext cx="7859216" cy="504825"/>
          </a:xfrm>
        </p:spPr>
        <p:txBody>
          <a:bodyPr/>
          <a:lstStyle/>
          <a:p>
            <a:pPr eaLnBrk="1" hangingPunct="1"/>
            <a:r>
              <a:rPr lang="it-IT" sz="2400" b="1" dirty="0" smtClean="0">
                <a:latin typeface="Arial" charset="0"/>
                <a:cs typeface="Arial" charset="0"/>
              </a:rPr>
              <a:t>PROSPETTIVE CURIOSE. LE ANAMORFOSI</a:t>
            </a:r>
            <a:endParaRPr lang="it-IT" sz="2400" dirty="0" smtClean="0">
              <a:latin typeface="Arial" charset="0"/>
              <a:cs typeface="Arial" charset="0"/>
            </a:endParaRPr>
          </a:p>
        </p:txBody>
      </p:sp>
      <p:sp>
        <p:nvSpPr>
          <p:cNvPr id="5" name="Segnaposto contenuto 4"/>
          <p:cNvSpPr>
            <a:spLocks noGrp="1"/>
          </p:cNvSpPr>
          <p:nvPr>
            <p:ph idx="4294967295"/>
          </p:nvPr>
        </p:nvSpPr>
        <p:spPr>
          <a:xfrm>
            <a:off x="457200" y="1412875"/>
            <a:ext cx="8229600" cy="4911725"/>
          </a:xfrm>
        </p:spPr>
        <p:txBody>
          <a:bodyPr>
            <a:normAutofit fontScale="92500"/>
          </a:bodyPr>
          <a:lstStyle/>
          <a:p>
            <a:pPr marL="274320" indent="-274320" eaLnBrk="1" fontAlgn="auto" hangingPunct="1">
              <a:spcAft>
                <a:spcPts val="0"/>
              </a:spcAft>
              <a:buClr>
                <a:schemeClr val="accent3"/>
              </a:buClr>
              <a:buFont typeface="Wingdings 2"/>
              <a:buNone/>
              <a:defRPr/>
            </a:pPr>
            <a:r>
              <a:rPr lang="it-IT" b="1" dirty="0" smtClean="0">
                <a:latin typeface="Arial" pitchFamily="34" charset="0"/>
                <a:cs typeface="Arial" pitchFamily="34" charset="0"/>
              </a:rPr>
              <a:t>   A proposito dell’anamorfosi scrive </a:t>
            </a:r>
            <a:r>
              <a:rPr lang="it-IT" b="1" dirty="0" err="1" smtClean="0">
                <a:latin typeface="Arial" pitchFamily="34" charset="0"/>
                <a:cs typeface="Arial" pitchFamily="34" charset="0"/>
              </a:rPr>
              <a:t>Jurgis</a:t>
            </a:r>
            <a:r>
              <a:rPr lang="it-IT" b="1" dirty="0" smtClean="0">
                <a:latin typeface="Arial" pitchFamily="34" charset="0"/>
                <a:cs typeface="Arial" pitchFamily="34" charset="0"/>
              </a:rPr>
              <a:t> </a:t>
            </a:r>
            <a:r>
              <a:rPr lang="it-IT" b="1" dirty="0" err="1" smtClean="0">
                <a:latin typeface="Arial" pitchFamily="34" charset="0"/>
                <a:cs typeface="Arial" pitchFamily="34" charset="0"/>
              </a:rPr>
              <a:t>Baltrušaitis</a:t>
            </a:r>
            <a:r>
              <a:rPr lang="it-IT" b="1" dirty="0" smtClean="0">
                <a:latin typeface="Arial" pitchFamily="34" charset="0"/>
                <a:cs typeface="Arial" pitchFamily="34" charset="0"/>
              </a:rPr>
              <a:t>: “</a:t>
            </a:r>
            <a:r>
              <a:rPr lang="it-IT" b="1" i="1" dirty="0" smtClean="0">
                <a:latin typeface="Arial" pitchFamily="34" charset="0"/>
                <a:cs typeface="Arial" pitchFamily="34" charset="0"/>
              </a:rPr>
              <a:t>è una tecnica che proietta le forme fuori di esse invece di ridurle ai loro limiti visibili, e le disgrega perché si ricompongano in un secondo tempo, quando siano osservate da un punto determinato. Il procedimento è una curiosità tecnica ma contiene una poetica dell’astrazione, un meccanismo potente di illusione ottica e una filosofia della realtà artificiosa. </a:t>
            </a:r>
            <a:r>
              <a:rPr lang="it-IT" b="1" i="1" dirty="0" smtClean="0">
                <a:solidFill>
                  <a:schemeClr val="tx2"/>
                </a:solidFill>
                <a:latin typeface="Arial" pitchFamily="34" charset="0"/>
                <a:cs typeface="Arial" pitchFamily="34" charset="0"/>
              </a:rPr>
              <a:t>E’ un rebus, un mostro, un prodigio.</a:t>
            </a:r>
            <a:r>
              <a:rPr lang="it-IT" b="1" i="1" dirty="0" smtClean="0">
                <a:latin typeface="Arial" pitchFamily="34" charset="0"/>
                <a:cs typeface="Arial" pitchFamily="34" charset="0"/>
              </a:rPr>
              <a:t> Pur appartenendo al mondo delle bizzarrie che, nel profondo dell’uomo, hanno sempre avuto un “cabinet” e un rifugio, ne travalica spesso la cornice ermetica</a:t>
            </a:r>
            <a:r>
              <a:rPr lang="it-IT" b="1" dirty="0" smtClean="0">
                <a:latin typeface="Arial" pitchFamily="34" charset="0"/>
                <a:cs typeface="Arial" pitchFamily="34" charset="0"/>
              </a:rPr>
              <a:t>”.</a:t>
            </a:r>
            <a:endParaRPr lang="it-IT" dirty="0">
              <a:latin typeface="Arial" pitchFamily="34" charset="0"/>
              <a:cs typeface="Arial"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olo 1"/>
          <p:cNvSpPr>
            <a:spLocks noGrp="1"/>
          </p:cNvSpPr>
          <p:nvPr>
            <p:ph type="title" idx="4294967295"/>
          </p:nvPr>
        </p:nvSpPr>
        <p:spPr>
          <a:xfrm>
            <a:off x="1258888" y="404813"/>
            <a:ext cx="7427912" cy="431800"/>
          </a:xfrm>
        </p:spPr>
        <p:txBody>
          <a:bodyPr/>
          <a:lstStyle/>
          <a:p>
            <a:pPr eaLnBrk="1" hangingPunct="1"/>
            <a:r>
              <a:rPr lang="it-IT" sz="2400" b="1" smtClean="0">
                <a:latin typeface="Arial" charset="0"/>
                <a:cs typeface="Arial" charset="0"/>
              </a:rPr>
              <a:t>L’ASTROLABIO DI TRINITA’ DEI MONTI</a:t>
            </a:r>
            <a:endParaRPr lang="it-IT" sz="2400" smtClean="0">
              <a:latin typeface="Arial" charset="0"/>
              <a:cs typeface="Arial" charset="0"/>
            </a:endParaRPr>
          </a:p>
        </p:txBody>
      </p:sp>
      <p:sp>
        <p:nvSpPr>
          <p:cNvPr id="115714" name="CasellaDiTesto 5"/>
          <p:cNvSpPr txBox="1">
            <a:spLocks noChangeArrowheads="1"/>
          </p:cNvSpPr>
          <p:nvPr/>
        </p:nvSpPr>
        <p:spPr bwMode="auto">
          <a:xfrm>
            <a:off x="1331913" y="5373688"/>
            <a:ext cx="5472112" cy="923925"/>
          </a:xfrm>
          <a:prstGeom prst="rect">
            <a:avLst/>
          </a:prstGeom>
          <a:noFill/>
          <a:ln w="9525">
            <a:noFill/>
            <a:miter lim="800000"/>
            <a:headEnd/>
            <a:tailEnd/>
          </a:ln>
        </p:spPr>
        <p:txBody>
          <a:bodyPr>
            <a:spAutoFit/>
          </a:bodyPr>
          <a:lstStyle/>
          <a:p>
            <a:r>
              <a:rPr lang="it-IT" b="1"/>
              <a:t>Nello stesso convento, tra i due corridoi</a:t>
            </a:r>
          </a:p>
          <a:p>
            <a:r>
              <a:rPr lang="it-IT" b="1"/>
              <a:t>un astrolabio di Emanuel Maignan fatto probabilmente  in collaborazione con Niceron.</a:t>
            </a:r>
          </a:p>
        </p:txBody>
      </p:sp>
      <p:pic>
        <p:nvPicPr>
          <p:cNvPr id="115715" name="Segnaposto contenuto 6"/>
          <p:cNvPicPr>
            <a:picLocks noGrp="1"/>
          </p:cNvPicPr>
          <p:nvPr>
            <p:ph idx="4294967295"/>
          </p:nvPr>
        </p:nvPicPr>
        <p:blipFill>
          <a:blip r:embed="rId2" cstate="print"/>
          <a:srcRect/>
          <a:stretch>
            <a:fillRect/>
          </a:stretch>
        </p:blipFill>
        <p:spPr>
          <a:xfrm>
            <a:off x="1476375" y="1700213"/>
            <a:ext cx="4392613" cy="3313112"/>
          </a:xfr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1</TotalTime>
  <Words>3786</Words>
  <Application>Microsoft Office PowerPoint</Application>
  <PresentationFormat>Presentazione su schermo (4:3)</PresentationFormat>
  <Paragraphs>533</Paragraphs>
  <Slides>209</Slides>
  <Notes>0</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209</vt:i4>
      </vt:variant>
    </vt:vector>
  </HeadingPairs>
  <TitlesOfParts>
    <vt:vector size="211" baseType="lpstr">
      <vt:lpstr>Equinozio</vt:lpstr>
      <vt:lpstr>Diapositiva</vt:lpstr>
      <vt:lpstr>MATEMATICA E ARCHITETTURA </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Forma sferica e movimento circolare del mondo l’architettura del mondo</vt:lpstr>
      <vt:lpstr>PLATONE</vt:lpstr>
      <vt:lpstr>  I quattro elementi</vt:lpstr>
      <vt:lpstr>INFATTI</vt:lpstr>
      <vt:lpstr>SOLIDI PLATONICI</vt:lpstr>
      <vt:lpstr>I SOLIDI PLATONICI </vt:lpstr>
      <vt:lpstr>Diapositiva 22</vt:lpstr>
      <vt:lpstr>Diapositiva 23</vt:lpstr>
      <vt:lpstr>SEZIONE AUREA</vt:lpstr>
      <vt:lpstr>Sezione aurea</vt:lpstr>
      <vt:lpstr>SEZIONE AUREA</vt:lpstr>
      <vt:lpstr>    Il numero d’oro</vt:lpstr>
      <vt:lpstr>RETTANGOLO AUREO</vt:lpstr>
      <vt:lpstr>RETTANGOLO AUREO</vt:lpstr>
      <vt:lpstr>SPIRALE AUREA</vt:lpstr>
      <vt:lpstr>SPIRALE AUREA</vt:lpstr>
      <vt:lpstr>C’è un’altra spirale:  la SPIRALE ARCHIMEDEA</vt:lpstr>
      <vt:lpstr>Scala a chiocciola nella Certosa di Padula (SA) in marmo bianco autoportante </vt:lpstr>
      <vt:lpstr>BARCELLONA – SAGRADA FAMILIA</vt:lpstr>
      <vt:lpstr>BARCELLONA – SAGRADA FAMILIA</vt:lpstr>
      <vt:lpstr>URBINO – RAMPA ELICOIDALE</vt:lpstr>
      <vt:lpstr>Guggenheim – New York Frank Loyd Wright </vt:lpstr>
      <vt:lpstr>Guggenheim – New York </vt:lpstr>
      <vt:lpstr>Guggenheim – New York (interno)</vt:lpstr>
      <vt:lpstr>Φ e i numeri di Fibonacci (1170 – 1240 circa)</vt:lpstr>
      <vt:lpstr> I numeri di Fibonacci</vt:lpstr>
      <vt:lpstr>i numeri di Fibonacci</vt:lpstr>
      <vt:lpstr>numeri di Fibonacci e spirale aurea</vt:lpstr>
      <vt:lpstr>Il girasole e la spirale aurea</vt:lpstr>
      <vt:lpstr>Diapositiva 45</vt:lpstr>
      <vt:lpstr>elicospirale</vt:lpstr>
      <vt:lpstr>Ammonite e sezione </vt:lpstr>
      <vt:lpstr>Ammonite e sezione</vt:lpstr>
      <vt:lpstr>Nautilus e sezione </vt:lpstr>
      <vt:lpstr>Turritella (elicoide)</vt:lpstr>
      <vt:lpstr>SANT’IVO ALLA SAPIENZA  (LANTERNINO) – ROMA </vt:lpstr>
      <vt:lpstr>Diapositiva 52</vt:lpstr>
      <vt:lpstr>  torniamo ai numeri di Fibonacci…  “Il volo dei numeri “di Mario Merz, un'installazione luminosa sulla Mole Antonelliana, rappresenta la successione di Fibonacci</vt:lpstr>
      <vt:lpstr>Il volo dei numeri di Mario Merz, un'installazione luminosa sulla Mole Antonelliana, rappresenta la successione di Fibonacci</vt:lpstr>
      <vt:lpstr>Il volo dei numeri di Mario Merz</vt:lpstr>
      <vt:lpstr>M’AMA NON M’AMA</vt:lpstr>
      <vt:lpstr>M’AMA NON  M’AMA</vt:lpstr>
      <vt:lpstr>Il pentagono</vt:lpstr>
      <vt:lpstr>Le Modulor</vt:lpstr>
      <vt:lpstr>Le modulor</vt:lpstr>
      <vt:lpstr>Le modulor</vt:lpstr>
      <vt:lpstr> MODULOR</vt:lpstr>
      <vt:lpstr>Diapositiva 63</vt:lpstr>
      <vt:lpstr>LE MODULOR</vt:lpstr>
      <vt:lpstr>l’eccentricità</vt:lpstr>
      <vt:lpstr> MISURA DELLA FORMA  CONICHE forme proiettive della circonferenza (eccentricità: misura della forma) </vt:lpstr>
      <vt:lpstr>Aureola dei Santi</vt:lpstr>
      <vt:lpstr>L’eccentricità </vt:lpstr>
      <vt:lpstr>Le sfere di Dandelin (fuochi e direttrici) </vt:lpstr>
      <vt:lpstr>eccentricità</vt:lpstr>
      <vt:lpstr>eccentricità</vt:lpstr>
      <vt:lpstr>eccentricità</vt:lpstr>
      <vt:lpstr>       Claude Nicolas Ledoux 1804 Saline di Chaux - Arcsenans Bésancon Patrimonio dell’Umanità</vt:lpstr>
      <vt:lpstr>CERCHIO E CIRCONFERENZA</vt:lpstr>
      <vt:lpstr>Diapositiva 75</vt:lpstr>
      <vt:lpstr>ANFITEATRO (PIAZZA DEL MERCATO – LUCCA)</vt:lpstr>
      <vt:lpstr>CERCHIO E CIRCONFERENZA (attenzione!)</vt:lpstr>
      <vt:lpstr>SIMMETRIA (LA TRASLAZIONE)</vt:lpstr>
      <vt:lpstr>SIMMETRIA (PAVIMENTAZIONI)</vt:lpstr>
      <vt:lpstr>SIMMETRIA</vt:lpstr>
      <vt:lpstr>SIMMETRIA</vt:lpstr>
      <vt:lpstr>SIMMETRIA (Alhambra)</vt:lpstr>
      <vt:lpstr>SIMMETRIA (Alhambra)</vt:lpstr>
      <vt:lpstr>SIMMETRIA (Alhambra)</vt:lpstr>
      <vt:lpstr>SIMMETRIA (Alhambra)</vt:lpstr>
      <vt:lpstr>SIMMETRIA (Alhambra)</vt:lpstr>
      <vt:lpstr>SIMMETRIA (Alhambra)</vt:lpstr>
      <vt:lpstr>LA PROSPETTIVA</vt:lpstr>
      <vt:lpstr>LA PROSPETTIVA</vt:lpstr>
      <vt:lpstr>LA PROSPETTIVA</vt:lpstr>
      <vt:lpstr>PROSPETTIVE “CURIOSE”…</vt:lpstr>
      <vt:lpstr>PROSPETTIVE “CURIOSE”… LE ANAMORFOSI</vt:lpstr>
      <vt:lpstr>PROSPETTIVE CURIOSE. LE ANAMORFOSI</vt:lpstr>
      <vt:lpstr>PROSPETTIVE CURIOSE. LE ANAMORFOSI</vt:lpstr>
      <vt:lpstr>PROSPETTIVE CURIOSE. LE ANAMORFOSI</vt:lpstr>
      <vt:lpstr>PROSPETTIVE CURIOSE. LE ANAMORFOSI</vt:lpstr>
      <vt:lpstr>PROSPETTIVE CURIOSE. LE ANAMORFOSI</vt:lpstr>
      <vt:lpstr>PROSPETTIVE CURIOSE. LE ANAMORFOSI</vt:lpstr>
      <vt:lpstr>L’ASTROLABIO DI TRINITA’ DEI MONTI</vt:lpstr>
      <vt:lpstr>LA RIFLESSIONE</vt:lpstr>
      <vt:lpstr>PROSPETTIVE CURIOSE… LE ANAMORFOSI</vt:lpstr>
      <vt:lpstr>PROSPETTIVE CURIOSE… LE ANAMORFOSI</vt:lpstr>
      <vt:lpstr>PROSPETTIVE CURIOSE… LE ANAMORFOSI</vt:lpstr>
      <vt:lpstr>ALTRE PROSPETTIVE CURIOSE</vt:lpstr>
      <vt:lpstr>Andrea Pozzo Cupola di Sant’Ignazio – Roma</vt:lpstr>
      <vt:lpstr>Diapositiva 106</vt:lpstr>
      <vt:lpstr>“IL NON “</vt:lpstr>
      <vt:lpstr>“IL NON “</vt:lpstr>
      <vt:lpstr>Oscar Neimeyer a 100 anni (2007) il realizzatore di Brasilia</vt:lpstr>
      <vt:lpstr>Oscar Neimeyer… il realizzatore di Brasilia</vt:lpstr>
      <vt:lpstr>Diapositiva 111</vt:lpstr>
      <vt:lpstr>  METAMORFOSI   </vt:lpstr>
      <vt:lpstr>“NON”  </vt:lpstr>
      <vt:lpstr>“NON”  </vt:lpstr>
      <vt:lpstr>  Vasilij Kandinskij (1866 - 1944) e  Arnold Schönberg (1874 - 1951)  </vt:lpstr>
      <vt:lpstr>  Lettera che il pittore scrive al musicista, il padre della musica dodecafonica, il 18 gennaio del 1911</vt:lpstr>
      <vt:lpstr>  Ritorniamo all’inizio del secolo!!</vt:lpstr>
      <vt:lpstr>  ANTON GAUDI</vt:lpstr>
      <vt:lpstr>  ancor prima di Gaudi l’ingegner Giovanni Poleni</vt:lpstr>
      <vt:lpstr> Giovanni Poleni</vt:lpstr>
      <vt:lpstr> Giovanni Poleni</vt:lpstr>
      <vt:lpstr> Parabola</vt:lpstr>
      <vt:lpstr>Diapositiva 123</vt:lpstr>
      <vt:lpstr> Catenaria (il coseno iperbolico)</vt:lpstr>
      <vt:lpstr>rolletta conica della parabola</vt:lpstr>
      <vt:lpstr> Catenaria</vt:lpstr>
      <vt:lpstr>parabola e catenaria</vt:lpstr>
      <vt:lpstr> Parabola e Catenaria</vt:lpstr>
      <vt:lpstr>Diapositiva 129</vt:lpstr>
      <vt:lpstr>Diapositiva 130</vt:lpstr>
      <vt:lpstr> GAUDI</vt:lpstr>
      <vt:lpstr>Casa milà Barcellona</vt:lpstr>
      <vt:lpstr>Casa milà - Barcellona</vt:lpstr>
      <vt:lpstr>Diapositiva 134</vt:lpstr>
      <vt:lpstr>Diapositiva 135</vt:lpstr>
      <vt:lpstr>Diapositiva 136</vt:lpstr>
      <vt:lpstr>Diapositiva 137</vt:lpstr>
      <vt:lpstr> GAUDI</vt:lpstr>
      <vt:lpstr>Diapositiva 139</vt:lpstr>
      <vt:lpstr>A proposito di catenarie</vt:lpstr>
      <vt:lpstr>a proposito di parabole e catenarie </vt:lpstr>
      <vt:lpstr>Diapositiva 142</vt:lpstr>
      <vt:lpstr>Diapositiva 143</vt:lpstr>
      <vt:lpstr>Diapositiva 144</vt:lpstr>
      <vt:lpstr>OTTIMIZZAZIONE</vt:lpstr>
      <vt:lpstr>OTTIMIZZAZIONE</vt:lpstr>
      <vt:lpstr>Sergio Musmeci (1926 – 1981)</vt:lpstr>
      <vt:lpstr>Sergio Musmeci</vt:lpstr>
      <vt:lpstr>Il grafico della funzione y = ln(cosx)</vt:lpstr>
      <vt:lpstr>Diapositiva 150</vt:lpstr>
      <vt:lpstr>Diapositiva 151</vt:lpstr>
      <vt:lpstr>Diapositiva 152</vt:lpstr>
      <vt:lpstr>Diapositiva 153</vt:lpstr>
      <vt:lpstr>Diapositiva 154</vt:lpstr>
      <vt:lpstr>Diapositiva 155</vt:lpstr>
      <vt:lpstr>Il ponte sul Basento (1967 – 1969)</vt:lpstr>
      <vt:lpstr>Ponte di Potenza</vt:lpstr>
      <vt:lpstr>Diapositiva 158</vt:lpstr>
      <vt:lpstr>Il ponte sul Basento (1967 – 1969)</vt:lpstr>
      <vt:lpstr>Il ponte sul Basento</vt:lpstr>
      <vt:lpstr>Il ponte sul Basento</vt:lpstr>
      <vt:lpstr>Diapositiva 162</vt:lpstr>
      <vt:lpstr>OTTIMIZZAZIONE</vt:lpstr>
      <vt:lpstr> OTTIMIZZAZIONE</vt:lpstr>
      <vt:lpstr> OTTIMIZZAZIONE</vt:lpstr>
      <vt:lpstr> OTTIMIZZAZIONE</vt:lpstr>
      <vt:lpstr>Diapositiva 167</vt:lpstr>
      <vt:lpstr> OTTIMIZZAZIONE – Le Corbusier e Xenakis</vt:lpstr>
      <vt:lpstr> OTTIMIZZAZIONE</vt:lpstr>
      <vt:lpstr> OTTIMIZZAZIONE</vt:lpstr>
      <vt:lpstr>  IL PADIGLIONE PHILIPS</vt:lpstr>
      <vt:lpstr> IL PARABOLOIDE IPERBOLICO</vt:lpstr>
      <vt:lpstr> IL PARABOLOIDE IPERBOLICO</vt:lpstr>
      <vt:lpstr> IL PARABOLOIDE IPERBOLICO</vt:lpstr>
      <vt:lpstr> IL PARABOLOIDE IPERBOLICO</vt:lpstr>
      <vt:lpstr> IL PADIGLIONE PHILIPS</vt:lpstr>
      <vt:lpstr> IL PADIGLIONE PHILIPS</vt:lpstr>
      <vt:lpstr> IL PADIGLIONE PHILIPS</vt:lpstr>
      <vt:lpstr> IL PADIGLIONE PHILIPS</vt:lpstr>
      <vt:lpstr>Diapositiva 180</vt:lpstr>
      <vt:lpstr> IL PADIGLIONE PHILIPS</vt:lpstr>
      <vt:lpstr> L’OBJET MATHÉMATIQUE</vt:lpstr>
      <vt:lpstr> OBJET MATHÉMATIQUE</vt:lpstr>
      <vt:lpstr> OBJET MATHÉMATIQUE</vt:lpstr>
      <vt:lpstr> OBJET MATHÉMATIQUE</vt:lpstr>
      <vt:lpstr> OBJET MATHÉMATIQUE</vt:lpstr>
      <vt:lpstr> OBJET MATHÉMATIQUE</vt:lpstr>
      <vt:lpstr>Diapositiva 188</vt:lpstr>
      <vt:lpstr> NOTRE DAME DE HAUT - RONCHAMP</vt:lpstr>
      <vt:lpstr>Diapositiva 190</vt:lpstr>
      <vt:lpstr> PUNTI SINGOLARI (punti di NON derivabilità)</vt:lpstr>
      <vt:lpstr> catastrofi – R. Thom</vt:lpstr>
      <vt:lpstr> catastrofi</vt:lpstr>
      <vt:lpstr>sorpresa</vt:lpstr>
      <vt:lpstr>Ratto topologico d’Europa - Omaggio a René Thom, 1983</vt:lpstr>
      <vt:lpstr>Ultimo dipinto</vt:lpstr>
      <vt:lpstr>“le queu d’aronde” – salvator dalì (1983) – ultimo dipinto</vt:lpstr>
      <vt:lpstr>IL CAOS</vt:lpstr>
      <vt:lpstr>ZAHA ADID</vt:lpstr>
      <vt:lpstr>ZAHA ADID</vt:lpstr>
      <vt:lpstr>ZAHA ADID</vt:lpstr>
      <vt:lpstr>ZAHA ADID</vt:lpstr>
      <vt:lpstr>ZAHA ADID</vt:lpstr>
      <vt:lpstr>ZAHA ADID</vt:lpstr>
      <vt:lpstr>ZAHA ADID</vt:lpstr>
      <vt:lpstr>ZAHA ADID</vt:lpstr>
      <vt:lpstr>ZAHA ADID</vt:lpstr>
      <vt:lpstr>ZAHA ADID</vt:lpstr>
      <vt:lpstr>É sempre Le Corbusier: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MATEMATICA E ARCHITETTURA</dc:title>
  <dc:creator>Curcio</dc:creator>
  <cp:lastModifiedBy>poletto</cp:lastModifiedBy>
  <cp:revision>222</cp:revision>
  <dcterms:created xsi:type="dcterms:W3CDTF">2012-02-08T16:44:46Z</dcterms:created>
  <dcterms:modified xsi:type="dcterms:W3CDTF">2013-03-09T18:09:46Z</dcterms:modified>
</cp:coreProperties>
</file>