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7" r:id="rId9"/>
    <p:sldId id="281" r:id="rId10"/>
    <p:sldId id="263" r:id="rId11"/>
    <p:sldId id="264" r:id="rId12"/>
    <p:sldId id="265" r:id="rId13"/>
    <p:sldId id="266" r:id="rId14"/>
    <p:sldId id="274" r:id="rId15"/>
    <p:sldId id="275" r:id="rId16"/>
    <p:sldId id="276" r:id="rId17"/>
    <p:sldId id="273" r:id="rId18"/>
    <p:sldId id="268" r:id="rId19"/>
    <p:sldId id="270" r:id="rId20"/>
    <p:sldId id="271" r:id="rId21"/>
    <p:sldId id="279" r:id="rId22"/>
    <p:sldId id="269" r:id="rId23"/>
    <p:sldId id="277" r:id="rId24"/>
    <p:sldId id="280" r:id="rId25"/>
    <p:sldId id="272" r:id="rId26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B8FF"/>
    <a:srgbClr val="9DBDFF"/>
    <a:srgbClr val="FFE9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21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Cartella%20di%20lavoro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Cartella%20di%20lavoro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Cartella%20di%20lavoro2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Cartella%20di%20lavoro2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1"/>
        <c:ser>
          <c:idx val="0"/>
          <c:order val="0"/>
          <c:spPr>
            <a:solidFill>
              <a:schemeClr val="bg1">
                <a:lumMod val="85000"/>
              </a:schemeClr>
            </a:solidFill>
            <a:ln>
              <a:noFill/>
            </a:ln>
          </c:spPr>
          <c:invertIfNegative val="0"/>
          <c:val>
            <c:numRef>
              <c:f>Foglio1!$D$10:$D$12</c:f>
              <c:numCache>
                <c:formatCode>General</c:formatCode>
                <c:ptCount val="3"/>
                <c:pt idx="0">
                  <c:v>1</c:v>
                </c:pt>
                <c:pt idx="1">
                  <c:v>3</c:v>
                </c:pt>
                <c:pt idx="2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"/>
        <c:axId val="728382288"/>
        <c:axId val="728385552"/>
      </c:barChart>
      <c:catAx>
        <c:axId val="728382288"/>
        <c:scaling>
          <c:orientation val="minMax"/>
        </c:scaling>
        <c:delete val="0"/>
        <c:axPos val="b"/>
        <c:majorTickMark val="out"/>
        <c:minorTickMark val="none"/>
        <c:tickLblPos val="nextTo"/>
        <c:crossAx val="728385552"/>
        <c:crosses val="autoZero"/>
        <c:auto val="1"/>
        <c:lblAlgn val="ctr"/>
        <c:lblOffset val="100"/>
        <c:noMultiLvlLbl val="0"/>
      </c:catAx>
      <c:valAx>
        <c:axId val="7283855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28382288"/>
        <c:crosses val="autoZero"/>
        <c:crossBetween val="between"/>
      </c:valAx>
    </c:plotArea>
    <c:legend>
      <c:legendPos val="r"/>
      <c:overlay val="0"/>
      <c:txPr>
        <a:bodyPr/>
        <a:lstStyle/>
        <a:p>
          <a:pPr rtl="0">
            <a:defRPr/>
          </a:pPr>
          <a:endParaRPr lang="it-IT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pieChart>
        <c:varyColors val="1"/>
        <c:ser>
          <c:idx val="0"/>
          <c:order val="0"/>
          <c:spPr>
            <a:ln w="38100" cmpd="sng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chemeClr val="accent2">
                  <a:lumMod val="20000"/>
                  <a:lumOff val="80000"/>
                </a:schemeClr>
              </a:solidFill>
              <a:ln w="38100" cmpd="sng">
                <a:solidFill>
                  <a:schemeClr val="tx1"/>
                </a:solidFill>
              </a:ln>
            </c:spPr>
          </c:dPt>
          <c:dPt>
            <c:idx val="1"/>
            <c:bubble3D val="0"/>
            <c:spPr>
              <a:solidFill>
                <a:schemeClr val="accent2">
                  <a:lumMod val="50000"/>
                </a:schemeClr>
              </a:solidFill>
              <a:ln w="38100" cmpd="sng">
                <a:solidFill>
                  <a:schemeClr val="tx1"/>
                </a:solidFill>
              </a:ln>
            </c:spPr>
          </c:dPt>
          <c:dPt>
            <c:idx val="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38100" cmpd="sng">
                <a:solidFill>
                  <a:schemeClr val="tx1"/>
                </a:solidFill>
              </a:ln>
            </c:spPr>
          </c:dPt>
          <c:val>
            <c:numRef>
              <c:f>Foglio1!$D$10:$D$12</c:f>
              <c:numCache>
                <c:formatCode>General</c:formatCode>
                <c:ptCount val="3"/>
                <c:pt idx="0">
                  <c:v>1</c:v>
                </c:pt>
                <c:pt idx="1">
                  <c:v>3</c:v>
                </c:pt>
                <c:pt idx="2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  <c:txPr>
        <a:bodyPr/>
        <a:lstStyle/>
        <a:p>
          <a:pPr rtl="0">
            <a:defRPr/>
          </a:pPr>
          <a:endParaRPr lang="it-IT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16"/>
    </mc:Choice>
    <mc:Fallback>
      <c:style val="16"/>
    </mc:Fallback>
  </mc:AlternateContent>
  <c:chart>
    <c:autoTitleDeleted val="0"/>
    <c:plotArea>
      <c:layout>
        <c:manualLayout>
          <c:layoutTarget val="inner"/>
          <c:xMode val="edge"/>
          <c:yMode val="edge"/>
          <c:x val="5.9289370078740099E-2"/>
          <c:y val="6.0185185185185203E-2"/>
          <c:w val="0.27730042699886398"/>
          <c:h val="0.84561752697579495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val>
            <c:numRef>
              <c:f>Foglio1!$H$10:$H$13</c:f>
              <c:numCache>
                <c:formatCode>General</c:formatCode>
                <c:ptCount val="4"/>
                <c:pt idx="0">
                  <c:v>2</c:v>
                </c:pt>
                <c:pt idx="1">
                  <c:v>1</c:v>
                </c:pt>
                <c:pt idx="2">
                  <c:v>5</c:v>
                </c:pt>
                <c:pt idx="3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0"/>
        <c:axId val="481226096"/>
        <c:axId val="780089008"/>
      </c:barChart>
      <c:catAx>
        <c:axId val="481226096"/>
        <c:scaling>
          <c:orientation val="minMax"/>
        </c:scaling>
        <c:delete val="0"/>
        <c:axPos val="b"/>
        <c:majorTickMark val="out"/>
        <c:minorTickMark val="none"/>
        <c:tickLblPos val="nextTo"/>
        <c:crossAx val="780089008"/>
        <c:crosses val="autoZero"/>
        <c:auto val="1"/>
        <c:lblAlgn val="ctr"/>
        <c:lblOffset val="1"/>
        <c:tickLblSkip val="1"/>
        <c:noMultiLvlLbl val="0"/>
      </c:catAx>
      <c:valAx>
        <c:axId val="7800890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8122609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1.8786406009593599E-2"/>
          <c:y val="0.60409368334920599"/>
          <c:w val="0.96698379943886303"/>
          <c:h val="0.35815758762693001"/>
        </c:manualLayout>
      </c:layout>
      <c:barChart>
        <c:barDir val="col"/>
        <c:grouping val="clustered"/>
        <c:varyColors val="0"/>
        <c:ser>
          <c:idx val="0"/>
          <c:order val="0"/>
          <c:spPr>
            <a:ln w="31750">
              <a:solidFill>
                <a:schemeClr val="tx1">
                  <a:alpha val="0"/>
                </a:schemeClr>
              </a:solidFill>
            </a:ln>
          </c:spPr>
          <c:invertIfNegative val="0"/>
          <c:val>
            <c:numRef>
              <c:f>Foglio1!$D$11:$D$14</c:f>
              <c:numCache>
                <c:formatCode>General</c:formatCode>
                <c:ptCount val="4"/>
                <c:pt idx="0">
                  <c:v>2</c:v>
                </c:pt>
                <c:pt idx="1">
                  <c:v>1</c:v>
                </c:pt>
                <c:pt idx="2">
                  <c:v>5</c:v>
                </c:pt>
                <c:pt idx="3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"/>
        <c:axId val="780089552"/>
        <c:axId val="780090096"/>
      </c:barChart>
      <c:catAx>
        <c:axId val="780089552"/>
        <c:scaling>
          <c:orientation val="minMax"/>
        </c:scaling>
        <c:delete val="0"/>
        <c:axPos val="b"/>
        <c:majorTickMark val="out"/>
        <c:minorTickMark val="none"/>
        <c:tickLblPos val="nextTo"/>
        <c:crossAx val="780090096"/>
        <c:crosses val="autoZero"/>
        <c:auto val="1"/>
        <c:lblAlgn val="ctr"/>
        <c:lblOffset val="100"/>
        <c:noMultiLvlLbl val="0"/>
      </c:catAx>
      <c:valAx>
        <c:axId val="7800900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8008955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29DBF-3109-3043-A8BA-FF6BA59BD5AA}" type="datetimeFigureOut">
              <a:rPr lang="it-IT" smtClean="0"/>
              <a:t>14/04/2018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91A99-59E3-7D43-8B88-3D16F5DFA8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2035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29DBF-3109-3043-A8BA-FF6BA59BD5AA}" type="datetimeFigureOut">
              <a:rPr lang="it-IT" smtClean="0"/>
              <a:t>14/04/2018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91A99-59E3-7D43-8B88-3D16F5DFA8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0620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29DBF-3109-3043-A8BA-FF6BA59BD5AA}" type="datetimeFigureOut">
              <a:rPr lang="it-IT" smtClean="0"/>
              <a:t>14/04/2018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91A99-59E3-7D43-8B88-3D16F5DFA8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1317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29DBF-3109-3043-A8BA-FF6BA59BD5AA}" type="datetimeFigureOut">
              <a:rPr lang="it-IT" smtClean="0"/>
              <a:t>14/04/2018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91A99-59E3-7D43-8B88-3D16F5DFA8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9448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29DBF-3109-3043-A8BA-FF6BA59BD5AA}" type="datetimeFigureOut">
              <a:rPr lang="it-IT" smtClean="0"/>
              <a:t>14/04/2018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91A99-59E3-7D43-8B88-3D16F5DFA8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7015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29DBF-3109-3043-A8BA-FF6BA59BD5AA}" type="datetimeFigureOut">
              <a:rPr lang="it-IT" smtClean="0"/>
              <a:t>14/04/2018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91A99-59E3-7D43-8B88-3D16F5DFA8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6805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29DBF-3109-3043-A8BA-FF6BA59BD5AA}" type="datetimeFigureOut">
              <a:rPr lang="it-IT" smtClean="0"/>
              <a:t>14/04/2018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91A99-59E3-7D43-8B88-3D16F5DFA8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0775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29DBF-3109-3043-A8BA-FF6BA59BD5AA}" type="datetimeFigureOut">
              <a:rPr lang="it-IT" smtClean="0"/>
              <a:t>14/04/2018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91A99-59E3-7D43-8B88-3D16F5DFA8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0170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29DBF-3109-3043-A8BA-FF6BA59BD5AA}" type="datetimeFigureOut">
              <a:rPr lang="it-IT" smtClean="0"/>
              <a:t>14/04/2018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91A99-59E3-7D43-8B88-3D16F5DFA8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9905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29DBF-3109-3043-A8BA-FF6BA59BD5AA}" type="datetimeFigureOut">
              <a:rPr lang="it-IT" smtClean="0"/>
              <a:t>14/04/2018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91A99-59E3-7D43-8B88-3D16F5DFA8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588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29DBF-3109-3043-A8BA-FF6BA59BD5AA}" type="datetimeFigureOut">
              <a:rPr lang="it-IT" smtClean="0"/>
              <a:t>14/04/2018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91A99-59E3-7D43-8B88-3D16F5DFA8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5041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F29DBF-3109-3043-A8BA-FF6BA59BD5AA}" type="datetimeFigureOut">
              <a:rPr lang="it-IT" smtClean="0"/>
              <a:t>14/04/2018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091A99-59E3-7D43-8B88-3D16F5DFA8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164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solidFill>
            <a:srgbClr val="FFFF00"/>
          </a:solidFill>
          <a:ln w="38100" cmpd="sng">
            <a:solidFill>
              <a:srgbClr val="FF0000"/>
            </a:solidFill>
          </a:ln>
        </p:spPr>
        <p:txBody>
          <a:bodyPr>
            <a:noAutofit/>
          </a:bodyPr>
          <a:lstStyle/>
          <a:p>
            <a:r>
              <a:rPr lang="it-IT" dirty="0"/>
              <a:t>s</a:t>
            </a:r>
            <a:r>
              <a:rPr lang="it-IT" dirty="0" smtClean="0"/>
              <a:t>tatistica: maneggiare con cura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707788" y="3886200"/>
            <a:ext cx="4750412" cy="661899"/>
          </a:xfrm>
          <a:solidFill>
            <a:schemeClr val="bg1">
              <a:lumMod val="95000"/>
            </a:schemeClr>
          </a:solidFill>
          <a:ln w="19050" cmpd="sng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it-IT" sz="2800" dirty="0"/>
              <a:t>g</a:t>
            </a:r>
            <a:r>
              <a:rPr lang="it-IT" sz="2800" dirty="0" smtClean="0"/>
              <a:t>iuliano spirito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73047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517818"/>
            <a:ext cx="8229600" cy="5608345"/>
          </a:xfrm>
          <a:solidFill>
            <a:srgbClr val="BFBFBF"/>
          </a:solidFill>
        </p:spPr>
        <p:txBody>
          <a:bodyPr>
            <a:normAutofit/>
          </a:bodyPr>
          <a:lstStyle/>
          <a:p>
            <a:pPr lvl="0"/>
            <a:r>
              <a:rPr lang="it-IT" dirty="0"/>
              <a:t>Un altro esempio, sempre sul primo punto: </a:t>
            </a:r>
            <a:r>
              <a:rPr lang="it-IT" i="1" dirty="0"/>
              <a:t>vogliamo indagare qual è l’età dei consumatori di un certo prodotto</a:t>
            </a:r>
            <a:r>
              <a:rPr lang="it-IT" dirty="0"/>
              <a:t>. </a:t>
            </a:r>
            <a:r>
              <a:rPr lang="it-IT" dirty="0" smtClean="0"/>
              <a:t>Ci </a:t>
            </a:r>
            <a:r>
              <a:rPr lang="it-IT" dirty="0"/>
              <a:t>converrà, per gli stessi motivi sopra detti raccogliere i dati per fasce di età. </a:t>
            </a:r>
            <a:endParaRPr lang="it-IT" dirty="0" smtClean="0"/>
          </a:p>
          <a:p>
            <a:pPr lvl="0"/>
            <a:r>
              <a:rPr lang="it-IT" dirty="0" smtClean="0"/>
              <a:t>Ma </a:t>
            </a:r>
            <a:r>
              <a:rPr lang="it-IT" dirty="0">
                <a:solidFill>
                  <a:srgbClr val="FF0000"/>
                </a:solidFill>
              </a:rPr>
              <a:t>la scelta delle fasce </a:t>
            </a:r>
            <a:r>
              <a:rPr lang="it-IT" dirty="0"/>
              <a:t>(ad esempio: meno di 20, 21-40, 41-60, più di 60 o invece 11-25, 26-40, 41-55, 56-70, 70-85, più di 85) </a:t>
            </a:r>
            <a:r>
              <a:rPr lang="it-IT" dirty="0">
                <a:solidFill>
                  <a:srgbClr val="FF0000"/>
                </a:solidFill>
              </a:rPr>
              <a:t>interverrà a determinare gli esiti </a:t>
            </a:r>
            <a:r>
              <a:rPr lang="it-IT" dirty="0"/>
              <a:t>(e quindi forse la “lettura” delle risultanze) dell’indagine statistica…</a:t>
            </a:r>
          </a:p>
          <a:p>
            <a:pPr lvl="0"/>
            <a:endParaRPr lang="it-IT" dirty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4994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480832"/>
            <a:ext cx="8229600" cy="5645332"/>
          </a:xfrm>
          <a:solidFill>
            <a:srgbClr val="CCFFCC"/>
          </a:solidFill>
        </p:spPr>
        <p:txBody>
          <a:bodyPr>
            <a:normAutofit fontScale="70000" lnSpcReduction="20000"/>
          </a:bodyPr>
          <a:lstStyle/>
          <a:p>
            <a:pPr marL="0" lvl="0" indent="0">
              <a:buNone/>
            </a:pPr>
            <a:r>
              <a:rPr lang="it-IT" sz="4000" dirty="0"/>
              <a:t>Sul secondo punto: </a:t>
            </a:r>
            <a:r>
              <a:rPr lang="it-IT" sz="4000" b="1" dirty="0" smtClean="0"/>
              <a:t>formulazione </a:t>
            </a:r>
            <a:r>
              <a:rPr lang="it-IT" sz="4000" b="1" dirty="0"/>
              <a:t>della domanda</a:t>
            </a:r>
            <a:r>
              <a:rPr lang="it-IT" sz="4000" dirty="0"/>
              <a:t> </a:t>
            </a:r>
          </a:p>
          <a:p>
            <a:pPr lvl="0"/>
            <a:endParaRPr lang="it-IT" sz="4000" dirty="0" smtClean="0"/>
          </a:p>
          <a:p>
            <a:pPr lvl="0"/>
            <a:r>
              <a:rPr lang="it-IT" dirty="0" smtClean="0"/>
              <a:t>E </a:t>
            </a:r>
            <a:r>
              <a:rPr lang="it-IT" dirty="0"/>
              <a:t>qui facciamo un esempio di scuola (</a:t>
            </a:r>
            <a:r>
              <a:rPr lang="it-IT" dirty="0" err="1"/>
              <a:t>Tversky</a:t>
            </a:r>
            <a:r>
              <a:rPr lang="it-IT" dirty="0"/>
              <a:t> e </a:t>
            </a:r>
            <a:r>
              <a:rPr lang="it-IT" dirty="0" err="1"/>
              <a:t>Kahneman</a:t>
            </a:r>
            <a:r>
              <a:rPr lang="it-IT" dirty="0"/>
              <a:t> citati da John Allen </a:t>
            </a:r>
            <a:r>
              <a:rPr lang="it-IT" dirty="0" err="1"/>
              <a:t>Paulos</a:t>
            </a:r>
            <a:r>
              <a:rPr lang="it-IT" dirty="0"/>
              <a:t> in “Gli </a:t>
            </a:r>
            <a:r>
              <a:rPr lang="it-IT" dirty="0" err="1"/>
              <a:t>snumerati</a:t>
            </a:r>
            <a:r>
              <a:rPr lang="it-IT" dirty="0" smtClean="0"/>
              <a:t>”, </a:t>
            </a:r>
            <a:r>
              <a:rPr lang="it-IT" dirty="0"/>
              <a:t>Edizioni Leonardo) </a:t>
            </a:r>
            <a:endParaRPr lang="it-IT" dirty="0" smtClean="0"/>
          </a:p>
          <a:p>
            <a:pPr marL="0" lvl="0" indent="0">
              <a:buNone/>
            </a:pPr>
            <a:endParaRPr lang="it-IT" sz="2000" i="1" dirty="0"/>
          </a:p>
          <a:p>
            <a:pPr marL="0" lvl="0" indent="0">
              <a:buNone/>
            </a:pPr>
            <a:r>
              <a:rPr lang="it-IT" i="1" dirty="0" smtClean="0"/>
              <a:t>Immaginate </a:t>
            </a:r>
            <a:r>
              <a:rPr lang="it-IT" i="1" dirty="0"/>
              <a:t>di essere un generale e di essere circondati dal nemico. Per evitare che il vostro esercito di 600 uomini sia annientato avete due sole vie di scampo. I vostri consiglieri vi spiegano che se prendete la prima salverete 200 soldati </a:t>
            </a:r>
            <a:r>
              <a:rPr lang="it-IT" i="1" dirty="0">
                <a:solidFill>
                  <a:srgbClr val="FF0000"/>
                </a:solidFill>
              </a:rPr>
              <a:t>(400 dei vostri soldati moriranno)</a:t>
            </a:r>
            <a:r>
              <a:rPr lang="it-IT" i="1" dirty="0"/>
              <a:t>; se invece prendete la seconda c’è 1 probabilità su 3 che tutti i 600 soldati ce la facciano </a:t>
            </a:r>
            <a:r>
              <a:rPr lang="it-IT" i="1" dirty="0">
                <a:solidFill>
                  <a:srgbClr val="FF0000"/>
                </a:solidFill>
              </a:rPr>
              <a:t>(nessuno muoia)</a:t>
            </a:r>
            <a:r>
              <a:rPr lang="it-IT" i="1" dirty="0"/>
              <a:t>, mentre in 2 probabilità su 3 nessuno si salverà </a:t>
            </a:r>
            <a:r>
              <a:rPr lang="it-IT" i="1" dirty="0">
                <a:solidFill>
                  <a:srgbClr val="FF0000"/>
                </a:solidFill>
              </a:rPr>
              <a:t>(che tutti i soldati periscano)</a:t>
            </a:r>
            <a:r>
              <a:rPr lang="it-IT" i="1" dirty="0" smtClean="0"/>
              <a:t>.</a:t>
            </a:r>
            <a:endParaRPr lang="it-IT" dirty="0"/>
          </a:p>
          <a:p>
            <a:pPr lvl="0"/>
            <a:endParaRPr lang="it-IT" sz="2300" dirty="0"/>
          </a:p>
          <a:p>
            <a:pPr marL="0" lvl="0" indent="0">
              <a:buNone/>
            </a:pPr>
            <a:r>
              <a:rPr lang="it-IT" dirty="0" smtClean="0"/>
              <a:t>Ebbene</a:t>
            </a:r>
            <a:r>
              <a:rPr lang="it-IT" dirty="0"/>
              <a:t>: </a:t>
            </a:r>
            <a:endParaRPr lang="it-IT" dirty="0" smtClean="0"/>
          </a:p>
          <a:p>
            <a:pPr marL="0" lvl="0" indent="0">
              <a:buNone/>
            </a:pPr>
            <a:endParaRPr lang="it-IT" sz="1100" dirty="0"/>
          </a:p>
          <a:p>
            <a:pPr lvl="0">
              <a:buFont typeface="Wingdings" charset="0"/>
              <a:buChar char="à"/>
            </a:pPr>
            <a:r>
              <a:rPr lang="it-IT" dirty="0" smtClean="0"/>
              <a:t>nella </a:t>
            </a:r>
            <a:r>
              <a:rPr lang="it-IT" dirty="0"/>
              <a:t>prima formulazione il </a:t>
            </a:r>
            <a:r>
              <a:rPr lang="it-IT" dirty="0">
                <a:solidFill>
                  <a:srgbClr val="FF0000"/>
                </a:solidFill>
              </a:rPr>
              <a:t>75%</a:t>
            </a:r>
            <a:r>
              <a:rPr lang="it-IT" dirty="0"/>
              <a:t> sceglie la prima via di </a:t>
            </a:r>
            <a:r>
              <a:rPr lang="it-IT" dirty="0" smtClean="0"/>
              <a:t>scampo</a:t>
            </a:r>
          </a:p>
          <a:p>
            <a:pPr marL="0" lvl="0" indent="0">
              <a:buNone/>
            </a:pPr>
            <a:endParaRPr lang="it-IT" sz="1100" dirty="0" smtClean="0"/>
          </a:p>
          <a:p>
            <a:pPr marL="0" indent="0">
              <a:buNone/>
            </a:pPr>
            <a:r>
              <a:rPr lang="it-IT" dirty="0" smtClean="0">
                <a:sym typeface="Wingdings"/>
              </a:rPr>
              <a:t> </a:t>
            </a:r>
            <a:r>
              <a:rPr lang="it-IT" dirty="0" smtClean="0"/>
              <a:t>nella </a:t>
            </a:r>
            <a:r>
              <a:rPr lang="it-IT" dirty="0"/>
              <a:t>seconda formulazione solo il </a:t>
            </a:r>
            <a:r>
              <a:rPr lang="it-IT" dirty="0">
                <a:solidFill>
                  <a:srgbClr val="FF0000"/>
                </a:solidFill>
              </a:rPr>
              <a:t>20%</a:t>
            </a:r>
            <a:r>
              <a:rPr lang="it-IT" dirty="0"/>
              <a:t> sceglie la prima di </a:t>
            </a:r>
            <a:r>
              <a:rPr lang="it-IT" dirty="0" smtClean="0"/>
              <a:t>scampo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8781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499870"/>
            <a:ext cx="8229600" cy="5626294"/>
          </a:xfrm>
          <a:solidFill>
            <a:srgbClr val="FFE953"/>
          </a:solidFill>
        </p:spPr>
        <p:txBody>
          <a:bodyPr>
            <a:normAutofit fontScale="70000" lnSpcReduction="20000"/>
          </a:bodyPr>
          <a:lstStyle/>
          <a:p>
            <a:pPr lvl="0"/>
            <a:r>
              <a:rPr lang="it-IT" dirty="0" smtClean="0"/>
              <a:t>Un </a:t>
            </a:r>
            <a:r>
              <a:rPr lang="it-IT" dirty="0"/>
              <a:t>altro esempio sul secondo punto: </a:t>
            </a:r>
            <a:endParaRPr lang="it-IT" dirty="0" smtClean="0"/>
          </a:p>
          <a:p>
            <a:pPr marL="0" lvl="0" indent="0">
              <a:buNone/>
            </a:pPr>
            <a:r>
              <a:rPr lang="it-IT" i="1" dirty="0" smtClean="0"/>
              <a:t>immaginiamo </a:t>
            </a:r>
            <a:r>
              <a:rPr lang="it-IT" i="1" dirty="0"/>
              <a:t>di condurre un’indagine sulla posizione rispetto alla pena di morte</a:t>
            </a:r>
            <a:r>
              <a:rPr lang="it-IT" dirty="0"/>
              <a:t>. </a:t>
            </a:r>
            <a:endParaRPr lang="it-IT" dirty="0" smtClean="0"/>
          </a:p>
          <a:p>
            <a:pPr marL="0" lvl="0" indent="0">
              <a:buNone/>
            </a:pPr>
            <a:r>
              <a:rPr lang="it-IT" dirty="0" smtClean="0"/>
              <a:t>Il </a:t>
            </a:r>
            <a:r>
              <a:rPr lang="it-IT" dirty="0"/>
              <a:t>modo in cui formuleremo il quesito può influire in modo decisivo sul risultato. </a:t>
            </a:r>
            <a:endParaRPr lang="it-IT" dirty="0" smtClean="0"/>
          </a:p>
          <a:p>
            <a:pPr marL="0" lvl="0" indent="0">
              <a:buNone/>
            </a:pPr>
            <a:endParaRPr lang="it-IT" dirty="0" smtClean="0"/>
          </a:p>
          <a:p>
            <a:pPr marL="0" lvl="0" indent="0">
              <a:buNone/>
            </a:pPr>
            <a:r>
              <a:rPr lang="it-IT" dirty="0" smtClean="0"/>
              <a:t>Non </a:t>
            </a:r>
            <a:r>
              <a:rPr lang="it-IT" dirty="0"/>
              <a:t>ho le prove ma non mi meraviglierei che si pervenga a conclusioni opposte a seconda che la domanda sia formulata in questo modo:</a:t>
            </a:r>
          </a:p>
          <a:p>
            <a:r>
              <a:rPr lang="it-IT" i="1" dirty="0">
                <a:solidFill>
                  <a:srgbClr val="FF0000"/>
                </a:solidFill>
              </a:rPr>
              <a:t>Sei favorevole a introdurre la pena di morte per gli autori di gravi reati?</a:t>
            </a:r>
            <a:endParaRPr lang="it-IT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it-IT" dirty="0"/>
              <a:t>o in quest’altro modo </a:t>
            </a:r>
          </a:p>
          <a:p>
            <a:r>
              <a:rPr lang="it-IT" i="1" dirty="0">
                <a:solidFill>
                  <a:srgbClr val="FF0000"/>
                </a:solidFill>
              </a:rPr>
              <a:t>Ritieni giusta la pena di morte per gli autori di gravissimi delitti </a:t>
            </a:r>
            <a:r>
              <a:rPr lang="it-IT" i="1" dirty="0" smtClean="0">
                <a:solidFill>
                  <a:srgbClr val="FF0000"/>
                </a:solidFill>
              </a:rPr>
              <a:t>quali stragi</a:t>
            </a:r>
            <a:r>
              <a:rPr lang="it-IT" i="1" dirty="0">
                <a:solidFill>
                  <a:srgbClr val="FF0000"/>
                </a:solidFill>
              </a:rPr>
              <a:t>, </a:t>
            </a:r>
            <a:r>
              <a:rPr lang="it-IT" i="1" dirty="0" err="1">
                <a:solidFill>
                  <a:srgbClr val="FF0000"/>
                </a:solidFill>
              </a:rPr>
              <a:t>femminicidi</a:t>
            </a:r>
            <a:r>
              <a:rPr lang="it-IT" i="1" dirty="0">
                <a:solidFill>
                  <a:srgbClr val="FF0000"/>
                </a:solidFill>
              </a:rPr>
              <a:t>,  </a:t>
            </a:r>
            <a:r>
              <a:rPr lang="it-IT" i="1" dirty="0" smtClean="0">
                <a:solidFill>
                  <a:srgbClr val="FF0000"/>
                </a:solidFill>
              </a:rPr>
              <a:t>infanticidi?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 smtClean="0">
                <a:sym typeface="Wingdings"/>
              </a:rPr>
              <a:t> </a:t>
            </a:r>
            <a:r>
              <a:rPr lang="it-IT" dirty="0">
                <a:sym typeface="Wingdings"/>
              </a:rPr>
              <a:t>S</a:t>
            </a:r>
            <a:r>
              <a:rPr lang="it-IT" dirty="0" smtClean="0"/>
              <a:t>pecialmente </a:t>
            </a:r>
            <a:r>
              <a:rPr lang="it-IT" dirty="0"/>
              <a:t>in indagini che coinvolgono </a:t>
            </a:r>
            <a:r>
              <a:rPr lang="it-IT" dirty="0" smtClean="0"/>
              <a:t>espressioni </a:t>
            </a:r>
            <a:r>
              <a:rPr lang="it-IT" dirty="0"/>
              <a:t>di opinioni, </a:t>
            </a:r>
            <a:r>
              <a:rPr lang="it-IT" dirty="0" smtClean="0"/>
              <a:t>le </a:t>
            </a:r>
            <a:r>
              <a:rPr lang="it-IT" dirty="0"/>
              <a:t>scelte più o meno consapevoli di chi conduce l’indagine </a:t>
            </a:r>
            <a:r>
              <a:rPr lang="it-IT" dirty="0" smtClean="0"/>
              <a:t>“guidano” </a:t>
            </a:r>
            <a:r>
              <a:rPr lang="it-IT" dirty="0"/>
              <a:t>(a volte a “</a:t>
            </a:r>
            <a:r>
              <a:rPr lang="it-IT" dirty="0" smtClean="0"/>
              <a:t>pilotano”</a:t>
            </a:r>
            <a:r>
              <a:rPr lang="it-IT" dirty="0"/>
              <a:t>) le risposte…  </a:t>
            </a:r>
          </a:p>
          <a:p>
            <a:pPr marL="0" indent="0">
              <a:buNone/>
            </a:pPr>
            <a:r>
              <a:rPr lang="it-IT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6678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01985" y="337750"/>
            <a:ext cx="8229600" cy="5788414"/>
          </a:xfrm>
          <a:solidFill>
            <a:srgbClr val="9DBDFF"/>
          </a:solidFill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it-IT" sz="6200" b="1" dirty="0"/>
              <a:t>Scelta del campione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it-IT" sz="3700" dirty="0"/>
              <a:t> </a:t>
            </a:r>
            <a:endParaRPr lang="it-IT" sz="3700" dirty="0" smtClean="0"/>
          </a:p>
          <a:p>
            <a:pPr marL="0" indent="0">
              <a:lnSpc>
                <a:spcPct val="130000"/>
              </a:lnSpc>
              <a:buNone/>
            </a:pPr>
            <a:endParaRPr lang="it-IT" sz="3700" dirty="0"/>
          </a:p>
          <a:p>
            <a:pPr marL="0" indent="0">
              <a:buNone/>
            </a:pPr>
            <a:r>
              <a:rPr lang="it-IT" sz="5000" dirty="0"/>
              <a:t>Le indagini statistiche in cui dati vengono raccolti sull’intera popolazione sono </a:t>
            </a:r>
            <a:r>
              <a:rPr lang="it-IT" sz="5000" dirty="0" smtClean="0"/>
              <a:t>impegnative, in termini economici e in termini di tempo; perciò sono rare (</a:t>
            </a:r>
            <a:r>
              <a:rPr lang="it-IT" sz="5000" dirty="0"/>
              <a:t>i censimenti periodici e, a ben pensarci, anche le elezioni).</a:t>
            </a:r>
          </a:p>
          <a:p>
            <a:pPr marL="0" indent="0">
              <a:buNone/>
            </a:pPr>
            <a:r>
              <a:rPr lang="it-IT" sz="5000" dirty="0"/>
              <a:t>Già dalla seconda metà dell’Ottocento l’indagine statistica viene </a:t>
            </a:r>
            <a:r>
              <a:rPr lang="it-IT" sz="5000" dirty="0" smtClean="0"/>
              <a:t>condotta su </a:t>
            </a:r>
            <a:r>
              <a:rPr lang="it-IT" sz="5000" dirty="0"/>
              <a:t>un </a:t>
            </a:r>
            <a:r>
              <a:rPr lang="it-IT" sz="5000" b="1" dirty="0"/>
              <a:t>campione</a:t>
            </a:r>
            <a:r>
              <a:rPr lang="it-IT" sz="5000" dirty="0"/>
              <a:t>, cioè un sottoinsieme della </a:t>
            </a:r>
            <a:r>
              <a:rPr lang="it-IT" sz="5000" dirty="0" smtClean="0"/>
              <a:t>popolazione.  </a:t>
            </a:r>
          </a:p>
          <a:p>
            <a:pPr marL="0" indent="0">
              <a:buNone/>
            </a:pPr>
            <a:endParaRPr lang="it-IT" sz="5000" dirty="0"/>
          </a:p>
          <a:p>
            <a:pPr marL="0" indent="0">
              <a:buNone/>
            </a:pPr>
            <a:r>
              <a:rPr lang="it-IT" sz="5000" dirty="0" smtClean="0"/>
              <a:t>È però evidente che l’attendibilità </a:t>
            </a:r>
            <a:r>
              <a:rPr lang="it-IT" sz="5000" dirty="0"/>
              <a:t>dei risultati, in un’indagine per campione, è </a:t>
            </a:r>
            <a:r>
              <a:rPr lang="it-IT" sz="5000" dirty="0" smtClean="0"/>
              <a:t>legata:</a:t>
            </a:r>
          </a:p>
          <a:p>
            <a:pPr marL="0" indent="0">
              <a:buNone/>
            </a:pPr>
            <a:r>
              <a:rPr lang="it-IT" sz="5000" dirty="0" smtClean="0"/>
              <a:t>- da una parte alla sua </a:t>
            </a:r>
            <a:r>
              <a:rPr lang="it-IT" sz="5000" dirty="0" smtClean="0">
                <a:solidFill>
                  <a:srgbClr val="FF0000"/>
                </a:solidFill>
              </a:rPr>
              <a:t>consistenza numerica</a:t>
            </a:r>
            <a:r>
              <a:rPr lang="it-IT" sz="5000" dirty="0" smtClean="0"/>
              <a:t>: da questo punto di vista, più il campione è ampio, meglio è.</a:t>
            </a:r>
          </a:p>
          <a:p>
            <a:pPr marL="0" indent="0">
              <a:buNone/>
            </a:pPr>
            <a:r>
              <a:rPr lang="it-IT" sz="5000" dirty="0" smtClean="0"/>
              <a:t>- dall’altra alla sua </a:t>
            </a:r>
            <a:r>
              <a:rPr lang="it-IT" sz="5000" dirty="0" smtClean="0">
                <a:solidFill>
                  <a:srgbClr val="FF0000"/>
                </a:solidFill>
              </a:rPr>
              <a:t>rappresentatività</a:t>
            </a:r>
            <a:r>
              <a:rPr lang="it-IT" sz="5000" dirty="0" smtClean="0"/>
              <a:t>: più il campione è “casuale” meglio “rappresenta” le varie caratteristiche della popolazione, (che cosa significhi poi davvero il termine “casuale” è davvero un bel problema!)</a:t>
            </a:r>
          </a:p>
          <a:p>
            <a:pPr marL="0" indent="0">
              <a:buNone/>
            </a:pPr>
            <a:endParaRPr lang="it-IT" sz="5000" dirty="0" smtClean="0"/>
          </a:p>
          <a:p>
            <a:pPr marL="0" indent="0">
              <a:buNone/>
            </a:pPr>
            <a:r>
              <a:rPr lang="it-IT" sz="5000" dirty="0" smtClean="0"/>
              <a:t>Nel Novecento si è provveduto a cercare di fornire una base “scientifica” ai criteri di scelta del campione; resta però un certo tasso di arbitrarietà o almeno di </a:t>
            </a:r>
            <a:r>
              <a:rPr lang="it-IT" sz="5000" dirty="0" smtClean="0">
                <a:solidFill>
                  <a:srgbClr val="FF0000"/>
                </a:solidFill>
              </a:rPr>
              <a:t>opinabilità</a:t>
            </a:r>
            <a:r>
              <a:rPr lang="it-IT" sz="5000" dirty="0" smtClean="0"/>
              <a:t> nelle scelte che si compiono per </a:t>
            </a:r>
            <a:r>
              <a:rPr lang="it-IT" sz="5000" dirty="0" smtClean="0">
                <a:solidFill>
                  <a:srgbClr val="FF0000"/>
                </a:solidFill>
              </a:rPr>
              <a:t>selezionare un campione</a:t>
            </a:r>
            <a:r>
              <a:rPr lang="it-IT" sz="5000" dirty="0" smtClean="0"/>
              <a:t>.</a:t>
            </a:r>
          </a:p>
          <a:p>
            <a:pPr marL="0" indent="0">
              <a:buNone/>
            </a:pPr>
            <a:endParaRPr lang="en-US" sz="5000" dirty="0" smtClean="0"/>
          </a:p>
          <a:p>
            <a:pPr marL="0" indent="0">
              <a:buNone/>
            </a:pPr>
            <a:r>
              <a:rPr lang="en-US" sz="5000" dirty="0" err="1" smtClean="0"/>
              <a:t>L’amara</a:t>
            </a:r>
            <a:r>
              <a:rPr lang="en-US" sz="5000" dirty="0" smtClean="0"/>
              <a:t> </a:t>
            </a:r>
            <a:r>
              <a:rPr lang="en-US" sz="5000" dirty="0" err="1"/>
              <a:t>verità</a:t>
            </a:r>
            <a:r>
              <a:rPr lang="en-US" sz="5000" dirty="0"/>
              <a:t> </a:t>
            </a:r>
            <a:r>
              <a:rPr lang="en-US" sz="5000" dirty="0" err="1"/>
              <a:t>è</a:t>
            </a:r>
            <a:r>
              <a:rPr lang="en-US" sz="5000" dirty="0"/>
              <a:t> </a:t>
            </a:r>
            <a:r>
              <a:rPr lang="en-US" sz="5000" dirty="0" err="1"/>
              <a:t>che</a:t>
            </a:r>
            <a:r>
              <a:rPr lang="en-US" sz="5000" dirty="0"/>
              <a:t> un </a:t>
            </a:r>
            <a:r>
              <a:rPr lang="en-US" sz="5000" dirty="0" err="1"/>
              <a:t>campione</a:t>
            </a:r>
            <a:r>
              <a:rPr lang="en-US" sz="5000" dirty="0"/>
              <a:t> non </a:t>
            </a:r>
            <a:r>
              <a:rPr lang="en-US" sz="5000" dirty="0" err="1"/>
              <a:t>è</a:t>
            </a:r>
            <a:r>
              <a:rPr lang="en-US" sz="5000" dirty="0"/>
              <a:t> </a:t>
            </a:r>
            <a:r>
              <a:rPr lang="en-US" sz="5000" dirty="0" err="1"/>
              <a:t>mai</a:t>
            </a:r>
            <a:r>
              <a:rPr lang="en-US" sz="5000" dirty="0"/>
              <a:t> </a:t>
            </a:r>
            <a:r>
              <a:rPr lang="en-US" sz="5000" dirty="0" smtClean="0"/>
              <a:t>del </a:t>
            </a:r>
            <a:r>
              <a:rPr lang="en-US" sz="5000" dirty="0" err="1" smtClean="0"/>
              <a:t>tutto</a:t>
            </a:r>
            <a:r>
              <a:rPr lang="en-US" sz="5000" dirty="0" smtClean="0"/>
              <a:t> </a:t>
            </a:r>
            <a:r>
              <a:rPr lang="en-US" sz="5000" dirty="0" err="1" smtClean="0"/>
              <a:t>rappresentativo</a:t>
            </a:r>
            <a:r>
              <a:rPr lang="en-US" sz="5000" dirty="0" smtClean="0"/>
              <a:t>. </a:t>
            </a:r>
            <a:r>
              <a:rPr lang="en-US" sz="5000" dirty="0" err="1"/>
              <a:t>L’unico</a:t>
            </a:r>
            <a:r>
              <a:rPr lang="en-US" sz="5000" dirty="0"/>
              <a:t> </a:t>
            </a:r>
            <a:r>
              <a:rPr lang="en-US" sz="5000" dirty="0" err="1"/>
              <a:t>campione</a:t>
            </a:r>
            <a:r>
              <a:rPr lang="en-US" sz="5000" dirty="0"/>
              <a:t> </a:t>
            </a:r>
            <a:r>
              <a:rPr lang="en-US" sz="5000" dirty="0" err="1"/>
              <a:t>che</a:t>
            </a:r>
            <a:r>
              <a:rPr lang="en-US" sz="5000" dirty="0"/>
              <a:t> </a:t>
            </a:r>
            <a:r>
              <a:rPr lang="en-US" sz="5000" dirty="0" err="1"/>
              <a:t>garantisce</a:t>
            </a:r>
            <a:r>
              <a:rPr lang="en-US" sz="5000" dirty="0"/>
              <a:t> </a:t>
            </a:r>
            <a:r>
              <a:rPr lang="en-US" sz="5000" dirty="0" err="1"/>
              <a:t>davvero</a:t>
            </a:r>
            <a:r>
              <a:rPr lang="en-US" sz="5000" dirty="0"/>
              <a:t> di </a:t>
            </a:r>
            <a:r>
              <a:rPr lang="en-US" sz="5000" dirty="0" err="1" smtClean="0"/>
              <a:t>rispecchiare</a:t>
            </a:r>
            <a:r>
              <a:rPr lang="en-US" sz="5000" dirty="0" smtClean="0"/>
              <a:t> </a:t>
            </a:r>
            <a:r>
              <a:rPr lang="en-US" sz="5000" dirty="0" err="1" smtClean="0"/>
              <a:t>perfettamente</a:t>
            </a:r>
            <a:r>
              <a:rPr lang="en-US" sz="5000" dirty="0" smtClean="0"/>
              <a:t> </a:t>
            </a:r>
            <a:r>
              <a:rPr lang="en-US" sz="5000" dirty="0" err="1" smtClean="0"/>
              <a:t>l’intera</a:t>
            </a:r>
            <a:r>
              <a:rPr lang="en-US" sz="5000" dirty="0" smtClean="0"/>
              <a:t> </a:t>
            </a:r>
            <a:r>
              <a:rPr lang="en-US" sz="5000" dirty="0" err="1" smtClean="0"/>
              <a:t>popolazione</a:t>
            </a:r>
            <a:r>
              <a:rPr lang="en-US" sz="5000" dirty="0" smtClean="0"/>
              <a:t> </a:t>
            </a:r>
            <a:r>
              <a:rPr lang="en-US" sz="5000" dirty="0" err="1"/>
              <a:t>è</a:t>
            </a:r>
            <a:r>
              <a:rPr lang="en-US" sz="5000" dirty="0"/>
              <a:t> </a:t>
            </a:r>
            <a:r>
              <a:rPr lang="en-US" sz="5000" dirty="0" err="1"/>
              <a:t>il</a:t>
            </a:r>
            <a:r>
              <a:rPr lang="en-US" sz="5000" dirty="0"/>
              <a:t> </a:t>
            </a:r>
            <a:r>
              <a:rPr lang="en-US" sz="5000" dirty="0" err="1"/>
              <a:t>campione</a:t>
            </a:r>
            <a:r>
              <a:rPr lang="en-US" sz="5000" dirty="0"/>
              <a:t> </a:t>
            </a:r>
            <a:r>
              <a:rPr lang="en-US" sz="5000" dirty="0" err="1"/>
              <a:t>che</a:t>
            </a:r>
            <a:r>
              <a:rPr lang="en-US" sz="5000" dirty="0"/>
              <a:t>… coincide con </a:t>
            </a:r>
            <a:r>
              <a:rPr lang="en-US" sz="5000" dirty="0" err="1"/>
              <a:t>l’intera</a:t>
            </a:r>
            <a:r>
              <a:rPr lang="en-US" sz="5000" dirty="0"/>
              <a:t> </a:t>
            </a:r>
            <a:r>
              <a:rPr lang="en-US" sz="5000" dirty="0" err="1"/>
              <a:t>popolazione</a:t>
            </a:r>
            <a:r>
              <a:rPr lang="en-US" sz="5000" dirty="0"/>
              <a:t>!</a:t>
            </a:r>
            <a:endParaRPr lang="it-IT" sz="5000" dirty="0"/>
          </a:p>
          <a:p>
            <a:pPr marL="0" indent="0">
              <a:buNone/>
            </a:pPr>
            <a:r>
              <a:rPr lang="en-US" sz="4400" dirty="0"/>
              <a:t> </a:t>
            </a:r>
            <a:endParaRPr lang="it-IT" sz="4400" dirty="0"/>
          </a:p>
          <a:p>
            <a:endParaRPr lang="it-IT" sz="4400" dirty="0"/>
          </a:p>
          <a:p>
            <a:pPr marL="0" indent="0">
              <a:buNone/>
            </a:pPr>
            <a:endParaRPr lang="it-IT" sz="4400" b="1" dirty="0" smtClean="0"/>
          </a:p>
          <a:p>
            <a:pPr marL="0" indent="0">
              <a:buNone/>
            </a:pPr>
            <a:endParaRPr lang="it-IT" sz="4400" dirty="0"/>
          </a:p>
          <a:p>
            <a:pPr marL="0" indent="0">
              <a:buNone/>
            </a:pPr>
            <a:endParaRPr lang="it-IT" sz="4400" dirty="0"/>
          </a:p>
        </p:txBody>
      </p:sp>
    </p:spTree>
    <p:extLst>
      <p:ext uri="{BB962C8B-B14F-4D97-AF65-F5344CB8AC3E}">
        <p14:creationId xmlns:p14="http://schemas.microsoft.com/office/powerpoint/2010/main" val="377263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594440"/>
            <a:ext cx="8229600" cy="5531724"/>
          </a:xfrm>
          <a:solidFill>
            <a:srgbClr val="FBB8FF"/>
          </a:solidFill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it-IT" b="1" dirty="0"/>
              <a:t>I</a:t>
            </a:r>
            <a:r>
              <a:rPr lang="it-IT" b="1" dirty="0" smtClean="0"/>
              <a:t> valori </a:t>
            </a:r>
            <a:r>
              <a:rPr lang="it-IT" b="1" dirty="0"/>
              <a:t>di sintesi</a:t>
            </a:r>
            <a:endParaRPr lang="it-IT" dirty="0"/>
          </a:p>
          <a:p>
            <a:pPr marL="0" indent="0">
              <a:buNone/>
            </a:pPr>
            <a:r>
              <a:rPr lang="it-IT" dirty="0"/>
              <a:t> </a:t>
            </a:r>
            <a:endParaRPr lang="it-IT" dirty="0" smtClean="0"/>
          </a:p>
          <a:p>
            <a:pPr marL="0" indent="0">
              <a:buNone/>
            </a:pPr>
            <a:r>
              <a:rPr lang="it-IT" dirty="0" smtClean="0"/>
              <a:t>I valori di sintesi (</a:t>
            </a:r>
            <a:r>
              <a:rPr lang="it-IT" dirty="0" smtClean="0">
                <a:solidFill>
                  <a:srgbClr val="FF0000"/>
                </a:solidFill>
              </a:rPr>
              <a:t>media</a:t>
            </a:r>
            <a:r>
              <a:rPr lang="it-IT" dirty="0" smtClean="0"/>
              <a:t>, </a:t>
            </a:r>
            <a:r>
              <a:rPr lang="it-IT" dirty="0" smtClean="0">
                <a:solidFill>
                  <a:srgbClr val="FF0000"/>
                </a:solidFill>
              </a:rPr>
              <a:t>moda</a:t>
            </a:r>
            <a:r>
              <a:rPr lang="it-IT" dirty="0" smtClean="0"/>
              <a:t>, </a:t>
            </a:r>
            <a:r>
              <a:rPr lang="it-IT" dirty="0" smtClean="0">
                <a:solidFill>
                  <a:srgbClr val="FF0000"/>
                </a:solidFill>
              </a:rPr>
              <a:t>mediana</a:t>
            </a:r>
            <a:r>
              <a:rPr lang="it-IT" dirty="0" smtClean="0"/>
              <a:t>), sono preziosi strumenti per non “perdersi” in una mole ampia di dati registrati. </a:t>
            </a:r>
          </a:p>
          <a:p>
            <a:pPr marL="0" indent="0">
              <a:buNone/>
            </a:pPr>
            <a:endParaRPr lang="it-IT" sz="1400" dirty="0"/>
          </a:p>
          <a:p>
            <a:pPr marL="0" indent="0">
              <a:buNone/>
            </a:pPr>
            <a:r>
              <a:rPr lang="it-IT" dirty="0" smtClean="0"/>
              <a:t>Una riproduzione troppo dettagliata, infatti, finisce spesso per essere inutilizzabile, come ci dice lo scrittore argentino Jorge Luis Borges ne “L’artefice”: </a:t>
            </a:r>
          </a:p>
          <a:p>
            <a:pPr marL="0" indent="0">
              <a:buNone/>
            </a:pPr>
            <a:endParaRPr lang="it-IT" sz="1400" dirty="0" smtClean="0"/>
          </a:p>
          <a:p>
            <a:pPr marL="0" indent="0">
              <a:buNone/>
            </a:pPr>
            <a:r>
              <a:rPr lang="it-IT" i="1" dirty="0" smtClean="0"/>
              <a:t>“</a:t>
            </a:r>
            <a:r>
              <a:rPr lang="it-IT" i="1" dirty="0"/>
              <a:t>... In quell'Impero, l'Arte della Cartografia raggiunse tale Perfezione che la mappa di una sola Provincia occupava un'intera Città, e la mappa dell'Impero un'intera Provincia. Col tempo queste Mappe Smisurate non soddisfecero più e i Collegi dei Cartografi crearono una Mappa dell'Impero che aveva la grandezza stessa dell'Impero e con esso coincideva esattamente. Meno Dedite allo Studio della Cartografia, le Generazioni Successive capirono che quell'immensa Mappa era Inutile e non senza Empietà l'abbandonarono alle Inclemenze del Sole e degli Inverni</a:t>
            </a:r>
            <a:r>
              <a:rPr lang="it-IT" i="1" dirty="0" smtClean="0"/>
              <a:t>...</a:t>
            </a:r>
            <a:r>
              <a:rPr lang="it-IT" i="1" dirty="0"/>
              <a:t>”</a:t>
            </a:r>
            <a:endParaRPr lang="it-IT" dirty="0"/>
          </a:p>
          <a:p>
            <a:pPr marL="0" indent="0">
              <a:buNone/>
            </a:pPr>
            <a:r>
              <a:rPr lang="it-IT" dirty="0"/>
              <a:t> </a:t>
            </a:r>
          </a:p>
          <a:p>
            <a:pPr marL="0" indent="0">
              <a:buNone/>
            </a:pPr>
            <a:endParaRPr lang="it-IT" dirty="0"/>
          </a:p>
          <a:p>
            <a:endParaRPr lang="it-IT" dirty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36471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351260"/>
            <a:ext cx="8229600" cy="5774904"/>
          </a:xfrm>
          <a:solidFill>
            <a:srgbClr val="CCFFCC"/>
          </a:solidFill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D’altra parte occorre tenere sempre </a:t>
            </a:r>
            <a:r>
              <a:rPr lang="it-IT" dirty="0" smtClean="0"/>
              <a:t>presente </a:t>
            </a:r>
            <a:r>
              <a:rPr lang="it-IT" dirty="0"/>
              <a:t>che un valore di sintesi ci fornisce un’informazione molto “ridotta” </a:t>
            </a:r>
            <a:r>
              <a:rPr lang="it-IT" dirty="0" smtClean="0"/>
              <a:t>e parziale rispetto </a:t>
            </a:r>
            <a:r>
              <a:rPr lang="it-IT" dirty="0"/>
              <a:t>all’insieme dei dati che </a:t>
            </a:r>
            <a:r>
              <a:rPr lang="it-IT" dirty="0" smtClean="0"/>
              <a:t>sintetizza. </a:t>
            </a:r>
          </a:p>
          <a:p>
            <a:pPr marL="0" indent="0">
              <a:buNone/>
            </a:pPr>
            <a:r>
              <a:rPr lang="it-IT" dirty="0" smtClean="0"/>
              <a:t>Ce lo dice con ineguagliata efficacia un celeberrimo sonetto di Trilussa:</a:t>
            </a:r>
          </a:p>
          <a:p>
            <a:pPr marL="0" indent="0">
              <a:lnSpc>
                <a:spcPct val="70000"/>
              </a:lnSpc>
              <a:buNone/>
            </a:pPr>
            <a:endParaRPr lang="it-IT" dirty="0"/>
          </a:p>
          <a:p>
            <a:pPr marL="0" indent="0">
              <a:buNone/>
            </a:pPr>
            <a:r>
              <a:rPr lang="it-IT" i="1" dirty="0" smtClean="0">
                <a:solidFill>
                  <a:srgbClr val="FF0000"/>
                </a:solidFill>
              </a:rPr>
              <a:t>…</a:t>
            </a:r>
          </a:p>
          <a:p>
            <a:pPr marL="0" indent="0">
              <a:buNone/>
            </a:pPr>
            <a:r>
              <a:rPr lang="it-IT" i="1" dirty="0" smtClean="0">
                <a:solidFill>
                  <a:srgbClr val="FF0000"/>
                </a:solidFill>
              </a:rPr>
              <a:t>Me </a:t>
            </a:r>
            <a:r>
              <a:rPr lang="it-IT" i="1" dirty="0">
                <a:solidFill>
                  <a:srgbClr val="FF0000"/>
                </a:solidFill>
              </a:rPr>
              <a:t>spiego: da li conti che se fanno</a:t>
            </a:r>
          </a:p>
          <a:p>
            <a:pPr marL="0" indent="0">
              <a:buNone/>
            </a:pPr>
            <a:r>
              <a:rPr lang="it-IT" i="1" dirty="0" err="1">
                <a:solidFill>
                  <a:srgbClr val="FF0000"/>
                </a:solidFill>
              </a:rPr>
              <a:t>seconno</a:t>
            </a:r>
            <a:r>
              <a:rPr lang="it-IT" i="1" dirty="0">
                <a:solidFill>
                  <a:srgbClr val="FF0000"/>
                </a:solidFill>
              </a:rPr>
              <a:t> le statistiche d'adesso</a:t>
            </a:r>
          </a:p>
          <a:p>
            <a:pPr marL="0" indent="0">
              <a:buNone/>
            </a:pPr>
            <a:r>
              <a:rPr lang="it-IT" i="1" dirty="0" err="1">
                <a:solidFill>
                  <a:srgbClr val="FF0000"/>
                </a:solidFill>
              </a:rPr>
              <a:t>risurta</a:t>
            </a:r>
            <a:r>
              <a:rPr lang="it-IT" i="1" dirty="0">
                <a:solidFill>
                  <a:srgbClr val="FF0000"/>
                </a:solidFill>
              </a:rPr>
              <a:t> che te tocca un pollo all'anno: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it-IT" i="1" dirty="0">
                <a:solidFill>
                  <a:srgbClr val="FF0000"/>
                </a:solidFill>
              </a:rPr>
              <a:t> </a:t>
            </a:r>
          </a:p>
          <a:p>
            <a:pPr marL="0" indent="0">
              <a:buNone/>
            </a:pPr>
            <a:r>
              <a:rPr lang="it-IT" i="1" dirty="0">
                <a:solidFill>
                  <a:srgbClr val="FF0000"/>
                </a:solidFill>
              </a:rPr>
              <a:t>     e, se </a:t>
            </a:r>
            <a:r>
              <a:rPr lang="it-IT" i="1" dirty="0" err="1">
                <a:solidFill>
                  <a:srgbClr val="FF0000"/>
                </a:solidFill>
              </a:rPr>
              <a:t>nun</a:t>
            </a:r>
            <a:r>
              <a:rPr lang="it-IT" i="1" dirty="0">
                <a:solidFill>
                  <a:srgbClr val="FF0000"/>
                </a:solidFill>
              </a:rPr>
              <a:t> entra nelle spese tue,</a:t>
            </a:r>
          </a:p>
          <a:p>
            <a:pPr marL="0" indent="0">
              <a:buNone/>
            </a:pPr>
            <a:r>
              <a:rPr lang="it-IT" i="1" dirty="0">
                <a:solidFill>
                  <a:srgbClr val="FF0000"/>
                </a:solidFill>
              </a:rPr>
              <a:t>t'entra ne la statistica lo stesso</a:t>
            </a:r>
          </a:p>
          <a:p>
            <a:pPr marL="0" indent="0">
              <a:buNone/>
            </a:pPr>
            <a:r>
              <a:rPr lang="it-IT" i="1" dirty="0">
                <a:solidFill>
                  <a:srgbClr val="FF0000"/>
                </a:solidFill>
              </a:rPr>
              <a:t>perché c'è un antro che ne magna due.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it-IT" dirty="0"/>
              <a:t> 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3347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594440"/>
            <a:ext cx="8229600" cy="5531724"/>
          </a:xfrm>
          <a:solidFill>
            <a:srgbClr val="FFE953"/>
          </a:solidFill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sz="3800" b="1" dirty="0"/>
              <a:t>La scelta di </a:t>
            </a:r>
            <a:r>
              <a:rPr lang="it-IT" sz="3800" b="1" dirty="0" smtClean="0"/>
              <a:t>un valore </a:t>
            </a:r>
            <a:r>
              <a:rPr lang="it-IT" sz="3800" b="1" dirty="0"/>
              <a:t>di </a:t>
            </a:r>
            <a:r>
              <a:rPr lang="it-IT" sz="3800" b="1" dirty="0" smtClean="0"/>
              <a:t>sintesi</a:t>
            </a:r>
            <a:endParaRPr lang="it-IT" sz="3800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 smtClean="0"/>
              <a:t>Oltre all’ineliminabile parzialità di un valore di sintesi (come parziale è ogni ricapitolazione, ogni riassunto), c’è un altro aspetto su cui riflettere:</a:t>
            </a:r>
          </a:p>
          <a:p>
            <a:pPr marL="0" indent="0">
              <a:buNone/>
            </a:pPr>
            <a:r>
              <a:rPr lang="it-IT" dirty="0"/>
              <a:t>l</a:t>
            </a:r>
            <a:r>
              <a:rPr lang="it-IT" dirty="0" smtClean="0"/>
              <a:t>a scelta di uno o di un altro valore di sintesi può risultare tutt’altro che neutrale nell’esame delle risultanze </a:t>
            </a:r>
          </a:p>
          <a:p>
            <a:pPr marL="0" indent="0">
              <a:buNone/>
            </a:pPr>
            <a:endParaRPr lang="it-IT" sz="1700" dirty="0"/>
          </a:p>
          <a:p>
            <a:pPr marL="0" indent="0">
              <a:buNone/>
            </a:pPr>
            <a:r>
              <a:rPr lang="it-IT" dirty="0" smtClean="0"/>
              <a:t>Un esempio “scolastico”: supponiamo che l’alunno X abbia preso i seguenti voti:</a:t>
            </a:r>
          </a:p>
          <a:p>
            <a:pPr marL="0" indent="0">
              <a:lnSpc>
                <a:spcPct val="70000"/>
              </a:lnSpc>
              <a:buNone/>
            </a:pPr>
            <a:endParaRPr lang="it-IT" dirty="0"/>
          </a:p>
          <a:p>
            <a:pPr marL="0" indent="0" algn="ctr">
              <a:buNone/>
            </a:pPr>
            <a:r>
              <a:rPr lang="it-IT" b="1" dirty="0" smtClean="0"/>
              <a:t>6   1   6   1   6   2   6  </a:t>
            </a:r>
          </a:p>
          <a:p>
            <a:pPr marL="0" indent="0">
              <a:lnSpc>
                <a:spcPct val="70000"/>
              </a:lnSpc>
              <a:buNone/>
            </a:pPr>
            <a:endParaRPr lang="it-IT" dirty="0" smtClean="0"/>
          </a:p>
          <a:p>
            <a:pPr marL="0" indent="0">
              <a:buNone/>
            </a:pPr>
            <a:r>
              <a:rPr lang="it-IT" dirty="0" smtClean="0"/>
              <a:t>Nello scrutinio finale, un docente che vuole giungere alla promozione potrà legittimamente sostenere che il </a:t>
            </a:r>
            <a:r>
              <a:rPr lang="it-IT" dirty="0"/>
              <a:t>voto più </a:t>
            </a:r>
            <a:r>
              <a:rPr lang="it-IT" dirty="0" smtClean="0"/>
              <a:t>frequente (</a:t>
            </a:r>
            <a:r>
              <a:rPr lang="it-IT" dirty="0" smtClean="0">
                <a:solidFill>
                  <a:srgbClr val="FF0000"/>
                </a:solidFill>
              </a:rPr>
              <a:t>la moda</a:t>
            </a:r>
            <a:r>
              <a:rPr lang="it-IT" dirty="0" smtClean="0"/>
              <a:t>) riportato dall’allievo è 6 (voto che si presenta ben 4 volte su un totale di 7 prove) </a:t>
            </a:r>
            <a:r>
              <a:rPr lang="it-IT" dirty="0" smtClean="0">
                <a:sym typeface="Wingdings"/>
              </a:rPr>
              <a:t> promosso</a:t>
            </a:r>
          </a:p>
          <a:p>
            <a:pPr marL="0" indent="0">
              <a:lnSpc>
                <a:spcPct val="70000"/>
              </a:lnSpc>
              <a:buNone/>
            </a:pPr>
            <a:endParaRPr lang="it-IT" sz="1700" dirty="0" smtClean="0">
              <a:sym typeface="Wingdings"/>
            </a:endParaRPr>
          </a:p>
          <a:p>
            <a:pPr marL="0" indent="0">
              <a:buNone/>
            </a:pPr>
            <a:r>
              <a:rPr lang="it-IT" dirty="0" smtClean="0">
                <a:sym typeface="Wingdings"/>
              </a:rPr>
              <a:t>Mentre un altro docente che vuole giungere a una conclusione opposta potrà altrettanto legittimamente</a:t>
            </a:r>
            <a:r>
              <a:rPr lang="it-IT" dirty="0" smtClean="0"/>
              <a:t> sottolineare che </a:t>
            </a:r>
            <a:r>
              <a:rPr lang="it-IT" dirty="0" smtClean="0">
                <a:solidFill>
                  <a:srgbClr val="FF0000"/>
                </a:solidFill>
              </a:rPr>
              <a:t>la media </a:t>
            </a:r>
            <a:r>
              <a:rPr lang="it-IT" dirty="0" smtClean="0"/>
              <a:t>riportata dall’alunno nelle 7 prove è (6+1+6+1+6+2+6)/7, cioè 28/7, cioè 4 </a:t>
            </a:r>
            <a:r>
              <a:rPr lang="it-IT" dirty="0" smtClean="0">
                <a:sym typeface="Wingdings"/>
              </a:rPr>
              <a:t> non promosso</a:t>
            </a:r>
          </a:p>
          <a:p>
            <a:pPr marL="0" indent="0">
              <a:buNone/>
            </a:pPr>
            <a:endParaRPr lang="it-IT" sz="2200" dirty="0">
              <a:sym typeface="Wingdings"/>
            </a:endParaRPr>
          </a:p>
          <a:p>
            <a:pPr marL="0" indent="0">
              <a:buNone/>
            </a:pPr>
            <a:r>
              <a:rPr lang="it-IT" dirty="0" smtClean="0">
                <a:sym typeface="Wingdings"/>
              </a:rPr>
              <a:t>Vedete bene come la scelta di un diverso valore di sintesi può addirittura decidere se il povero X avrà diritto o no all’agognato motorino, con conseguenze a catena sulle prospettive dell’industria italiana dei veicoli a due ruote!</a:t>
            </a: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2087206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34990" y="594440"/>
            <a:ext cx="8229600" cy="5531724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it-IT" sz="3800" b="1" dirty="0"/>
              <a:t>Rappresentazione dei dati</a:t>
            </a:r>
          </a:p>
          <a:p>
            <a:pPr marL="0" indent="0">
              <a:buNone/>
            </a:pPr>
            <a:endParaRPr lang="it-IT" b="1" dirty="0"/>
          </a:p>
          <a:p>
            <a:pPr marL="0" lvl="0" indent="0">
              <a:buNone/>
            </a:pPr>
            <a:r>
              <a:rPr lang="it-IT" dirty="0" smtClean="0"/>
              <a:t>Anche la fase di </a:t>
            </a:r>
            <a:r>
              <a:rPr lang="it-IT" dirty="0" smtClean="0">
                <a:solidFill>
                  <a:srgbClr val="FF0000"/>
                </a:solidFill>
              </a:rPr>
              <a:t>rappresentazione</a:t>
            </a:r>
            <a:r>
              <a:rPr lang="it-IT" dirty="0" smtClean="0"/>
              <a:t> delle risultanze statistiche contiene degli elementi di arbitrarietà:</a:t>
            </a:r>
          </a:p>
          <a:p>
            <a:pPr marL="0" lvl="0" indent="0">
              <a:lnSpc>
                <a:spcPct val="70000"/>
              </a:lnSpc>
              <a:buNone/>
            </a:pPr>
            <a:endParaRPr lang="it-IT" dirty="0"/>
          </a:p>
          <a:p>
            <a:pPr marL="0" lvl="0" indent="0">
              <a:buNone/>
            </a:pPr>
            <a:r>
              <a:rPr lang="it-IT" dirty="0" smtClean="0">
                <a:sym typeface="Wingdings"/>
              </a:rPr>
              <a:t></a:t>
            </a:r>
            <a:r>
              <a:rPr lang="it-IT" dirty="0" smtClean="0"/>
              <a:t>i </a:t>
            </a:r>
            <a:r>
              <a:rPr lang="it-IT" dirty="0"/>
              <a:t>dati raccolti possono essere rappresentati in più modi, con elementi di </a:t>
            </a:r>
            <a:r>
              <a:rPr lang="it-IT" dirty="0" smtClean="0"/>
              <a:t>suggestione molto diversi… </a:t>
            </a:r>
            <a:endParaRPr lang="it-IT" dirty="0"/>
          </a:p>
          <a:p>
            <a:pPr marL="0" indent="0">
              <a:buNone/>
            </a:pPr>
            <a:r>
              <a:rPr lang="it-IT" dirty="0"/>
              <a:t> </a:t>
            </a:r>
            <a:endParaRPr lang="it-IT" dirty="0" smtClean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r>
              <a:rPr lang="it-IT" dirty="0" smtClean="0"/>
              <a:t>Le rappresentazioni raccontano la stessa situazione?</a:t>
            </a:r>
            <a:r>
              <a:rPr lang="it-IT" dirty="0"/>
              <a:t> </a:t>
            </a:r>
          </a:p>
          <a:p>
            <a:pPr marL="0" indent="0">
              <a:buNone/>
            </a:pPr>
            <a:endParaRPr lang="it-IT" dirty="0"/>
          </a:p>
        </p:txBody>
      </p:sp>
      <p:graphicFrame>
        <p:nvGraphicFramePr>
          <p:cNvPr id="4" name="Gra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512537"/>
              </p:ext>
            </p:extLst>
          </p:nvPr>
        </p:nvGraphicFramePr>
        <p:xfrm>
          <a:off x="535665" y="2238412"/>
          <a:ext cx="3791915" cy="3069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8404389"/>
              </p:ext>
            </p:extLst>
          </p:nvPr>
        </p:nvGraphicFramePr>
        <p:xfrm>
          <a:off x="4557722" y="2755477"/>
          <a:ext cx="3296797" cy="21636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2791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5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594440"/>
            <a:ext cx="8229600" cy="5558744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endParaRPr lang="it-IT" b="1" dirty="0" smtClean="0"/>
          </a:p>
          <a:p>
            <a:endParaRPr lang="it-IT" b="1" dirty="0"/>
          </a:p>
          <a:p>
            <a:endParaRPr lang="it-IT" b="1" dirty="0" smtClean="0"/>
          </a:p>
          <a:p>
            <a:endParaRPr lang="it-IT" b="1" dirty="0"/>
          </a:p>
          <a:p>
            <a:endParaRPr lang="it-IT" b="1" dirty="0" smtClean="0"/>
          </a:p>
          <a:p>
            <a:endParaRPr lang="it-IT" b="1" dirty="0"/>
          </a:p>
          <a:p>
            <a:endParaRPr lang="it-IT" b="1" dirty="0" smtClean="0"/>
          </a:p>
          <a:p>
            <a:endParaRPr lang="it-IT" b="1" dirty="0"/>
          </a:p>
          <a:p>
            <a:endParaRPr lang="it-IT" b="1" dirty="0" smtClean="0"/>
          </a:p>
          <a:p>
            <a:endParaRPr lang="it-IT" b="1" dirty="0"/>
          </a:p>
          <a:p>
            <a:endParaRPr lang="it-IT" b="1" dirty="0" smtClean="0"/>
          </a:p>
          <a:p>
            <a:endParaRPr lang="it-IT" b="1" dirty="0"/>
          </a:p>
          <a:p>
            <a:endParaRPr lang="it-IT" b="1" dirty="0" smtClean="0"/>
          </a:p>
          <a:p>
            <a:endParaRPr lang="it-IT" b="1" dirty="0"/>
          </a:p>
          <a:p>
            <a:endParaRPr lang="it-IT" b="1" dirty="0" smtClean="0"/>
          </a:p>
          <a:p>
            <a:endParaRPr lang="it-IT" b="1" dirty="0"/>
          </a:p>
          <a:p>
            <a:endParaRPr lang="it-IT" b="1" dirty="0" smtClean="0"/>
          </a:p>
          <a:p>
            <a:endParaRPr lang="it-IT" b="1" dirty="0"/>
          </a:p>
          <a:p>
            <a:endParaRPr lang="it-IT" b="1" dirty="0" smtClean="0"/>
          </a:p>
          <a:p>
            <a:endParaRPr lang="it-IT" b="1" dirty="0"/>
          </a:p>
          <a:p>
            <a:endParaRPr lang="it-IT" b="1" dirty="0" smtClean="0"/>
          </a:p>
          <a:p>
            <a:endParaRPr lang="it-IT" b="1" dirty="0"/>
          </a:p>
          <a:p>
            <a:endParaRPr lang="it-IT" b="1" dirty="0" smtClean="0"/>
          </a:p>
          <a:p>
            <a:endParaRPr lang="it-IT" b="1" dirty="0"/>
          </a:p>
          <a:p>
            <a:endParaRPr lang="it-IT" b="1" dirty="0" smtClean="0"/>
          </a:p>
          <a:p>
            <a:endParaRPr lang="it-IT" b="1" dirty="0"/>
          </a:p>
          <a:p>
            <a:endParaRPr lang="it-IT" b="1" dirty="0" smtClean="0"/>
          </a:p>
          <a:p>
            <a:endParaRPr lang="it-IT" b="1" dirty="0"/>
          </a:p>
          <a:p>
            <a:endParaRPr lang="it-IT" b="1" dirty="0" smtClean="0"/>
          </a:p>
          <a:p>
            <a:endParaRPr lang="it-IT" b="1" dirty="0"/>
          </a:p>
          <a:p>
            <a:endParaRPr lang="it-IT" b="1" dirty="0" smtClean="0"/>
          </a:p>
          <a:p>
            <a:endParaRPr lang="it-IT" b="1" dirty="0"/>
          </a:p>
          <a:p>
            <a:pPr marL="0" indent="0">
              <a:buNone/>
            </a:pPr>
            <a:endParaRPr lang="it-IT" b="1" dirty="0" smtClean="0"/>
          </a:p>
          <a:p>
            <a:pPr marL="0" indent="0">
              <a:buNone/>
            </a:pPr>
            <a:r>
              <a:rPr lang="it-IT" dirty="0"/>
              <a:t> </a:t>
            </a:r>
            <a:endParaRPr lang="it-IT" dirty="0" smtClean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graphicFrame>
        <p:nvGraphicFramePr>
          <p:cNvPr id="4" name="Grafico 3"/>
          <p:cNvGraphicFramePr/>
          <p:nvPr>
            <p:extLst>
              <p:ext uri="{D42A27DB-BD31-4B8C-83A1-F6EECF244321}">
                <p14:modId xmlns:p14="http://schemas.microsoft.com/office/powerpoint/2010/main" val="3746957131"/>
              </p:ext>
            </p:extLst>
          </p:nvPr>
        </p:nvGraphicFramePr>
        <p:xfrm>
          <a:off x="945814" y="1519253"/>
          <a:ext cx="1648419" cy="4294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fico 4"/>
          <p:cNvGraphicFramePr/>
          <p:nvPr>
            <p:extLst>
              <p:ext uri="{D42A27DB-BD31-4B8C-83A1-F6EECF244321}">
                <p14:modId xmlns:p14="http://schemas.microsoft.com/office/powerpoint/2010/main" val="2579298191"/>
              </p:ext>
            </p:extLst>
          </p:nvPr>
        </p:nvGraphicFramePr>
        <p:xfrm>
          <a:off x="2851383" y="3985332"/>
          <a:ext cx="5711190" cy="16719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CasellaDiTesto 1"/>
          <p:cNvSpPr txBox="1"/>
          <p:nvPr/>
        </p:nvSpPr>
        <p:spPr>
          <a:xfrm>
            <a:off x="634962" y="810205"/>
            <a:ext cx="3245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E queste due rappresentazioni?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82637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5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580930"/>
            <a:ext cx="8229600" cy="5545234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it-IT" b="1" dirty="0" smtClean="0"/>
              <a:t>Correlazione e causalità</a:t>
            </a:r>
            <a:endParaRPr lang="it-IT" dirty="0"/>
          </a:p>
          <a:p>
            <a:pPr marL="0" indent="0">
              <a:buNone/>
            </a:pPr>
            <a:r>
              <a:rPr lang="it-IT" dirty="0"/>
              <a:t> </a:t>
            </a:r>
          </a:p>
          <a:p>
            <a:pPr marL="0" indent="0">
              <a:buNone/>
            </a:pPr>
            <a:r>
              <a:rPr lang="it-IT" dirty="0" smtClean="0"/>
              <a:t>Un’altra insidia della statistica si nasconde nella </a:t>
            </a:r>
            <a:r>
              <a:rPr lang="it-IT" b="1" dirty="0" smtClean="0">
                <a:solidFill>
                  <a:srgbClr val="FF0000"/>
                </a:solidFill>
              </a:rPr>
              <a:t>correlazione</a:t>
            </a:r>
            <a:r>
              <a:rPr lang="it-IT" dirty="0" smtClean="0"/>
              <a:t> che si stabilisce quando due grandezze “variano insieme” (co-variano). </a:t>
            </a:r>
          </a:p>
          <a:p>
            <a:pPr marL="0" indent="0">
              <a:buNone/>
            </a:pPr>
            <a:r>
              <a:rPr lang="it-IT" dirty="0" smtClean="0"/>
              <a:t>Ad esempio: </a:t>
            </a:r>
            <a:r>
              <a:rPr lang="it-IT" i="1" dirty="0" smtClean="0"/>
              <a:t>prezzo e domanda di una merce</a:t>
            </a:r>
            <a:r>
              <a:rPr lang="it-IT" dirty="0" smtClean="0"/>
              <a:t>, </a:t>
            </a:r>
            <a:r>
              <a:rPr lang="it-IT" i="1" dirty="0" smtClean="0"/>
              <a:t>statura e peso di un individuo</a:t>
            </a:r>
            <a:r>
              <a:rPr lang="it-IT" dirty="0" smtClean="0"/>
              <a:t>, ma anche: </a:t>
            </a:r>
            <a:r>
              <a:rPr lang="it-IT" i="1" dirty="0" smtClean="0"/>
              <a:t>lettura abituale di un certo quotidiano e opzione politica</a:t>
            </a:r>
            <a:r>
              <a:rPr lang="it-IT" dirty="0" smtClean="0"/>
              <a:t>, </a:t>
            </a:r>
            <a:r>
              <a:rPr lang="it-IT" i="1" dirty="0" smtClean="0"/>
              <a:t>nervosismo dei genitori e capricciosità dei figli</a:t>
            </a:r>
            <a:r>
              <a:rPr lang="it-IT" dirty="0" smtClean="0"/>
              <a:t>.</a:t>
            </a:r>
          </a:p>
          <a:p>
            <a:pPr marL="0" indent="0">
              <a:buNone/>
            </a:pPr>
            <a:endParaRPr lang="it-IT" sz="1500" dirty="0" smtClean="0"/>
          </a:p>
          <a:p>
            <a:pPr marL="0" lvl="0" indent="0">
              <a:buNone/>
            </a:pPr>
            <a:r>
              <a:rPr lang="it-IT" dirty="0" smtClean="0"/>
              <a:t>La scoperta di una correlazione non permette però di per sé (e comunque questo non è compito della statistica) di decidere </a:t>
            </a:r>
            <a:r>
              <a:rPr lang="it-IT" i="1" dirty="0" smtClean="0">
                <a:solidFill>
                  <a:srgbClr val="FF0000"/>
                </a:solidFill>
              </a:rPr>
              <a:t>cosa determina cosa</a:t>
            </a:r>
            <a:r>
              <a:rPr lang="it-IT" dirty="0" smtClean="0"/>
              <a:t>. </a:t>
            </a:r>
          </a:p>
          <a:p>
            <a:pPr marL="0" lvl="0" indent="0">
              <a:buNone/>
            </a:pPr>
            <a:r>
              <a:rPr lang="it-IT" dirty="0" smtClean="0"/>
              <a:t>Di fatto, invece, la correlazione viene frequentemente usata, </a:t>
            </a:r>
            <a:r>
              <a:rPr lang="it-IT" dirty="0"/>
              <a:t>in modo </a:t>
            </a:r>
            <a:r>
              <a:rPr lang="it-IT" dirty="0" smtClean="0"/>
              <a:t>azzardato se </a:t>
            </a:r>
            <a:r>
              <a:rPr lang="it-IT" dirty="0"/>
              <a:t>non </a:t>
            </a:r>
            <a:r>
              <a:rPr lang="it-IT" dirty="0" smtClean="0"/>
              <a:t>scorretto</a:t>
            </a:r>
            <a:r>
              <a:rPr lang="it-IT" dirty="0"/>
              <a:t>, per </a:t>
            </a:r>
            <a:r>
              <a:rPr lang="it-IT" dirty="0" smtClean="0"/>
              <a:t>indurre da essa </a:t>
            </a:r>
            <a:r>
              <a:rPr lang="it-IT" dirty="0"/>
              <a:t>un </a:t>
            </a:r>
            <a:r>
              <a:rPr lang="it-IT" dirty="0" smtClean="0"/>
              <a:t>presunto rapporto lineare di </a:t>
            </a:r>
            <a:r>
              <a:rPr lang="it-IT" dirty="0">
                <a:solidFill>
                  <a:srgbClr val="FF0000"/>
                </a:solidFill>
              </a:rPr>
              <a:t>causa-effetto</a:t>
            </a:r>
            <a:r>
              <a:rPr lang="it-IT" dirty="0"/>
              <a:t>.</a:t>
            </a:r>
          </a:p>
          <a:p>
            <a:pPr marL="0" indent="0">
              <a:lnSpc>
                <a:spcPct val="70000"/>
              </a:lnSpc>
              <a:buNone/>
            </a:pPr>
            <a:endParaRPr lang="it-IT" dirty="0" smtClean="0"/>
          </a:p>
          <a:p>
            <a:pPr marL="0" indent="0">
              <a:buNone/>
            </a:pPr>
            <a:r>
              <a:rPr lang="it-IT" dirty="0" smtClean="0"/>
              <a:t>Molto spesso, in realtà, la faccenda è più complessa </a:t>
            </a:r>
            <a:r>
              <a:rPr lang="it-IT" i="1" dirty="0" smtClean="0">
                <a:solidFill>
                  <a:srgbClr val="FF0000"/>
                </a:solidFill>
              </a:rPr>
              <a:t>(genitori nervosi </a:t>
            </a:r>
            <a:r>
              <a:rPr lang="it-IT" i="1" dirty="0" smtClean="0">
                <a:solidFill>
                  <a:srgbClr val="FF0000"/>
                </a:solidFill>
                <a:sym typeface="Wingdings"/>
              </a:rPr>
              <a:t> figli capricciosi, ma anche figli capricciosi  genitori nervosi!)</a:t>
            </a:r>
            <a:r>
              <a:rPr lang="it-IT" i="1" dirty="0" smtClean="0">
                <a:solidFill>
                  <a:srgbClr val="FF0000"/>
                </a:solidFill>
              </a:rPr>
              <a:t> </a:t>
            </a:r>
            <a:r>
              <a:rPr lang="it-IT" dirty="0" smtClean="0"/>
              <a:t>e la dipendenza tra il variare di una grandezza e dell’altra è assunta arbitrariamente da colui che evidenzia la correlazione.</a:t>
            </a:r>
          </a:p>
          <a:p>
            <a:pPr marL="0" indent="0">
              <a:buNone/>
            </a:pPr>
            <a:r>
              <a:rPr lang="it-IT" dirty="0" smtClean="0"/>
              <a:t> </a:t>
            </a:r>
          </a:p>
          <a:p>
            <a:pPr marL="0" lvl="0" indent="0">
              <a:buNone/>
            </a:pPr>
            <a:r>
              <a:rPr lang="it-IT" dirty="0" smtClean="0">
                <a:sym typeface="Wingdings"/>
              </a:rPr>
              <a:t> </a:t>
            </a:r>
            <a:r>
              <a:rPr lang="it-IT" dirty="0" smtClean="0"/>
              <a:t>Qui il terreno è davvero scivoloso. Però anche in questo caso, la responsabilità non è della statistica, ma del suo uso improprio e sprovveduto se non capzioso…</a:t>
            </a:r>
            <a:r>
              <a:rPr lang="it-IT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7390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455437"/>
            <a:ext cx="8229600" cy="588032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sz="4100" b="1" dirty="0" smtClean="0">
                <a:solidFill>
                  <a:srgbClr val="FF0000"/>
                </a:solidFill>
              </a:rPr>
              <a:t>Obiettivi</a:t>
            </a:r>
            <a:r>
              <a:rPr lang="it-IT" sz="4100" b="1" dirty="0">
                <a:solidFill>
                  <a:srgbClr val="FF0000"/>
                </a:solidFill>
              </a:rPr>
              <a:t> </a:t>
            </a:r>
            <a:r>
              <a:rPr lang="it-IT" sz="4100" b="1" dirty="0" smtClean="0">
                <a:solidFill>
                  <a:srgbClr val="FF0000"/>
                </a:solidFill>
              </a:rPr>
              <a:t>dell’insegnamento </a:t>
            </a:r>
            <a:r>
              <a:rPr lang="it-IT" sz="4100" b="1" dirty="0">
                <a:solidFill>
                  <a:srgbClr val="FF0000"/>
                </a:solidFill>
              </a:rPr>
              <a:t>della </a:t>
            </a:r>
            <a:r>
              <a:rPr lang="it-IT" sz="4100" b="1" dirty="0" smtClean="0">
                <a:solidFill>
                  <a:srgbClr val="FF0000"/>
                </a:solidFill>
              </a:rPr>
              <a:t>statistica:</a:t>
            </a:r>
          </a:p>
          <a:p>
            <a:pPr marL="0" indent="0">
              <a:buNone/>
            </a:pPr>
            <a:endParaRPr lang="it-IT" dirty="0" smtClean="0">
              <a:solidFill>
                <a:srgbClr val="FF0000"/>
              </a:solidFill>
            </a:endParaRPr>
          </a:p>
          <a:p>
            <a:pPr>
              <a:buFont typeface="Wingdings" charset="0"/>
              <a:buChar char="à"/>
            </a:pPr>
            <a:r>
              <a:rPr lang="it-IT" dirty="0" smtClean="0">
                <a:solidFill>
                  <a:srgbClr val="FF6600"/>
                </a:solidFill>
              </a:rPr>
              <a:t> mettere </a:t>
            </a:r>
            <a:r>
              <a:rPr lang="it-IT" dirty="0">
                <a:solidFill>
                  <a:srgbClr val="FF6600"/>
                </a:solidFill>
              </a:rPr>
              <a:t>gli alunni in condizione di comprenderne </a:t>
            </a:r>
            <a:r>
              <a:rPr lang="it-IT" dirty="0" smtClean="0">
                <a:solidFill>
                  <a:srgbClr val="FF6600"/>
                </a:solidFill>
              </a:rPr>
              <a:t>tecniche, importanza </a:t>
            </a:r>
            <a:r>
              <a:rPr lang="it-IT" dirty="0">
                <a:solidFill>
                  <a:srgbClr val="FF6600"/>
                </a:solidFill>
              </a:rPr>
              <a:t>e </a:t>
            </a:r>
            <a:r>
              <a:rPr lang="it-IT" dirty="0" smtClean="0">
                <a:solidFill>
                  <a:srgbClr val="FF6600"/>
                </a:solidFill>
              </a:rPr>
              <a:t>utilità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it-IT" dirty="0" smtClean="0">
                <a:solidFill>
                  <a:srgbClr val="FF6600"/>
                </a:solidFill>
              </a:rPr>
              <a:t> </a:t>
            </a:r>
          </a:p>
          <a:p>
            <a:pPr>
              <a:buFont typeface="Wingdings" charset="0"/>
              <a:buChar char="à"/>
            </a:pPr>
            <a:r>
              <a:rPr lang="it-IT" dirty="0" smtClean="0">
                <a:solidFill>
                  <a:srgbClr val="3366FF"/>
                </a:solidFill>
              </a:rPr>
              <a:t> ma anche imparare a “</a:t>
            </a:r>
            <a:r>
              <a:rPr lang="it-IT" dirty="0">
                <a:solidFill>
                  <a:srgbClr val="3366FF"/>
                </a:solidFill>
              </a:rPr>
              <a:t>diffidarne” (di guardare ad essa e all’uso che se ne fa 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in modo critico</a:t>
            </a:r>
            <a:r>
              <a:rPr lang="it-IT" dirty="0" smtClean="0">
                <a:solidFill>
                  <a:srgbClr val="3366FF"/>
                </a:solidFill>
              </a:rPr>
              <a:t>)</a:t>
            </a:r>
          </a:p>
          <a:p>
            <a:pPr marL="0" indent="0">
              <a:buNone/>
            </a:pPr>
            <a:endParaRPr lang="it-IT" dirty="0" smtClean="0">
              <a:solidFill>
                <a:srgbClr val="3366FF"/>
              </a:solidFill>
            </a:endParaRPr>
          </a:p>
          <a:p>
            <a:pPr marL="0" indent="0">
              <a:buNone/>
            </a:pPr>
            <a:r>
              <a:rPr lang="it-IT" dirty="0" smtClean="0">
                <a:solidFill>
                  <a:srgbClr val="008000"/>
                </a:solidFill>
              </a:rPr>
              <a:t>Su entrambi questi fronti, </a:t>
            </a:r>
            <a:r>
              <a:rPr lang="it-IT" dirty="0" smtClean="0">
                <a:solidFill>
                  <a:srgbClr val="008000"/>
                </a:solidFill>
                <a:sym typeface="Wingdings"/>
              </a:rPr>
              <a:t>lo</a:t>
            </a:r>
            <a:r>
              <a:rPr lang="it-IT" dirty="0" smtClean="0">
                <a:solidFill>
                  <a:srgbClr val="008000"/>
                </a:solidFill>
              </a:rPr>
              <a:t> studio della statistica ha a che fare con </a:t>
            </a:r>
          </a:p>
          <a:p>
            <a:pPr marL="0" indent="0">
              <a:lnSpc>
                <a:spcPct val="70000"/>
              </a:lnSpc>
              <a:buNone/>
            </a:pPr>
            <a:endParaRPr lang="it-IT" dirty="0" smtClean="0">
              <a:solidFill>
                <a:srgbClr val="008000"/>
              </a:solidFill>
            </a:endParaRPr>
          </a:p>
          <a:p>
            <a:pPr>
              <a:buFont typeface="Wingdings" charset="0"/>
              <a:buChar char="à"/>
            </a:pPr>
            <a:r>
              <a:rPr lang="it-IT" dirty="0" smtClean="0">
                <a:solidFill>
                  <a:srgbClr val="008000"/>
                </a:solidFill>
              </a:rPr>
              <a:t> un </a:t>
            </a:r>
            <a:r>
              <a:rPr lang="it-IT" b="1" dirty="0">
                <a:solidFill>
                  <a:srgbClr val="008000"/>
                </a:solidFill>
              </a:rPr>
              <a:t>“moderno saper fare di conto”</a:t>
            </a:r>
            <a:r>
              <a:rPr lang="it-IT" dirty="0">
                <a:solidFill>
                  <a:srgbClr val="008000"/>
                </a:solidFill>
              </a:rPr>
              <a:t> </a:t>
            </a:r>
            <a:endParaRPr lang="it-IT" dirty="0" smtClean="0">
              <a:solidFill>
                <a:srgbClr val="008000"/>
              </a:solidFill>
            </a:endParaRPr>
          </a:p>
          <a:p>
            <a:pPr marL="0" indent="0">
              <a:buNone/>
            </a:pPr>
            <a:r>
              <a:rPr lang="it-IT" b="1" dirty="0" smtClean="0">
                <a:solidFill>
                  <a:srgbClr val="008000"/>
                </a:solidFill>
              </a:rPr>
              <a:t> </a:t>
            </a:r>
            <a:endParaRPr lang="it-IT" dirty="0">
              <a:solidFill>
                <a:srgbClr val="008000"/>
              </a:solidFill>
            </a:endParaRP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5751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418809"/>
            <a:ext cx="8229600" cy="6038957"/>
          </a:xfrm>
          <a:solidFill>
            <a:srgbClr val="FFE953"/>
          </a:solidFill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it-IT" b="1" dirty="0" smtClean="0">
                <a:solidFill>
                  <a:srgbClr val="FF0000"/>
                </a:solidFill>
              </a:rPr>
              <a:t>Attenzione, attenzione…</a:t>
            </a:r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r>
              <a:rPr lang="it-IT" dirty="0" smtClean="0"/>
              <a:t>Brano tratto da un sussidiario, a proposito di educazione ambientale:</a:t>
            </a:r>
            <a:endParaRPr lang="it-IT" dirty="0"/>
          </a:p>
          <a:p>
            <a:pPr marL="0" indent="0">
              <a:buNone/>
            </a:pPr>
            <a:r>
              <a:rPr lang="it-IT" dirty="0" smtClean="0"/>
              <a:t>“Anche </a:t>
            </a:r>
            <a:r>
              <a:rPr lang="it-IT" dirty="0"/>
              <a:t>se la superficie terrestre è coperta per il 71% di acqua, questa è costituita per il 97,5% da acqua salata. L’acqua dolce è per il </a:t>
            </a:r>
            <a:r>
              <a:rPr lang="it-IT" dirty="0">
                <a:solidFill>
                  <a:srgbClr val="FF0000"/>
                </a:solidFill>
              </a:rPr>
              <a:t>68,9% </a:t>
            </a:r>
            <a:r>
              <a:rPr lang="it-IT" dirty="0"/>
              <a:t>contenuta in ghiacciai e nevi perenni, per il </a:t>
            </a:r>
            <a:r>
              <a:rPr lang="it-IT" dirty="0">
                <a:solidFill>
                  <a:srgbClr val="FF0000"/>
                </a:solidFill>
              </a:rPr>
              <a:t>29,9%</a:t>
            </a:r>
            <a:r>
              <a:rPr lang="it-IT" dirty="0"/>
              <a:t> nel sottosuolo e solo lo </a:t>
            </a:r>
            <a:r>
              <a:rPr lang="it-IT" dirty="0">
                <a:solidFill>
                  <a:srgbClr val="FF0000"/>
                </a:solidFill>
              </a:rPr>
              <a:t>0,3%</a:t>
            </a:r>
            <a:r>
              <a:rPr lang="it-IT" dirty="0"/>
              <a:t> è localizzata in fiumi e laghi, e quindi potenzialmente disponibile</a:t>
            </a:r>
            <a:r>
              <a:rPr lang="it-IT" dirty="0" smtClean="0"/>
              <a:t>.”  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FF0000"/>
                </a:solidFill>
                <a:sym typeface="Wingdings"/>
              </a:rPr>
              <a:t> </a:t>
            </a:r>
            <a:r>
              <a:rPr lang="it-IT" dirty="0" smtClean="0">
                <a:solidFill>
                  <a:srgbClr val="FF0000"/>
                </a:solidFill>
              </a:rPr>
              <a:t>68,9+29,9+0,3 = 99,2</a:t>
            </a:r>
          </a:p>
          <a:p>
            <a:pPr marL="0" indent="0">
              <a:buNone/>
            </a:pPr>
            <a:r>
              <a:rPr lang="it-IT" dirty="0" smtClean="0"/>
              <a:t>Da “la Repubblica”:</a:t>
            </a:r>
          </a:p>
          <a:p>
            <a:pPr marL="0" indent="0">
              <a:buNone/>
            </a:pPr>
            <a:r>
              <a:rPr lang="it-IT" dirty="0" smtClean="0"/>
              <a:t>“Web o librerie. Senti chi vince.</a:t>
            </a:r>
          </a:p>
          <a:p>
            <a:pPr marL="0" indent="0">
              <a:buNone/>
            </a:pPr>
            <a:r>
              <a:rPr lang="it-IT" dirty="0"/>
              <a:t>L</a:t>
            </a:r>
            <a:r>
              <a:rPr lang="it-IT" dirty="0" smtClean="0"/>
              <a:t>e librerie restano il principale canale per vendere i libri: vi acquistiamo il </a:t>
            </a:r>
            <a:r>
              <a:rPr lang="it-IT" dirty="0" smtClean="0">
                <a:solidFill>
                  <a:srgbClr val="FF0000"/>
                </a:solidFill>
              </a:rPr>
              <a:t>76%</a:t>
            </a:r>
            <a:r>
              <a:rPr lang="it-IT" dirty="0" smtClean="0"/>
              <a:t> dei libri che leggiamo contro il </a:t>
            </a:r>
            <a:r>
              <a:rPr lang="it-IT" dirty="0" smtClean="0">
                <a:solidFill>
                  <a:srgbClr val="FF0000"/>
                </a:solidFill>
              </a:rPr>
              <a:t>29% </a:t>
            </a:r>
            <a:r>
              <a:rPr lang="it-IT" dirty="0" smtClean="0"/>
              <a:t>comprati su Amazon o altri </a:t>
            </a:r>
            <a:r>
              <a:rPr lang="it-IT" dirty="0" err="1" smtClean="0"/>
              <a:t>store</a:t>
            </a:r>
            <a:r>
              <a:rPr lang="it-IT" dirty="0" smtClean="0"/>
              <a:t> online. E’ quanto emerge da una ricerca dell’Associazione Italiana Editori.”</a:t>
            </a:r>
          </a:p>
          <a:p>
            <a:pPr marL="0" indent="0">
              <a:buNone/>
            </a:pPr>
            <a:r>
              <a:rPr lang="it-IT" dirty="0" smtClean="0"/>
              <a:t> </a:t>
            </a:r>
            <a:r>
              <a:rPr lang="it-IT" dirty="0" smtClean="0">
                <a:solidFill>
                  <a:srgbClr val="FF0000"/>
                </a:solidFill>
                <a:sym typeface="Wingdings"/>
              </a:rPr>
              <a:t> 76+29 = 105</a:t>
            </a:r>
            <a:endParaRPr lang="it-IT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0321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635026"/>
            <a:ext cx="8229600" cy="5491138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it-IT" b="1" dirty="0" smtClean="0"/>
              <a:t>Una raccomandazione: non buttare il bambino con l’acqua sporca…</a:t>
            </a:r>
          </a:p>
          <a:p>
            <a:pPr marL="0" indent="0">
              <a:buNone/>
            </a:pPr>
            <a:endParaRPr lang="it-IT" sz="1200" dirty="0" smtClean="0"/>
          </a:p>
          <a:p>
            <a:pPr>
              <a:buFontTx/>
              <a:buChar char="-"/>
            </a:pPr>
            <a:r>
              <a:rPr lang="it-IT" dirty="0" smtClean="0"/>
              <a:t>Abbiamo visto una serie di “precauzioni per l’uso” da adottare rispetto alla statistica.</a:t>
            </a:r>
          </a:p>
          <a:p>
            <a:pPr>
              <a:buFontTx/>
              <a:buChar char="-"/>
            </a:pPr>
            <a:r>
              <a:rPr lang="it-IT" dirty="0" smtClean="0"/>
              <a:t>Ma allora sarà forse meglio evitare di introdurre nella scuola la statistica? </a:t>
            </a:r>
          </a:p>
          <a:p>
            <a:pPr marL="0" indent="0">
              <a:buNone/>
            </a:pPr>
            <a:r>
              <a:rPr lang="it-IT" dirty="0" smtClean="0"/>
              <a:t>                                  Certo che </a:t>
            </a:r>
            <a:r>
              <a:rPr lang="it-IT" dirty="0" smtClean="0">
                <a:solidFill>
                  <a:srgbClr val="FF0000"/>
                </a:solidFill>
              </a:rPr>
              <a:t>no</a:t>
            </a:r>
            <a:r>
              <a:rPr lang="it-IT" dirty="0" smtClean="0"/>
              <a:t>! </a:t>
            </a:r>
          </a:p>
          <a:p>
            <a:pPr marL="0" indent="0">
              <a:buNone/>
            </a:pPr>
            <a:r>
              <a:rPr lang="it-IT" dirty="0" smtClean="0">
                <a:sym typeface="Wingdings"/>
              </a:rPr>
              <a:t>   </a:t>
            </a:r>
            <a:r>
              <a:rPr lang="it-IT" dirty="0" smtClean="0"/>
              <a:t>No, perché la statistica è occasione per svolgere </a:t>
            </a:r>
            <a:r>
              <a:rPr lang="it-IT" dirty="0" smtClean="0">
                <a:solidFill>
                  <a:srgbClr val="FF0000"/>
                </a:solidFill>
              </a:rPr>
              <a:t>attività con alta valenza formativa, non banali e coinvolgenti</a:t>
            </a:r>
            <a:r>
              <a:rPr lang="it-IT" dirty="0" smtClean="0"/>
              <a:t>. </a:t>
            </a:r>
          </a:p>
          <a:p>
            <a:pPr marL="0" indent="0">
              <a:buNone/>
            </a:pPr>
            <a:r>
              <a:rPr lang="it-IT" dirty="0" smtClean="0">
                <a:sym typeface="Wingdings"/>
              </a:rPr>
              <a:t>   </a:t>
            </a:r>
            <a:r>
              <a:rPr lang="it-IT" dirty="0" smtClean="0"/>
              <a:t>E di nuovo no, anche perché l’acquisizione dei principi di prudenza di cui abbiamo ampiamente parlato è parte integrante di un progetto di </a:t>
            </a:r>
            <a:r>
              <a:rPr lang="it-IT" dirty="0" smtClean="0">
                <a:solidFill>
                  <a:srgbClr val="FF0000"/>
                </a:solidFill>
              </a:rPr>
              <a:t>matematica per la cittadinanza</a:t>
            </a:r>
            <a:r>
              <a:rPr lang="it-IT" dirty="0" smtClean="0"/>
              <a:t>.</a:t>
            </a:r>
          </a:p>
          <a:p>
            <a:pPr>
              <a:buFontTx/>
              <a:buChar char="-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4167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513380"/>
            <a:ext cx="8229600" cy="5612784"/>
          </a:xfrm>
          <a:solidFill>
            <a:srgbClr val="9DBDFF"/>
          </a:solidFill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it-IT" b="1" dirty="0" smtClean="0"/>
              <a:t>Per concludere</a:t>
            </a:r>
          </a:p>
          <a:p>
            <a:pPr marL="0" indent="0">
              <a:buNone/>
            </a:pPr>
            <a:endParaRPr lang="it-IT" sz="1700" dirty="0"/>
          </a:p>
          <a:p>
            <a:pPr marL="0" indent="0">
              <a:buNone/>
            </a:pPr>
            <a:r>
              <a:rPr lang="it-IT" dirty="0"/>
              <a:t>Per concludere due </a:t>
            </a:r>
            <a:r>
              <a:rPr lang="it-IT" dirty="0" smtClean="0"/>
              <a:t>“indagini” statistiche.</a:t>
            </a:r>
          </a:p>
          <a:p>
            <a:pPr marL="0" indent="0">
              <a:buNone/>
            </a:pPr>
            <a:endParaRPr lang="it-IT" dirty="0" smtClean="0"/>
          </a:p>
          <a:p>
            <a:pPr>
              <a:buFont typeface="Wingdings" charset="0"/>
              <a:buChar char="à"/>
            </a:pPr>
            <a:r>
              <a:rPr lang="it-IT" dirty="0" smtClean="0"/>
              <a:t>La prima, sgangherata e scanzonata, surreale e esilarante, ovviamente del tutto inattendibile, è quella “narrata” da </a:t>
            </a:r>
            <a:r>
              <a:rPr lang="it-IT" dirty="0" smtClean="0">
                <a:solidFill>
                  <a:srgbClr val="FF0000"/>
                </a:solidFill>
              </a:rPr>
              <a:t>Nino Frassica</a:t>
            </a:r>
            <a:r>
              <a:rPr lang="it-IT" dirty="0" smtClean="0"/>
              <a:t> nella trasmissione televisiva “Indietro tutta 30 e l’ode”.</a:t>
            </a:r>
          </a:p>
          <a:p>
            <a:pPr marL="0" indent="0">
              <a:buNone/>
            </a:pPr>
            <a:endParaRPr lang="it-IT" dirty="0"/>
          </a:p>
          <a:p>
            <a:pPr>
              <a:buFont typeface="Wingdings" charset="0"/>
              <a:buChar char="à"/>
            </a:pPr>
            <a:r>
              <a:rPr lang="it-IT" dirty="0" smtClean="0"/>
              <a:t>La seconda, poetica e suggestiva (e con dentro molta verità), è opera della </a:t>
            </a:r>
            <a:r>
              <a:rPr lang="it-IT" dirty="0"/>
              <a:t>poetessa polacca </a:t>
            </a:r>
            <a:r>
              <a:rPr lang="it-IT" dirty="0" err="1">
                <a:solidFill>
                  <a:srgbClr val="FF0000"/>
                </a:solidFill>
              </a:rPr>
              <a:t>Wislava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Szymborska</a:t>
            </a:r>
            <a:r>
              <a:rPr lang="it-IT" dirty="0" smtClean="0"/>
              <a:t>, premio Nobel per la letteratura nel 1996. </a:t>
            </a:r>
          </a:p>
          <a:p>
            <a:pPr marL="0" indent="0">
              <a:lnSpc>
                <a:spcPct val="70000"/>
              </a:lnSpc>
              <a:buNone/>
            </a:pPr>
            <a:endParaRPr lang="it-IT" sz="1100" dirty="0"/>
          </a:p>
          <a:p>
            <a:pPr marL="0" indent="0">
              <a:buNone/>
            </a:pPr>
            <a:r>
              <a:rPr lang="it-IT" dirty="0" smtClean="0"/>
              <a:t>(Alla </a:t>
            </a:r>
            <a:r>
              <a:rPr lang="it-IT" dirty="0" err="1" smtClean="0"/>
              <a:t>Szymborska</a:t>
            </a:r>
            <a:r>
              <a:rPr lang="it-IT" dirty="0" smtClean="0"/>
              <a:t> dobbiamo anche, sempre in ambito  “matematico”, la poesia “</a:t>
            </a:r>
            <a:r>
              <a:rPr lang="it-IT" dirty="0" err="1" smtClean="0"/>
              <a:t>Pi</a:t>
            </a:r>
            <a:r>
              <a:rPr lang="it-IT" dirty="0" smtClean="0"/>
              <a:t> greco”, insolito omaggio a questo numero: </a:t>
            </a:r>
            <a:r>
              <a:rPr lang="it-IT" i="1" dirty="0" smtClean="0"/>
              <a:t>“E’ degno di ammirazione il </a:t>
            </a:r>
            <a:r>
              <a:rPr lang="it-IT" i="1" dirty="0" err="1" smtClean="0"/>
              <a:t>Pi</a:t>
            </a:r>
            <a:r>
              <a:rPr lang="it-IT" i="1" dirty="0" smtClean="0"/>
              <a:t> greco…”</a:t>
            </a:r>
            <a:r>
              <a:rPr lang="it-IT" dirty="0" smtClean="0"/>
              <a:t>)</a:t>
            </a:r>
          </a:p>
          <a:p>
            <a:pPr marL="0" indent="0">
              <a:buNone/>
            </a:pPr>
            <a:r>
              <a:rPr lang="it-IT" dirty="0"/>
              <a:t> </a:t>
            </a: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9919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nza titolo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9188" y="799256"/>
            <a:ext cx="8462711" cy="47955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CasellaDiTesto 2"/>
          <p:cNvSpPr txBox="1"/>
          <p:nvPr/>
        </p:nvSpPr>
        <p:spPr>
          <a:xfrm>
            <a:off x="1127605" y="68976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3455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766410"/>
            <a:ext cx="8229600" cy="535975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it-IT" i="1" dirty="0"/>
              <a:t>Son passati 30 anni da Indietro tutta, 30 anni, a me mi sembrino 29. Quanto successo; si parlò di grandi ascolti, grossissimi ascolti […] si parla di 37 milioni di telespettatori, 37, quasi 100 milioni …</a:t>
            </a:r>
          </a:p>
          <a:p>
            <a:pPr marL="0" indent="0">
              <a:buNone/>
            </a:pPr>
            <a:r>
              <a:rPr lang="it-IT" i="1" dirty="0"/>
              <a:t>30 anni fa l’auditel ci premiò; l’auditel 30 anni fa era fatta a mano: c’era un incaricato per ogni città d’Italia, la mattina passava sera per sera per 7 sere passava per e col suo </a:t>
            </a:r>
            <a:r>
              <a:rPr lang="it-IT" i="1" dirty="0" err="1"/>
              <a:t>block-note</a:t>
            </a:r>
            <a:r>
              <a:rPr lang="it-IT" i="1" dirty="0"/>
              <a:t> segnava “lei signora cosa ha visto ieri” segnava, e lei cosa ha visto, segnava tutto. Di solito l’incaricato lo si </a:t>
            </a:r>
            <a:r>
              <a:rPr lang="it-IT" i="1" dirty="0" err="1"/>
              <a:t>scelbe</a:t>
            </a:r>
            <a:r>
              <a:rPr lang="it-IT" i="1" dirty="0"/>
              <a:t> una persona affidabile possibilmente seria, sposato, padre di famiglia con una sola testa sopra una sola spalla. Si parla di ascolti orribilmente alti. L’</a:t>
            </a:r>
            <a:r>
              <a:rPr lang="it-IT" i="1" dirty="0" err="1"/>
              <a:t>odiens</a:t>
            </a:r>
            <a:r>
              <a:rPr lang="it-IT" i="1" dirty="0"/>
              <a:t>, </a:t>
            </a:r>
            <a:r>
              <a:rPr lang="it-IT" i="1" dirty="0" err="1"/>
              <a:t>odiens</a:t>
            </a:r>
            <a:r>
              <a:rPr lang="it-IT" i="1" dirty="0"/>
              <a:t> ma perché </a:t>
            </a:r>
            <a:r>
              <a:rPr lang="it-IT" i="1" dirty="0" err="1"/>
              <a:t>odiens</a:t>
            </a:r>
            <a:r>
              <a:rPr lang="it-IT" i="1" dirty="0"/>
              <a:t> se ci </a:t>
            </a:r>
            <a:r>
              <a:rPr lang="it-IT" i="1" dirty="0" err="1"/>
              <a:t>fecilitavano</a:t>
            </a:r>
            <a:r>
              <a:rPr lang="it-IT" i="1" dirty="0"/>
              <a:t>, e Indietro tutta </a:t>
            </a:r>
            <a:r>
              <a:rPr lang="it-IT" i="1" dirty="0" err="1"/>
              <a:t>raggiunghe</a:t>
            </a:r>
            <a:r>
              <a:rPr lang="it-IT" i="1" dirty="0"/>
              <a:t> la bella cifra dello share del 106%: su 100 italiani 106 italiani vedevano Indietro tutta, la trasmissione vista in tutte le televisione italiane e estere. Allora ci fu una statista della </a:t>
            </a:r>
            <a:r>
              <a:rPr lang="it-IT" i="1" dirty="0" err="1"/>
              <a:t>Oxa</a:t>
            </a:r>
            <a:r>
              <a:rPr lang="it-IT" i="1" dirty="0"/>
              <a:t>. Fece la statista e risultò: tv accese 49 milioni, tv spente 155, pochissime, tv portate a riparare 1008, uomini 70%, donne 71%, esseri umani 96%, esseri disumani 11%, bambini accompagnati 45%, 700 sindaci, 5000 carabinieri, 888 critici, lettere in arrivo, nebbia in val Padana e complimenti per la trasmissione.</a:t>
            </a: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0547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432319"/>
            <a:ext cx="8229600" cy="591736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it-IT" b="1" dirty="0"/>
              <a:t>Contributo alla </a:t>
            </a:r>
            <a:r>
              <a:rPr lang="it-IT" b="1" dirty="0" smtClean="0"/>
              <a:t>statistica</a:t>
            </a:r>
          </a:p>
          <a:p>
            <a:pPr marL="0" indent="0">
              <a:buNone/>
            </a:pPr>
            <a:endParaRPr lang="it-IT" sz="1500" dirty="0"/>
          </a:p>
          <a:p>
            <a:pPr marL="0" indent="0">
              <a:lnSpc>
                <a:spcPct val="50000"/>
              </a:lnSpc>
              <a:buNone/>
            </a:pPr>
            <a:r>
              <a:rPr lang="it-IT" dirty="0"/>
              <a:t>                                          </a:t>
            </a:r>
            <a:r>
              <a:rPr lang="it-IT" dirty="0" smtClean="0"/>
              <a:t> </a:t>
            </a:r>
            <a:r>
              <a:rPr lang="it-IT" dirty="0"/>
              <a:t>di </a:t>
            </a:r>
            <a:r>
              <a:rPr lang="it-IT" dirty="0" err="1"/>
              <a:t>Wislava</a:t>
            </a:r>
            <a:r>
              <a:rPr lang="it-IT" dirty="0"/>
              <a:t> </a:t>
            </a:r>
            <a:r>
              <a:rPr lang="it-IT" dirty="0" err="1"/>
              <a:t>Szymborska</a:t>
            </a:r>
            <a:r>
              <a:rPr lang="it-IT" dirty="0"/>
              <a:t> </a:t>
            </a:r>
            <a:r>
              <a:rPr lang="it-IT" dirty="0" smtClean="0"/>
              <a:t>(Nobel per la letteratura 1996)</a:t>
            </a:r>
            <a:endParaRPr lang="it-IT" dirty="0"/>
          </a:p>
          <a:p>
            <a:pPr marL="0" indent="0">
              <a:lnSpc>
                <a:spcPct val="50000"/>
              </a:lnSpc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Su cento persone: </a:t>
            </a:r>
          </a:p>
          <a:p>
            <a:pPr marL="0" indent="0">
              <a:buNone/>
            </a:pPr>
            <a:r>
              <a:rPr lang="it-IT" i="1" dirty="0"/>
              <a:t>che ne sanno sempre più degli altri</a:t>
            </a:r>
            <a:r>
              <a:rPr lang="it-IT" dirty="0"/>
              <a:t> – cinquantadue;</a:t>
            </a:r>
          </a:p>
          <a:p>
            <a:pPr marL="0" indent="0">
              <a:buNone/>
            </a:pPr>
            <a:r>
              <a:rPr lang="it-IT" i="1" dirty="0"/>
              <a:t>insicuri a ogni passo</a:t>
            </a:r>
            <a:r>
              <a:rPr lang="it-IT" dirty="0"/>
              <a:t> – quasi tutti gli altri;</a:t>
            </a:r>
          </a:p>
          <a:p>
            <a:pPr marL="0" indent="0">
              <a:buNone/>
            </a:pPr>
            <a:r>
              <a:rPr lang="it-IT" i="1" dirty="0"/>
              <a:t>pronti ad aiutare,</a:t>
            </a:r>
            <a:r>
              <a:rPr lang="it-IT" dirty="0"/>
              <a:t> / </a:t>
            </a:r>
            <a:r>
              <a:rPr lang="it-IT" i="1" dirty="0"/>
              <a:t>purché la cosa non duri molto</a:t>
            </a:r>
            <a:r>
              <a:rPr lang="it-IT" dirty="0"/>
              <a:t> – ben quarantanove;</a:t>
            </a:r>
          </a:p>
          <a:p>
            <a:pPr marL="0" indent="0">
              <a:buNone/>
            </a:pPr>
            <a:r>
              <a:rPr lang="it-IT" i="1" dirty="0"/>
              <a:t>buoni sempre,</a:t>
            </a:r>
            <a:r>
              <a:rPr lang="it-IT" dirty="0"/>
              <a:t> / </a:t>
            </a:r>
            <a:r>
              <a:rPr lang="it-IT" i="1" dirty="0"/>
              <a:t>perché non sanno fare altrimenti</a:t>
            </a:r>
            <a:r>
              <a:rPr lang="it-IT" dirty="0"/>
              <a:t> – quattro, be’, forse cinque;</a:t>
            </a:r>
          </a:p>
          <a:p>
            <a:pPr marL="0" indent="0">
              <a:lnSpc>
                <a:spcPct val="70000"/>
              </a:lnSpc>
              <a:buNone/>
            </a:pPr>
            <a:endParaRPr lang="it-IT" sz="1200" i="1" dirty="0"/>
          </a:p>
          <a:p>
            <a:pPr marL="0" indent="0">
              <a:lnSpc>
                <a:spcPct val="70000"/>
              </a:lnSpc>
              <a:buNone/>
            </a:pPr>
            <a:r>
              <a:rPr lang="it-IT" i="1" dirty="0"/>
              <a:t>propensi ad ammirare senza invidia</a:t>
            </a:r>
            <a:r>
              <a:rPr lang="it-IT" dirty="0"/>
              <a:t> – diciotto;</a:t>
            </a:r>
          </a:p>
          <a:p>
            <a:pPr marL="0" indent="0">
              <a:lnSpc>
                <a:spcPct val="70000"/>
              </a:lnSpc>
              <a:buNone/>
            </a:pPr>
            <a:endParaRPr lang="it-IT" sz="1200" dirty="0"/>
          </a:p>
          <a:p>
            <a:pPr marL="0" indent="0">
              <a:lnSpc>
                <a:spcPct val="70000"/>
              </a:lnSpc>
              <a:buNone/>
            </a:pPr>
            <a:r>
              <a:rPr lang="it-IT" i="1" dirty="0"/>
              <a:t>viventi con la continua paura /</a:t>
            </a:r>
            <a:r>
              <a:rPr lang="it-IT" dirty="0"/>
              <a:t> </a:t>
            </a:r>
            <a:r>
              <a:rPr lang="it-IT" i="1" dirty="0"/>
              <a:t>di qualcuno o qualcosa </a:t>
            </a:r>
            <a:r>
              <a:rPr lang="it-IT" dirty="0"/>
              <a:t>– settantasette;</a:t>
            </a:r>
          </a:p>
          <a:p>
            <a:pPr marL="0" indent="0">
              <a:lnSpc>
                <a:spcPct val="70000"/>
              </a:lnSpc>
              <a:buNone/>
            </a:pPr>
            <a:endParaRPr lang="it-IT" sz="1200" dirty="0"/>
          </a:p>
          <a:p>
            <a:pPr marL="0" indent="0">
              <a:lnSpc>
                <a:spcPct val="70000"/>
              </a:lnSpc>
              <a:buNone/>
            </a:pPr>
            <a:r>
              <a:rPr lang="it-IT" i="1" dirty="0"/>
              <a:t>dotati per la felicità </a:t>
            </a:r>
            <a:r>
              <a:rPr lang="it-IT" dirty="0"/>
              <a:t>– al massimo poco più di venti;</a:t>
            </a:r>
          </a:p>
          <a:p>
            <a:pPr marL="0" indent="0">
              <a:lnSpc>
                <a:spcPct val="70000"/>
              </a:lnSpc>
              <a:buNone/>
            </a:pPr>
            <a:endParaRPr lang="it-IT" sz="1200" dirty="0"/>
          </a:p>
          <a:p>
            <a:pPr marL="0" indent="0">
              <a:lnSpc>
                <a:spcPct val="70000"/>
              </a:lnSpc>
              <a:buNone/>
            </a:pPr>
            <a:r>
              <a:rPr lang="it-IT" i="1" dirty="0"/>
              <a:t>innocui singolarmente,</a:t>
            </a:r>
            <a:r>
              <a:rPr lang="it-IT" dirty="0"/>
              <a:t>/ </a:t>
            </a:r>
            <a:r>
              <a:rPr lang="it-IT" i="1" dirty="0"/>
              <a:t>che imbarbariscono nella folla </a:t>
            </a:r>
            <a:r>
              <a:rPr lang="it-IT" dirty="0"/>
              <a:t>– di sicuro più della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it-IT" dirty="0"/>
              <a:t>metà;</a:t>
            </a:r>
          </a:p>
          <a:p>
            <a:pPr marL="0" indent="0">
              <a:buNone/>
            </a:pPr>
            <a:r>
              <a:rPr lang="it-IT" i="1" dirty="0"/>
              <a:t>crudeli /</a:t>
            </a:r>
            <a:r>
              <a:rPr lang="it-IT" dirty="0"/>
              <a:t> </a:t>
            </a:r>
            <a:r>
              <a:rPr lang="it-IT" i="1" dirty="0"/>
              <a:t>se costretti dalle circostanze</a:t>
            </a:r>
            <a:r>
              <a:rPr lang="it-IT" dirty="0"/>
              <a:t> – è meglio non saperlo / neppure approssimativamente;</a:t>
            </a:r>
          </a:p>
          <a:p>
            <a:pPr marL="0" indent="0">
              <a:buNone/>
            </a:pPr>
            <a:r>
              <a:rPr lang="it-IT" i="1" dirty="0"/>
              <a:t>quelli col senno di poi</a:t>
            </a:r>
            <a:r>
              <a:rPr lang="it-IT" dirty="0"/>
              <a:t> – non molti di più / di quelli col senno di prima;</a:t>
            </a:r>
          </a:p>
          <a:p>
            <a:pPr marL="0" indent="0">
              <a:buNone/>
            </a:pPr>
            <a:endParaRPr lang="it-IT" sz="1200" dirty="0"/>
          </a:p>
          <a:p>
            <a:pPr marL="0" indent="0">
              <a:lnSpc>
                <a:spcPct val="70000"/>
              </a:lnSpc>
              <a:buNone/>
            </a:pPr>
            <a:r>
              <a:rPr lang="it-IT" i="1" dirty="0"/>
              <a:t>che dalla vita prendono solo cose</a:t>
            </a:r>
            <a:r>
              <a:rPr lang="it-IT" dirty="0"/>
              <a:t> – quaranta, / anche se vorrei sbagliarmi;</a:t>
            </a:r>
          </a:p>
          <a:p>
            <a:pPr marL="0" indent="0">
              <a:lnSpc>
                <a:spcPct val="70000"/>
              </a:lnSpc>
              <a:buNone/>
            </a:pPr>
            <a:endParaRPr lang="it-IT" sz="1200" dirty="0"/>
          </a:p>
          <a:p>
            <a:pPr marL="0" indent="0">
              <a:lnSpc>
                <a:spcPct val="70000"/>
              </a:lnSpc>
              <a:buNone/>
            </a:pPr>
            <a:r>
              <a:rPr lang="it-IT" i="1" dirty="0"/>
              <a:t>ripiegati, dolenti</a:t>
            </a:r>
            <a:r>
              <a:rPr lang="it-IT" dirty="0"/>
              <a:t> / </a:t>
            </a:r>
            <a:r>
              <a:rPr lang="it-IT" i="1" dirty="0"/>
              <a:t>e senza torcia nel buio </a:t>
            </a:r>
            <a:r>
              <a:rPr lang="it-IT" dirty="0"/>
              <a:t>– </a:t>
            </a:r>
            <a:r>
              <a:rPr lang="it-IT" dirty="0" err="1"/>
              <a:t>ottantatre</a:t>
            </a:r>
            <a:r>
              <a:rPr lang="it-IT" dirty="0"/>
              <a:t>,/ prima o poi;</a:t>
            </a:r>
          </a:p>
          <a:p>
            <a:pPr marL="0" indent="0">
              <a:lnSpc>
                <a:spcPct val="70000"/>
              </a:lnSpc>
              <a:buNone/>
            </a:pPr>
            <a:endParaRPr lang="it-IT" sz="1200" dirty="0"/>
          </a:p>
          <a:p>
            <a:pPr marL="0" indent="0">
              <a:lnSpc>
                <a:spcPct val="70000"/>
              </a:lnSpc>
              <a:buNone/>
            </a:pPr>
            <a:r>
              <a:rPr lang="it-IT" i="1" dirty="0"/>
              <a:t>degni di compassione</a:t>
            </a:r>
            <a:r>
              <a:rPr lang="it-IT" dirty="0"/>
              <a:t> – novantanove;</a:t>
            </a:r>
          </a:p>
          <a:p>
            <a:pPr marL="0" indent="0">
              <a:buNone/>
            </a:pPr>
            <a:r>
              <a:rPr lang="it-IT" i="1" dirty="0"/>
              <a:t>mortali</a:t>
            </a:r>
            <a:r>
              <a:rPr lang="it-IT" dirty="0"/>
              <a:t> – cento su cento. /Numero al momento invariato.</a:t>
            </a: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0593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614609"/>
            <a:ext cx="8229600" cy="5511554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it-IT" b="1" dirty="0" smtClean="0"/>
              <a:t>Un po’ di storia: i censimenti</a:t>
            </a:r>
            <a:endParaRPr lang="it-IT" dirty="0" smtClean="0"/>
          </a:p>
          <a:p>
            <a:pPr marL="0" indent="0">
              <a:buNone/>
            </a:pPr>
            <a:r>
              <a:rPr lang="it-IT" dirty="0" smtClean="0"/>
              <a:t> </a:t>
            </a:r>
          </a:p>
          <a:p>
            <a:r>
              <a:rPr lang="it-IT" dirty="0" smtClean="0"/>
              <a:t>La prima attività statistica, e tuttora una delle principali, è costituita dai </a:t>
            </a:r>
            <a:r>
              <a:rPr lang="it-IT" b="1" dirty="0" smtClean="0"/>
              <a:t>censimenti</a:t>
            </a:r>
            <a:r>
              <a:rPr lang="it-IT" dirty="0" smtClean="0"/>
              <a:t> (dal latino </a:t>
            </a:r>
            <a:r>
              <a:rPr lang="it-IT" i="1" dirty="0" err="1" smtClean="0">
                <a:solidFill>
                  <a:srgbClr val="FF0000"/>
                </a:solidFill>
              </a:rPr>
              <a:t>censere</a:t>
            </a:r>
            <a:r>
              <a:rPr lang="it-IT" dirty="0" smtClean="0"/>
              <a:t>, valutare).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it-IT" dirty="0" smtClean="0"/>
              <a:t> </a:t>
            </a:r>
          </a:p>
          <a:p>
            <a:r>
              <a:rPr lang="it-IT" dirty="0" smtClean="0"/>
              <a:t>Le prime notizie riguardo a indagini sulla popolazione risalgono addirittura al </a:t>
            </a:r>
            <a:r>
              <a:rPr lang="it-IT" dirty="0" smtClean="0">
                <a:solidFill>
                  <a:srgbClr val="FF0000"/>
                </a:solidFill>
              </a:rPr>
              <a:t>3800 a.C.</a:t>
            </a:r>
            <a:r>
              <a:rPr lang="it-IT" dirty="0" smtClean="0"/>
              <a:t>, presso i Sumeri; tali indagini erano mirate a misurare la quantità di uomini (in vista di guerre) e di beni (in vista di carestie) di cui si poteva disporre.</a:t>
            </a:r>
          </a:p>
          <a:p>
            <a:endParaRPr lang="it-IT" dirty="0" smtClean="0"/>
          </a:p>
          <a:p>
            <a:pPr marL="0" indent="0">
              <a:buNone/>
            </a:pPr>
            <a:r>
              <a:rPr lang="it-IT" dirty="0" smtClean="0"/>
              <a:t>Nella </a:t>
            </a:r>
            <a:r>
              <a:rPr lang="it-IT" dirty="0" smtClean="0">
                <a:solidFill>
                  <a:srgbClr val="FF0000"/>
                </a:solidFill>
              </a:rPr>
              <a:t>Bibbia</a:t>
            </a:r>
            <a:r>
              <a:rPr lang="it-IT" dirty="0" smtClean="0"/>
              <a:t> troviamo traccia di vari censimenti nel popolo ebraico:</a:t>
            </a:r>
          </a:p>
          <a:p>
            <a:pPr marL="0" indent="0">
              <a:lnSpc>
                <a:spcPct val="70000"/>
              </a:lnSpc>
              <a:buNone/>
            </a:pPr>
            <a:endParaRPr lang="it-IT" sz="2000" dirty="0" smtClean="0"/>
          </a:p>
          <a:p>
            <a:r>
              <a:rPr lang="it-IT" dirty="0" smtClean="0"/>
              <a:t>Il censimento fatto da Mosè: </a:t>
            </a:r>
          </a:p>
          <a:p>
            <a:pPr marL="0" indent="0">
              <a:buNone/>
            </a:pPr>
            <a:r>
              <a:rPr lang="it-IT" i="1" dirty="0" smtClean="0"/>
              <a:t>Il Signore parlò a Mosè e a </a:t>
            </a:r>
            <a:r>
              <a:rPr lang="it-IT" i="1" dirty="0" err="1" smtClean="0"/>
              <a:t>Eleàzaro</a:t>
            </a:r>
            <a:r>
              <a:rPr lang="it-IT" i="1" dirty="0" smtClean="0"/>
              <a:t>, figlio del sacerdote Aronne, e disse: - Fate il computo di tutta la comunità degli Israeliti, dai venti anni in su, suddivisi secondo il casato dei loro padri, di quanti in Israele possono andare in guerra… </a:t>
            </a:r>
            <a:r>
              <a:rPr lang="it-IT" dirty="0" smtClean="0"/>
              <a:t>(in Numeri, 26)</a:t>
            </a:r>
          </a:p>
          <a:p>
            <a:pPr marL="0" indent="0">
              <a:lnSpc>
                <a:spcPct val="70000"/>
              </a:lnSpc>
              <a:buNone/>
            </a:pPr>
            <a:endParaRPr lang="it-IT" dirty="0" smtClean="0"/>
          </a:p>
          <a:p>
            <a:r>
              <a:rPr lang="it-IT" dirty="0" smtClean="0"/>
              <a:t>Il censimento condotto da </a:t>
            </a:r>
            <a:r>
              <a:rPr lang="it-IT" dirty="0" smtClean="0">
                <a:solidFill>
                  <a:srgbClr val="000000"/>
                </a:solidFill>
              </a:rPr>
              <a:t>re Davide narrato in due punti della Bibbia, e sempre con una connotazione negativa: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0000"/>
                </a:solidFill>
              </a:rPr>
              <a:t>“</a:t>
            </a:r>
            <a:r>
              <a:rPr lang="it-IT" i="1" dirty="0" smtClean="0">
                <a:solidFill>
                  <a:srgbClr val="000000"/>
                </a:solidFill>
              </a:rPr>
              <a:t>Ma dopo che ebbe contato il popolo, il cuore di Davide gli fece sentire il rimorso ed egli disse al Signore: - Ho peccato molto per quanto ho fatto, ti prego, Signore, togli la colpa del tuo servo, perché io ho commesso una grande stoltezza -”</a:t>
            </a:r>
            <a:r>
              <a:rPr lang="it-IT" dirty="0" smtClean="0">
                <a:solidFill>
                  <a:srgbClr val="000000"/>
                </a:solidFill>
              </a:rPr>
              <a:t> (in 2 Samuele 24,1) </a:t>
            </a:r>
          </a:p>
          <a:p>
            <a:pPr marL="0" indent="0">
              <a:buNone/>
            </a:pPr>
            <a:r>
              <a:rPr lang="it-IT" i="1" dirty="0" smtClean="0">
                <a:solidFill>
                  <a:srgbClr val="000000"/>
                </a:solidFill>
              </a:rPr>
              <a:t>“Il fatto dispiacque agli occhi di Dio, che perciò colpì Israele”</a:t>
            </a:r>
            <a:r>
              <a:rPr lang="it-IT" dirty="0" smtClean="0">
                <a:solidFill>
                  <a:srgbClr val="000000"/>
                </a:solidFill>
              </a:rPr>
              <a:t> (in 1 Cronache 21,1)</a:t>
            </a:r>
          </a:p>
          <a:p>
            <a:pPr marL="0" indent="0">
              <a:lnSpc>
                <a:spcPct val="70000"/>
              </a:lnSpc>
              <a:buNone/>
            </a:pPr>
            <a:endParaRPr lang="it-IT" dirty="0" smtClean="0">
              <a:solidFill>
                <a:srgbClr val="000000"/>
              </a:solidFill>
            </a:endParaRPr>
          </a:p>
          <a:p>
            <a:r>
              <a:rPr lang="it-IT" dirty="0" smtClean="0">
                <a:solidFill>
                  <a:srgbClr val="000000"/>
                </a:solidFill>
              </a:rPr>
              <a:t>Il censimento degli stranieri effettuato da Salomone, figlio di Davide:</a:t>
            </a:r>
          </a:p>
          <a:p>
            <a:pPr marL="0" indent="0">
              <a:buNone/>
            </a:pPr>
            <a:r>
              <a:rPr lang="it-IT" i="1" dirty="0" smtClean="0">
                <a:solidFill>
                  <a:srgbClr val="000000"/>
                </a:solidFill>
              </a:rPr>
              <a:t>“ Salomone censì tutti i forestieri che erano nella terra di Israele, un nuovo censimento dopo quello effettuato da suo padre Davide. Ne furono trovati </a:t>
            </a:r>
            <a:r>
              <a:rPr lang="it-IT" i="1" dirty="0" err="1" smtClean="0">
                <a:solidFill>
                  <a:srgbClr val="000000"/>
                </a:solidFill>
              </a:rPr>
              <a:t>centocinquantatremilaseicento</a:t>
            </a:r>
            <a:r>
              <a:rPr lang="it-IT" i="1" dirty="0" smtClean="0">
                <a:solidFill>
                  <a:srgbClr val="000000"/>
                </a:solidFill>
              </a:rPr>
              <a:t>.” </a:t>
            </a:r>
            <a:r>
              <a:rPr lang="it-IT" dirty="0" smtClean="0">
                <a:solidFill>
                  <a:srgbClr val="000000"/>
                </a:solidFill>
              </a:rPr>
              <a:t>(in 2 Cronache 2,17)</a:t>
            </a:r>
          </a:p>
        </p:txBody>
      </p:sp>
      <p:sp>
        <p:nvSpPr>
          <p:cNvPr id="2" name="Rettangolo 1"/>
          <p:cNvSpPr/>
          <p:nvPr/>
        </p:nvSpPr>
        <p:spPr>
          <a:xfrm>
            <a:off x="457200" y="3065640"/>
            <a:ext cx="8311844" cy="306052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0135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676070"/>
            <a:ext cx="8229600" cy="5450094"/>
          </a:xfrm>
          <a:solidFill>
            <a:schemeClr val="bg1">
              <a:lumMod val="75000"/>
            </a:schemeClr>
          </a:solidFill>
        </p:spPr>
        <p:txBody>
          <a:bodyPr>
            <a:normAutofit fontScale="85000" lnSpcReduction="20000"/>
          </a:bodyPr>
          <a:lstStyle/>
          <a:p>
            <a:r>
              <a:rPr lang="it-IT" dirty="0" smtClean="0"/>
              <a:t>Nell’</a:t>
            </a:r>
            <a:r>
              <a:rPr lang="it-IT" dirty="0" smtClean="0">
                <a:solidFill>
                  <a:srgbClr val="FF0000"/>
                </a:solidFill>
              </a:rPr>
              <a:t>antica</a:t>
            </a:r>
            <a:r>
              <a:rPr lang="it-IT" dirty="0" smtClean="0"/>
              <a:t> </a:t>
            </a:r>
            <a:r>
              <a:rPr lang="it-IT" dirty="0" smtClean="0">
                <a:solidFill>
                  <a:srgbClr val="FF0000"/>
                </a:solidFill>
              </a:rPr>
              <a:t>Roma</a:t>
            </a:r>
            <a:r>
              <a:rPr lang="it-IT" dirty="0" smtClean="0"/>
              <a:t> i censimenti venivano effettuati già dalla fine del VI secolo a.C.</a:t>
            </a:r>
          </a:p>
          <a:p>
            <a:r>
              <a:rPr lang="it-IT" dirty="0" smtClean="0"/>
              <a:t>Tito Livio racconta</a:t>
            </a:r>
            <a:r>
              <a:rPr lang="it-IT" baseline="30000" dirty="0" smtClean="0"/>
              <a:t> </a:t>
            </a:r>
            <a:r>
              <a:rPr lang="it-IT" dirty="0" smtClean="0"/>
              <a:t>come, nel 459 a.C., si sia concluso il decimo censimento dalla fondazione di Roma, dal quale risultarono 117.319 cittadini romani. (Pochi: la grande maggioranza di coloro che abitavano a Roma non erano cittadini romani).</a:t>
            </a:r>
          </a:p>
          <a:p>
            <a:pPr marL="0" indent="0">
              <a:buNone/>
            </a:pPr>
            <a:endParaRPr lang="it-IT" dirty="0" smtClean="0"/>
          </a:p>
          <a:p>
            <a:r>
              <a:rPr lang="it-IT" dirty="0" smtClean="0"/>
              <a:t>I </a:t>
            </a:r>
            <a:r>
              <a:rPr lang="it-IT" dirty="0" smtClean="0">
                <a:solidFill>
                  <a:srgbClr val="FF0000"/>
                </a:solidFill>
              </a:rPr>
              <a:t>primi censimenti moderni</a:t>
            </a:r>
            <a:r>
              <a:rPr lang="it-IT" dirty="0" smtClean="0"/>
              <a:t>, che tengono conto di tutti gli abitanti in uno stesso momento e per tutto il paese, si hanno in Svezia nel 1749 e negli Stati Uniti dal 1790.</a:t>
            </a:r>
          </a:p>
          <a:p>
            <a:pPr marL="0" indent="0">
              <a:lnSpc>
                <a:spcPct val="70000"/>
              </a:lnSpc>
              <a:buNone/>
            </a:pPr>
            <a:endParaRPr lang="it-IT" dirty="0" smtClean="0"/>
          </a:p>
          <a:p>
            <a:r>
              <a:rPr lang="it-IT" dirty="0" smtClean="0"/>
              <a:t>In </a:t>
            </a:r>
            <a:r>
              <a:rPr lang="it-IT" dirty="0" smtClean="0">
                <a:solidFill>
                  <a:srgbClr val="FF0000"/>
                </a:solidFill>
              </a:rPr>
              <a:t>Italia</a:t>
            </a:r>
            <a:r>
              <a:rPr lang="it-IT" dirty="0" smtClean="0"/>
              <a:t> il primo censimento risale al 1861. Da allora i nostri censimenti hanno cadenza decennale e da quasi un secolo </a:t>
            </a:r>
            <a:r>
              <a:rPr lang="it-IT" smtClean="0"/>
              <a:t>vengono </a:t>
            </a:r>
            <a:r>
              <a:rPr lang="it-IT" smtClean="0"/>
              <a:t>curati </a:t>
            </a:r>
            <a:r>
              <a:rPr lang="it-IT" dirty="0" smtClean="0"/>
              <a:t>dall’Istat.</a:t>
            </a:r>
          </a:p>
        </p:txBody>
      </p:sp>
    </p:spTree>
    <p:extLst>
      <p:ext uri="{BB962C8B-B14F-4D97-AF65-F5344CB8AC3E}">
        <p14:creationId xmlns:p14="http://schemas.microsoft.com/office/powerpoint/2010/main" val="138768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553148"/>
            <a:ext cx="8229600" cy="5573016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b="1" dirty="0" smtClean="0">
                <a:solidFill>
                  <a:srgbClr val="008000"/>
                </a:solidFill>
              </a:rPr>
              <a:t>Ma veniamo a analizzare le modalità di svolgimento delle indagini statistiche, nelle loro varie fasi e i problemi connessi a ciascuna di queste fasi.</a:t>
            </a:r>
          </a:p>
          <a:p>
            <a:pPr marL="0" indent="0">
              <a:buNone/>
            </a:pPr>
            <a:endParaRPr lang="it-IT" dirty="0" smtClean="0"/>
          </a:p>
          <a:p>
            <a:r>
              <a:rPr lang="it-IT" dirty="0"/>
              <a:t>Che cosa fa la statistica? Per analizzare una situazione raccoglie, organizza, interpreta dati</a:t>
            </a:r>
            <a:r>
              <a:rPr lang="it-IT" dirty="0" smtClean="0"/>
              <a:t>.</a:t>
            </a:r>
          </a:p>
          <a:p>
            <a:r>
              <a:rPr lang="it-IT" dirty="0" smtClean="0"/>
              <a:t>Ma</a:t>
            </a:r>
            <a:r>
              <a:rPr lang="it-IT" dirty="0"/>
              <a:t>, nonostante la sua fama di strumento asettico e votato alla pura e efficace quantificazione, </a:t>
            </a:r>
            <a:r>
              <a:rPr lang="it-IT" dirty="0">
                <a:solidFill>
                  <a:srgbClr val="FF0000"/>
                </a:solidFill>
              </a:rPr>
              <a:t>appartiene </a:t>
            </a:r>
            <a:r>
              <a:rPr lang="it-IT" dirty="0" smtClean="0">
                <a:solidFill>
                  <a:srgbClr val="FF0000"/>
                </a:solidFill>
              </a:rPr>
              <a:t>in qualche misura </a:t>
            </a:r>
            <a:r>
              <a:rPr lang="it-IT" dirty="0">
                <a:solidFill>
                  <a:srgbClr val="FF0000"/>
                </a:solidFill>
              </a:rPr>
              <a:t>alla categoria della matematica dell’incerto </a:t>
            </a:r>
            <a:r>
              <a:rPr lang="it-IT" dirty="0"/>
              <a:t>(per certi versi persino dell’</a:t>
            </a:r>
            <a:r>
              <a:rPr lang="it-IT" dirty="0">
                <a:solidFill>
                  <a:srgbClr val="FF0000"/>
                </a:solidFill>
              </a:rPr>
              <a:t>arbitrario</a:t>
            </a:r>
            <a:r>
              <a:rPr lang="it-IT" dirty="0" smtClean="0"/>
              <a:t>).</a:t>
            </a:r>
            <a:r>
              <a:rPr lang="it-IT" b="1" dirty="0" smtClean="0"/>
              <a:t> </a:t>
            </a:r>
          </a:p>
          <a:p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13837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443844"/>
            <a:ext cx="8229600" cy="5682319"/>
          </a:xfrm>
          <a:solidFill>
            <a:srgbClr val="FFE953"/>
          </a:soli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t-IT" b="1" dirty="0"/>
              <a:t>Raccolta di dati.</a:t>
            </a:r>
            <a:endParaRPr lang="it-IT" dirty="0"/>
          </a:p>
          <a:p>
            <a:pPr marL="0" indent="0">
              <a:buNone/>
            </a:pPr>
            <a:r>
              <a:rPr lang="it-IT" dirty="0"/>
              <a:t> </a:t>
            </a:r>
          </a:p>
          <a:p>
            <a:pPr marL="0" indent="0">
              <a:buNone/>
            </a:pPr>
            <a:r>
              <a:rPr lang="it-IT" dirty="0"/>
              <a:t>Già in fase di raccolta dei </a:t>
            </a:r>
            <a:r>
              <a:rPr lang="it-IT" dirty="0" smtClean="0"/>
              <a:t>dati, cioè </a:t>
            </a:r>
          </a:p>
          <a:p>
            <a:pPr>
              <a:buFont typeface="Wingdings" charset="0"/>
              <a:buChar char="à"/>
            </a:pPr>
            <a:r>
              <a:rPr lang="it-IT" dirty="0" smtClean="0"/>
              <a:t> </a:t>
            </a:r>
            <a:r>
              <a:rPr lang="it-IT" dirty="0" smtClean="0">
                <a:solidFill>
                  <a:srgbClr val="0000FF"/>
                </a:solidFill>
              </a:rPr>
              <a:t>nella predisposizione delle domande </a:t>
            </a:r>
            <a:r>
              <a:rPr lang="it-IT" dirty="0" smtClean="0"/>
              <a:t>e </a:t>
            </a:r>
          </a:p>
          <a:p>
            <a:pPr>
              <a:buFont typeface="Wingdings" charset="0"/>
              <a:buChar char="à"/>
            </a:pPr>
            <a:r>
              <a:rPr lang="it-IT" dirty="0" smtClean="0"/>
              <a:t> </a:t>
            </a:r>
            <a:r>
              <a:rPr lang="it-IT" dirty="0" smtClean="0">
                <a:solidFill>
                  <a:srgbClr val="0000FF"/>
                </a:solidFill>
              </a:rPr>
              <a:t>nella registrazione delle risposte</a:t>
            </a:r>
            <a:endParaRPr lang="it-IT" dirty="0" smtClean="0"/>
          </a:p>
          <a:p>
            <a:pPr marL="0" indent="0">
              <a:buNone/>
            </a:pPr>
            <a:r>
              <a:rPr lang="it-IT" dirty="0" smtClean="0"/>
              <a:t>entrano in campo </a:t>
            </a:r>
            <a:r>
              <a:rPr lang="it-IT" dirty="0" smtClean="0">
                <a:solidFill>
                  <a:srgbClr val="FF0000"/>
                </a:solidFill>
              </a:rPr>
              <a:t>scelte</a:t>
            </a:r>
            <a:r>
              <a:rPr lang="it-IT" dirty="0" smtClean="0"/>
              <a:t> che possono </a:t>
            </a:r>
            <a:r>
              <a:rPr lang="it-IT" dirty="0" smtClean="0">
                <a:solidFill>
                  <a:srgbClr val="FF0000"/>
                </a:solidFill>
              </a:rPr>
              <a:t>influenzare</a:t>
            </a:r>
            <a:r>
              <a:rPr lang="it-IT" dirty="0" smtClean="0"/>
              <a:t> le risultanze dell’indagine. </a:t>
            </a:r>
          </a:p>
          <a:p>
            <a:pPr marL="0" indent="0">
              <a:lnSpc>
                <a:spcPct val="80000"/>
              </a:lnSpc>
              <a:buNone/>
            </a:pPr>
            <a:endParaRPr lang="it-IT" dirty="0" smtClean="0"/>
          </a:p>
          <a:p>
            <a:pPr marL="0" indent="0">
              <a:buNone/>
            </a:pPr>
            <a:r>
              <a:rPr lang="it-IT" dirty="0" smtClean="0"/>
              <a:t>Ad esempio intervengono sulle risposte: </a:t>
            </a:r>
          </a:p>
          <a:p>
            <a:pPr marL="0" indent="0">
              <a:lnSpc>
                <a:spcPct val="70000"/>
              </a:lnSpc>
              <a:buNone/>
            </a:pPr>
            <a:endParaRPr lang="it-IT" dirty="0"/>
          </a:p>
          <a:p>
            <a:pPr>
              <a:buFont typeface="Wingdings" charset="0"/>
              <a:buChar char="à"/>
            </a:pPr>
            <a:r>
              <a:rPr lang="it-IT" dirty="0" smtClean="0">
                <a:solidFill>
                  <a:srgbClr val="FF0000"/>
                </a:solidFill>
              </a:rPr>
              <a:t>la scelta della griglia </a:t>
            </a:r>
            <a:r>
              <a:rPr lang="it-IT" dirty="0">
                <a:solidFill>
                  <a:srgbClr val="FF0000"/>
                </a:solidFill>
              </a:rPr>
              <a:t>in cui “costringere” i dati </a:t>
            </a:r>
            <a:endParaRPr lang="it-IT" dirty="0" smtClean="0">
              <a:solidFill>
                <a:srgbClr val="FF0000"/>
              </a:solidFill>
            </a:endParaRPr>
          </a:p>
          <a:p>
            <a:pPr>
              <a:lnSpc>
                <a:spcPct val="60000"/>
              </a:lnSpc>
              <a:buFont typeface="Wingdings" charset="0"/>
              <a:buChar char="à"/>
            </a:pPr>
            <a:endParaRPr lang="it-IT" dirty="0" smtClean="0">
              <a:solidFill>
                <a:srgbClr val="FF0000"/>
              </a:solidFill>
            </a:endParaRPr>
          </a:p>
          <a:p>
            <a:pPr>
              <a:buFont typeface="Wingdings" charset="0"/>
              <a:buChar char="à"/>
            </a:pPr>
            <a:r>
              <a:rPr lang="it-IT" dirty="0" smtClean="0">
                <a:solidFill>
                  <a:srgbClr val="FF0000"/>
                </a:solidFill>
              </a:rPr>
              <a:t>la </a:t>
            </a:r>
            <a:r>
              <a:rPr lang="it-IT" dirty="0">
                <a:solidFill>
                  <a:srgbClr val="FF0000"/>
                </a:solidFill>
              </a:rPr>
              <a:t>stessa formulazione della domanda </a:t>
            </a:r>
            <a:endParaRPr lang="it-IT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585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68167" y="539907"/>
            <a:ext cx="8229600" cy="5575271"/>
          </a:xfrm>
          <a:solidFill>
            <a:srgbClr val="9DBDFF"/>
          </a:solidFill>
        </p:spPr>
        <p:txBody>
          <a:bodyPr>
            <a:normAutofit fontScale="77500" lnSpcReduction="20000"/>
          </a:bodyPr>
          <a:lstStyle/>
          <a:p>
            <a:r>
              <a:rPr lang="it-IT" dirty="0"/>
              <a:t>Sul primo punto: </a:t>
            </a:r>
            <a:r>
              <a:rPr lang="it-IT" b="1" dirty="0"/>
              <a:t>predisposizione della griglia</a:t>
            </a:r>
            <a:r>
              <a:rPr lang="it-IT" b="1" dirty="0" smtClean="0"/>
              <a:t>.</a:t>
            </a:r>
          </a:p>
          <a:p>
            <a:endParaRPr lang="it-IT" dirty="0"/>
          </a:p>
          <a:p>
            <a:r>
              <a:rPr lang="it-IT" dirty="0" smtClean="0"/>
              <a:t>Supponiamo </a:t>
            </a:r>
            <a:r>
              <a:rPr lang="it-IT" dirty="0"/>
              <a:t>di svolgere un’indagine </a:t>
            </a:r>
            <a:r>
              <a:rPr lang="it-IT" i="1" dirty="0"/>
              <a:t>sul colore preferito da un gruppo di persone</a:t>
            </a:r>
            <a:r>
              <a:rPr lang="it-IT" dirty="0"/>
              <a:t>. </a:t>
            </a:r>
            <a:endParaRPr lang="it-IT" dirty="0" smtClean="0"/>
          </a:p>
          <a:p>
            <a:pPr marL="0" indent="0">
              <a:buNone/>
            </a:pPr>
            <a:r>
              <a:rPr lang="it-IT" dirty="0" smtClean="0"/>
              <a:t>Ragionevolmente </a:t>
            </a:r>
            <a:r>
              <a:rPr lang="it-IT" dirty="0"/>
              <a:t>fisseremo una </a:t>
            </a:r>
            <a:r>
              <a:rPr lang="it-IT" dirty="0">
                <a:solidFill>
                  <a:srgbClr val="FF0000"/>
                </a:solidFill>
              </a:rPr>
              <a:t>griglia di risposte </a:t>
            </a:r>
            <a:r>
              <a:rPr lang="it-IT" dirty="0"/>
              <a:t>tra cui far scegliere l’intervistato, a evitare ambiguità e incertezze interpretative che rendono difficilmente gestibili le risposte. </a:t>
            </a: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lvl="0"/>
            <a:r>
              <a:rPr lang="it-IT" dirty="0" smtClean="0"/>
              <a:t>Ci </a:t>
            </a:r>
            <a:r>
              <a:rPr lang="it-IT" dirty="0"/>
              <a:t>regoleremo, cioè, esattamente secondo lo stesso approccio del pittore che deve dipingere le pareti delle varie stanze nel delizioso </a:t>
            </a:r>
            <a:r>
              <a:rPr lang="it-IT" dirty="0" smtClean="0"/>
              <a:t>film del 1948 </a:t>
            </a:r>
            <a:r>
              <a:rPr lang="it-IT" dirty="0"/>
              <a:t>“La casa dei nostri sogni”, pittore che si propone certo di esaudire le richieste della padrona di casa, ma anche di difendersi da quanto in esse vi è di eccessivo e fuorviante.</a:t>
            </a:r>
          </a:p>
          <a:p>
            <a:pPr marL="0" indent="0">
              <a:buNone/>
            </a:pPr>
            <a:r>
              <a:rPr lang="it-IT" dirty="0"/>
              <a:t> </a:t>
            </a: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0405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62619" y="397813"/>
            <a:ext cx="8229600" cy="6181544"/>
          </a:xfrm>
          <a:solidFill>
            <a:srgbClr val="FBB8FF"/>
          </a:solidFill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it-IT" sz="3500" i="1" dirty="0"/>
              <a:t>- Ora, signor </a:t>
            </a:r>
            <a:r>
              <a:rPr lang="it-IT" sz="3500" i="1" dirty="0" err="1"/>
              <a:t>Piterson</a:t>
            </a:r>
            <a:r>
              <a:rPr lang="it-IT" sz="3500" i="1" dirty="0"/>
              <a:t>, parliamo un po’ delle pareti </a:t>
            </a:r>
            <a:endParaRPr lang="it-IT" sz="3500" dirty="0" smtClean="0"/>
          </a:p>
          <a:p>
            <a:pPr marL="0" indent="0">
              <a:buNone/>
            </a:pPr>
            <a:r>
              <a:rPr lang="it-IT" sz="3500" i="1" dirty="0" smtClean="0"/>
              <a:t>- Ok</a:t>
            </a:r>
            <a:endParaRPr lang="it-IT" sz="3500" dirty="0" smtClean="0"/>
          </a:p>
          <a:p>
            <a:pPr marL="0" indent="0">
              <a:buNone/>
            </a:pPr>
            <a:r>
              <a:rPr lang="it-IT" sz="3500" i="1" dirty="0" smtClean="0"/>
              <a:t>-  </a:t>
            </a:r>
            <a:r>
              <a:rPr lang="it-IT" sz="3500" i="1" dirty="0"/>
              <a:t>Innanzitutto il salotto. Lo voglio di un bel verde soffice. Non un verde blu come le uova del pettirosso…</a:t>
            </a:r>
            <a:endParaRPr lang="it-IT" sz="3500" dirty="0"/>
          </a:p>
          <a:p>
            <a:pPr marL="0" indent="0">
              <a:buNone/>
            </a:pPr>
            <a:r>
              <a:rPr lang="it-IT" sz="3500" i="1" dirty="0" smtClean="0"/>
              <a:t>- </a:t>
            </a:r>
            <a:r>
              <a:rPr lang="it-IT" sz="3500" i="1" dirty="0" err="1"/>
              <a:t>Nooo</a:t>
            </a:r>
            <a:r>
              <a:rPr lang="it-IT" sz="3500" i="1" dirty="0"/>
              <a:t>?!</a:t>
            </a:r>
            <a:endParaRPr lang="it-IT" sz="3500" dirty="0"/>
          </a:p>
          <a:p>
            <a:pPr marL="0" indent="0">
              <a:buNone/>
            </a:pPr>
            <a:r>
              <a:rPr lang="it-IT" sz="3500" i="1" dirty="0"/>
              <a:t>- Ma neppure un verde giallastro come i </a:t>
            </a:r>
            <a:r>
              <a:rPr lang="it-IT" sz="3500" i="1" dirty="0" err="1"/>
              <a:t>bocciòli</a:t>
            </a:r>
            <a:r>
              <a:rPr lang="it-IT" sz="3500" i="1" dirty="0"/>
              <a:t> del narciso. Ora l’unico campione che ho qui è un po’ troppo giallo, ma non vorrei che si andasse all’estremo opposto e si facesse troppo blu…</a:t>
            </a:r>
            <a:endParaRPr lang="it-IT" sz="3500" dirty="0"/>
          </a:p>
          <a:p>
            <a:pPr marL="0" indent="0">
              <a:buNone/>
            </a:pPr>
            <a:r>
              <a:rPr lang="it-IT" sz="3500" i="1" dirty="0"/>
              <a:t>- </a:t>
            </a:r>
            <a:r>
              <a:rPr lang="it-IT" sz="3500" i="1" dirty="0" err="1"/>
              <a:t>Nooo</a:t>
            </a:r>
            <a:r>
              <a:rPr lang="it-IT" sz="3500" i="1" dirty="0"/>
              <a:t>?!</a:t>
            </a:r>
            <a:endParaRPr lang="it-IT" sz="3500" dirty="0"/>
          </a:p>
          <a:p>
            <a:pPr marL="0" indent="0">
              <a:buNone/>
            </a:pPr>
            <a:r>
              <a:rPr lang="it-IT" sz="3500" i="1" dirty="0"/>
              <a:t>- Dovrebbe essere una specie di giallo, verde e grigiastro. Ora la stanza da pranzo. La vorrei gialla, ma non un giallo qualunque, un giallo molto allegro, come fosse un raggio di sole. Sentite, signor </a:t>
            </a:r>
            <a:r>
              <a:rPr lang="it-IT" sz="3500" i="1" dirty="0" err="1"/>
              <a:t>Piterson</a:t>
            </a:r>
            <a:r>
              <a:rPr lang="it-IT" sz="3500" i="1" dirty="0"/>
              <a:t>, mandate uno dei vostri operai dal salumiere a comprare un etto di burro e copiatene il colore, non potrete sbagliare.</a:t>
            </a:r>
            <a:endParaRPr lang="it-IT" sz="3500" dirty="0"/>
          </a:p>
          <a:p>
            <a:pPr marL="0" indent="0">
              <a:buNone/>
            </a:pPr>
            <a:r>
              <a:rPr lang="it-IT" sz="3500" i="1" dirty="0"/>
              <a:t>- Sì, </a:t>
            </a:r>
            <a:r>
              <a:rPr lang="it-IT" sz="3500" i="1" dirty="0" err="1"/>
              <a:t>ahaha</a:t>
            </a:r>
            <a:endParaRPr lang="it-IT" sz="3500" dirty="0"/>
          </a:p>
          <a:p>
            <a:pPr marL="0" indent="0">
              <a:buNone/>
            </a:pPr>
            <a:r>
              <a:rPr lang="it-IT" sz="3500" i="1" dirty="0"/>
              <a:t>- Oh! Questa è la carta che metteremo in anticamera, è a fiori, in ogni modo non voglio che il soffitto richiami il colore dei fiori…</a:t>
            </a:r>
            <a:endParaRPr lang="it-IT" sz="3500" dirty="0"/>
          </a:p>
          <a:p>
            <a:pPr marL="0" indent="0">
              <a:buNone/>
            </a:pPr>
            <a:r>
              <a:rPr lang="it-IT" sz="3500" i="1" dirty="0"/>
              <a:t>- </a:t>
            </a:r>
            <a:r>
              <a:rPr lang="it-IT" sz="3500" i="1" dirty="0" err="1"/>
              <a:t>Nooo</a:t>
            </a:r>
            <a:r>
              <a:rPr lang="it-IT" sz="3500" i="1" dirty="0"/>
              <a:t>?! </a:t>
            </a:r>
            <a:endParaRPr lang="it-IT" sz="3500" dirty="0"/>
          </a:p>
          <a:p>
            <a:pPr marL="0" indent="0">
              <a:buNone/>
            </a:pPr>
            <a:r>
              <a:rPr lang="it-IT" sz="3500" i="1" dirty="0"/>
              <a:t>- Sullo sfondo ci sono dei piccoli puntini, voglio che il colore del soffitto li richiami. Non questo puntino verde però vicino all’agrifoglio…</a:t>
            </a:r>
            <a:endParaRPr lang="it-IT" sz="3500" dirty="0"/>
          </a:p>
          <a:p>
            <a:pPr marL="0" indent="0">
              <a:buNone/>
            </a:pPr>
            <a:r>
              <a:rPr lang="it-IT" sz="3500" i="1" dirty="0"/>
              <a:t>- </a:t>
            </a:r>
            <a:r>
              <a:rPr lang="it-IT" sz="3500" i="1" dirty="0" err="1"/>
              <a:t>Nooo</a:t>
            </a:r>
            <a:r>
              <a:rPr lang="it-IT" sz="3500" i="1" dirty="0"/>
              <a:t>? </a:t>
            </a:r>
            <a:endParaRPr lang="it-IT" sz="3500" dirty="0"/>
          </a:p>
          <a:p>
            <a:pPr marL="0" indent="0">
              <a:buNone/>
            </a:pPr>
            <a:r>
              <a:rPr lang="it-IT" sz="3500" i="1" dirty="0"/>
              <a:t>- Ma questo piccolo puntino bluastro tra il bocciolo di rose e quello della </a:t>
            </a:r>
            <a:r>
              <a:rPr lang="it-IT" sz="3500" i="1" dirty="0" err="1"/>
              <a:t>delfinia</a:t>
            </a:r>
            <a:r>
              <a:rPr lang="it-IT" sz="3500" i="1" dirty="0"/>
              <a:t>. E’ tutto chiaro?</a:t>
            </a:r>
            <a:endParaRPr lang="it-IT" sz="3500" dirty="0"/>
          </a:p>
          <a:p>
            <a:pPr marL="0" indent="0">
              <a:buNone/>
            </a:pPr>
            <a:r>
              <a:rPr lang="it-IT" sz="3500" i="1" dirty="0"/>
              <a:t>- Sì, sì.</a:t>
            </a:r>
            <a:endParaRPr lang="it-IT" sz="3500" dirty="0"/>
          </a:p>
          <a:p>
            <a:pPr marL="0" indent="0">
              <a:buNone/>
            </a:pPr>
            <a:r>
              <a:rPr lang="it-IT" sz="3500" i="1" dirty="0"/>
              <a:t>- La cucina deve essere bianca, non di un bianco freddo, asettico, da ospedale, ma un po’ più caldo, però non tanto da far supporre che non sia bianco.</a:t>
            </a:r>
            <a:endParaRPr lang="it-IT" sz="3500" dirty="0"/>
          </a:p>
          <a:p>
            <a:pPr marL="0" indent="0">
              <a:buNone/>
            </a:pPr>
            <a:r>
              <a:rPr lang="it-IT" sz="3500" i="1" dirty="0"/>
              <a:t>- Sì, sì.</a:t>
            </a:r>
            <a:endParaRPr lang="it-IT" sz="3500" dirty="0"/>
          </a:p>
          <a:p>
            <a:pPr marL="0" indent="0">
              <a:buNone/>
            </a:pPr>
            <a:r>
              <a:rPr lang="it-IT" sz="3500" i="1" dirty="0"/>
              <a:t>- Ora per lo spogliatoio, ecco qui. Riproducete il colore di questo filo e non perdetemelo, ne ho soltanto un rocchetto e mi ci è anche voluto molto a trovarlo. Come vedete è praticamente un rosso mela, una cosa di mezzo tra la mela </a:t>
            </a:r>
            <a:r>
              <a:rPr lang="it-IT" sz="3500" i="1" dirty="0" err="1"/>
              <a:t>winesap</a:t>
            </a:r>
            <a:r>
              <a:rPr lang="it-IT" sz="3500" i="1" dirty="0"/>
              <a:t> e la mela Jonathan.</a:t>
            </a:r>
            <a:endParaRPr lang="it-IT" sz="3500" dirty="0"/>
          </a:p>
          <a:p>
            <a:pPr marL="0" indent="0">
              <a:buNone/>
            </a:pPr>
            <a:r>
              <a:rPr lang="it-IT" sz="3500" i="1" dirty="0"/>
              <a:t>- Sì, sì.</a:t>
            </a:r>
            <a:endParaRPr lang="it-IT" sz="3500" dirty="0"/>
          </a:p>
          <a:p>
            <a:pPr marL="0" indent="0">
              <a:buNone/>
            </a:pPr>
            <a:r>
              <a:rPr lang="it-IT" sz="3500" dirty="0"/>
              <a:t>(Lei si </a:t>
            </a:r>
            <a:r>
              <a:rPr lang="it-IT" sz="3500" dirty="0" smtClean="0"/>
              <a:t>allontana. Il signor </a:t>
            </a:r>
            <a:r>
              <a:rPr lang="it-IT" sz="3500" dirty="0" err="1" smtClean="0"/>
              <a:t>Piterson</a:t>
            </a:r>
            <a:r>
              <a:rPr lang="it-IT" sz="3500" dirty="0" smtClean="0"/>
              <a:t> si rivolge al suo aiutante) </a:t>
            </a:r>
            <a:endParaRPr lang="it-IT" sz="3500" dirty="0"/>
          </a:p>
          <a:p>
            <a:pPr marL="0" indent="0">
              <a:buNone/>
            </a:pPr>
            <a:r>
              <a:rPr lang="it-IT" sz="3500" i="1" dirty="0" smtClean="0"/>
              <a:t>- Hai </a:t>
            </a:r>
            <a:r>
              <a:rPr lang="it-IT" sz="3500" i="1" dirty="0"/>
              <a:t>preso nota</a:t>
            </a:r>
            <a:r>
              <a:rPr lang="it-IT" sz="3500" i="1" dirty="0" smtClean="0"/>
              <a:t>?</a:t>
            </a:r>
          </a:p>
          <a:p>
            <a:pPr marL="0" indent="0">
              <a:buNone/>
            </a:pPr>
            <a:r>
              <a:rPr lang="it-IT" sz="3500" i="1" dirty="0" smtClean="0"/>
              <a:t>- </a:t>
            </a:r>
            <a:r>
              <a:rPr lang="it-IT" sz="3500" i="1" dirty="0"/>
              <a:t>Verde, giallo, blu, bianco, rosso.</a:t>
            </a:r>
            <a:endParaRPr lang="it-IT" sz="3500" dirty="0"/>
          </a:p>
          <a:p>
            <a:pPr marL="0" indent="0">
              <a:buNone/>
            </a:pPr>
            <a:r>
              <a:rPr lang="it-IT" sz="3500" i="1" dirty="0"/>
              <a:t>- Esatto </a:t>
            </a:r>
            <a:endParaRPr lang="it-IT" sz="3500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3189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a casa dei nostri sogni- Colori.avi (youtubemp4.to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9277" y="83591"/>
            <a:ext cx="8013659" cy="641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14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603</TotalTime>
  <Words>1970</Words>
  <Application>Microsoft Office PowerPoint</Application>
  <PresentationFormat>Presentazione su schermo (4:3)</PresentationFormat>
  <Paragraphs>285</Paragraphs>
  <Slides>25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29" baseType="lpstr">
      <vt:lpstr>Arial</vt:lpstr>
      <vt:lpstr>Calibri</vt:lpstr>
      <vt:lpstr>Wingdings</vt:lpstr>
      <vt:lpstr>Tema di Office</vt:lpstr>
      <vt:lpstr>statistica: maneggiare con cura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statistica: maneggiare con cura</dc:title>
  <dc:creator>... ...</dc:creator>
  <cp:lastModifiedBy>Utente 2</cp:lastModifiedBy>
  <cp:revision>64</cp:revision>
  <dcterms:created xsi:type="dcterms:W3CDTF">2018-03-14T09:49:19Z</dcterms:created>
  <dcterms:modified xsi:type="dcterms:W3CDTF">2018-04-14T06:50:38Z</dcterms:modified>
</cp:coreProperties>
</file>