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59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6" r:id="rId23"/>
    <p:sldId id="277" r:id="rId24"/>
    <p:sldId id="278" r:id="rId25"/>
    <p:sldId id="279" r:id="rId26"/>
    <p:sldId id="280" r:id="rId27"/>
    <p:sldId id="282" r:id="rId28"/>
    <p:sldId id="281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20" y="-1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2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65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57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36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81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52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09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80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78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996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60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95749-B44D-B54A-8838-B150395BC6F8}" type="datetimeFigureOut">
              <a:rPr lang="it-IT" smtClean="0"/>
              <a:t>17/03/17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3FBFC-208C-CB4D-B921-807FD7AE2DF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290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2408" y="405965"/>
            <a:ext cx="9123010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Due sistemi di riferimento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e S’ in moto relativo rettilineo</a:t>
            </a:r>
          </a:p>
          <a:p>
            <a:r>
              <a:rPr lang="it-IT" sz="2800" b="1" dirty="0" smtClean="0"/>
              <a:t> uniforme</a:t>
            </a:r>
          </a:p>
          <a:p>
            <a:endParaRPr lang="it-IT" sz="2800" b="1" dirty="0"/>
          </a:p>
          <a:p>
            <a:r>
              <a:rPr lang="it-IT" sz="2800" b="1" dirty="0"/>
              <a:t>u</a:t>
            </a:r>
            <a:r>
              <a:rPr lang="it-IT" sz="2800" b="1" dirty="0" smtClean="0"/>
              <a:t> = velocità di S’ rispetto a </a:t>
            </a:r>
            <a:r>
              <a:rPr lang="it-IT" sz="2800" b="1" dirty="0" err="1" smtClean="0"/>
              <a:t>S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Convenzione sulle condizioni iniziali: O = O’ quando t = t’ = 0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898258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1312" y="198901"/>
            <a:ext cx="8648647" cy="655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Sappiamo (o possiamo ragionevolmente imporre) alcune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roprietà di 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eve dipendere da c (deve essere funzione di c)</a:t>
            </a:r>
          </a:p>
          <a:p>
            <a:endParaRPr lang="it-IT" sz="2800" b="1" dirty="0"/>
          </a:p>
          <a:p>
            <a:r>
              <a:rPr lang="it-IT" sz="2800" b="1" dirty="0" smtClean="0"/>
              <a:t>deve essere priva di dimensioni fisiche (adimensionale)</a:t>
            </a:r>
          </a:p>
          <a:p>
            <a:endParaRPr lang="it-IT" sz="2800" b="1" dirty="0"/>
          </a:p>
          <a:p>
            <a:r>
              <a:rPr lang="it-IT" sz="2800" b="1" dirty="0"/>
              <a:t>q</a:t>
            </a:r>
            <a:r>
              <a:rPr lang="it-IT" sz="2800" b="1" dirty="0" smtClean="0"/>
              <a:t>uindi non può dipendere solo da c: è ragionevole che 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ipenda dal rapporto adimensionale u/c</a:t>
            </a:r>
          </a:p>
          <a:p>
            <a:endParaRPr lang="it-IT" sz="2800" b="1" dirty="0"/>
          </a:p>
          <a:p>
            <a:r>
              <a:rPr lang="it-IT" sz="2800" b="1" dirty="0"/>
              <a:t>a</a:t>
            </a:r>
            <a:r>
              <a:rPr lang="it-IT" sz="2800" b="1" dirty="0" smtClean="0"/>
              <a:t>nzi, dal quadrato del rapporto u/c, per non dipendere 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al particolare segno di u e c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 smtClean="0"/>
              <a:t> 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f</a:t>
            </a:r>
            <a:r>
              <a:rPr lang="it-IT" sz="2800" b="1" dirty="0" smtClean="0"/>
              <a:t> (u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pPr marL="457200" indent="-457200">
              <a:buFontTx/>
              <a:buChar char="-"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390608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1312" y="198901"/>
            <a:ext cx="8648647" cy="7417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Sappiamo (o possiamo ragionevolmente imporre) alcune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roprietà di 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eve dipendere da c (deve essere funzione di c)</a:t>
            </a:r>
          </a:p>
          <a:p>
            <a:endParaRPr lang="it-IT" sz="2800" b="1" dirty="0"/>
          </a:p>
          <a:p>
            <a:r>
              <a:rPr lang="it-IT" sz="2800" b="1" dirty="0" smtClean="0"/>
              <a:t>deve essere priva di dimensioni fisiche (adimensionale)</a:t>
            </a:r>
          </a:p>
          <a:p>
            <a:endParaRPr lang="it-IT" sz="2800" b="1" dirty="0"/>
          </a:p>
          <a:p>
            <a:r>
              <a:rPr lang="it-IT" sz="2800" b="1" dirty="0"/>
              <a:t>q</a:t>
            </a:r>
            <a:r>
              <a:rPr lang="it-IT" sz="2800" b="1" dirty="0" smtClean="0"/>
              <a:t>uindi non può dipendere solo da c: è ragionevole che 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ipenda dal rapporto adimensionale u/c</a:t>
            </a:r>
          </a:p>
          <a:p>
            <a:endParaRPr lang="it-IT" sz="2800" b="1" dirty="0"/>
          </a:p>
          <a:p>
            <a:r>
              <a:rPr lang="it-IT" sz="2800" b="1" dirty="0"/>
              <a:t>a</a:t>
            </a:r>
            <a:r>
              <a:rPr lang="it-IT" sz="2800" b="1" dirty="0" smtClean="0"/>
              <a:t>nzi, dal quadrato del rapporto u/c, per non dipendere 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al particolare segno di u e c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 smtClean="0"/>
              <a:t> 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f</a:t>
            </a:r>
            <a:r>
              <a:rPr lang="it-IT" sz="2800" b="1" dirty="0" smtClean="0"/>
              <a:t> (u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p</a:t>
            </a:r>
            <a:r>
              <a:rPr lang="it-IT" sz="2800" b="1" dirty="0" smtClean="0"/>
              <a:t>er piccoli valori di u ( u &lt;&lt; c ) le TG vanno bene, quindi </a:t>
            </a:r>
          </a:p>
          <a:p>
            <a:r>
              <a:rPr lang="it-IT" sz="2800" b="1" dirty="0"/>
              <a:t>v</a:t>
            </a:r>
            <a:r>
              <a:rPr lang="it-IT" sz="2800" b="1" dirty="0" smtClean="0"/>
              <a:t>ogliamo che quando u/c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0 ,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1</a:t>
            </a:r>
            <a:r>
              <a:rPr lang="it-IT" sz="2800" b="1" dirty="0" smtClean="0"/>
              <a:t> </a:t>
            </a:r>
          </a:p>
          <a:p>
            <a:endParaRPr lang="it-IT" sz="2800" b="1" dirty="0" smtClean="0"/>
          </a:p>
          <a:p>
            <a:pPr marL="457200" indent="-457200">
              <a:buFontTx/>
              <a:buChar char="-"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061957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2400" y="198898"/>
            <a:ext cx="9090324" cy="655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Allora, sostituendo in </a:t>
            </a:r>
            <a:r>
              <a:rPr lang="it-IT" sz="2800" b="1" dirty="0"/>
              <a:t>x’ = </a:t>
            </a:r>
            <a:r>
              <a:rPr lang="it-IT" sz="2800" b="1" dirty="0" err="1"/>
              <a:t>γ</a:t>
            </a:r>
            <a:r>
              <a:rPr lang="it-IT" sz="2800" b="1" dirty="0"/>
              <a:t> (x – u t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 = c t            e          x’ = c t’        si ottiene</a:t>
            </a:r>
          </a:p>
          <a:p>
            <a:endParaRPr lang="it-IT" sz="2800" b="1" dirty="0"/>
          </a:p>
          <a:p>
            <a:r>
              <a:rPr lang="it-IT" sz="2800" b="1" dirty="0"/>
              <a:t>c</a:t>
            </a:r>
            <a:r>
              <a:rPr lang="it-IT" sz="2800" b="1" dirty="0" smtClean="0"/>
              <a:t> t’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dirty="0" smtClean="0"/>
              <a:t>(c t </a:t>
            </a:r>
            <a:r>
              <a:rPr lang="it-IT" sz="2800" b="1" dirty="0"/>
              <a:t>– u t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e</a:t>
            </a:r>
            <a:r>
              <a:rPr lang="it-IT" sz="2800" b="1" dirty="0" smtClean="0"/>
              <a:t>, dato che per noi è ancora t’ = t,</a:t>
            </a:r>
          </a:p>
          <a:p>
            <a:endParaRPr lang="it-IT" sz="2800" b="1" dirty="0"/>
          </a:p>
          <a:p>
            <a:r>
              <a:rPr lang="it-IT" sz="2800" b="1" dirty="0" err="1" smtClean="0"/>
              <a:t>γ</a:t>
            </a:r>
            <a:r>
              <a:rPr lang="it-IT" sz="2800" b="1" dirty="0" smtClean="0"/>
              <a:t> = c / (c – u) = 1/ (1 – u/c)</a:t>
            </a:r>
          </a:p>
          <a:p>
            <a:endParaRPr lang="it-IT" sz="2800" b="1" dirty="0"/>
          </a:p>
          <a:p>
            <a:r>
              <a:rPr lang="it-IT" sz="2800" b="1" dirty="0"/>
              <a:t>c</a:t>
            </a:r>
            <a:r>
              <a:rPr lang="it-IT" sz="2800" b="1" dirty="0" smtClean="0"/>
              <a:t>he ha tutte le proprietà richieste, salvo il fatto che dipende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al segno di u/c, il che non ci piace affatto</a:t>
            </a:r>
          </a:p>
          <a:p>
            <a:endParaRPr lang="it-IT" sz="2800" b="1" dirty="0"/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240172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2400" y="198898"/>
            <a:ext cx="9090324" cy="7417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Allora, sostituendo in </a:t>
            </a:r>
            <a:r>
              <a:rPr lang="it-IT" sz="2800" b="1" dirty="0"/>
              <a:t>x’ = </a:t>
            </a:r>
            <a:r>
              <a:rPr lang="it-IT" sz="2800" b="1" dirty="0" err="1"/>
              <a:t>γ</a:t>
            </a:r>
            <a:r>
              <a:rPr lang="it-IT" sz="2800" b="1" dirty="0"/>
              <a:t> (x – u t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 = c t            e          x’ = c t’        si ottiene</a:t>
            </a:r>
          </a:p>
          <a:p>
            <a:endParaRPr lang="it-IT" sz="2800" b="1" dirty="0"/>
          </a:p>
          <a:p>
            <a:r>
              <a:rPr lang="it-IT" sz="2800" b="1" dirty="0"/>
              <a:t>c</a:t>
            </a:r>
            <a:r>
              <a:rPr lang="it-IT" sz="2800" b="1" dirty="0" smtClean="0"/>
              <a:t> t’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dirty="0" smtClean="0"/>
              <a:t>(c t </a:t>
            </a:r>
            <a:r>
              <a:rPr lang="it-IT" sz="2800" b="1" dirty="0"/>
              <a:t>– u t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e</a:t>
            </a:r>
            <a:r>
              <a:rPr lang="it-IT" sz="2800" b="1" dirty="0" smtClean="0"/>
              <a:t>, dato che per noi è ancora t’ = t,</a:t>
            </a:r>
          </a:p>
          <a:p>
            <a:endParaRPr lang="it-IT" sz="2800" b="1" dirty="0"/>
          </a:p>
          <a:p>
            <a:r>
              <a:rPr lang="it-IT" sz="2800" b="1" dirty="0" err="1" smtClean="0"/>
              <a:t>γ</a:t>
            </a:r>
            <a:r>
              <a:rPr lang="it-IT" sz="2800" b="1" dirty="0" smtClean="0"/>
              <a:t> = c / (c – u) = 1/ (1 – u/c)</a:t>
            </a:r>
          </a:p>
          <a:p>
            <a:endParaRPr lang="it-IT" sz="2800" b="1" dirty="0"/>
          </a:p>
          <a:p>
            <a:r>
              <a:rPr lang="it-IT" sz="2800" b="1" dirty="0"/>
              <a:t>c</a:t>
            </a:r>
            <a:r>
              <a:rPr lang="it-IT" sz="2800" b="1" dirty="0" smtClean="0"/>
              <a:t>he ha tutte le proprietà richieste, salvo il fatto che dipende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al segno di u/c, il che non ci piace affatto</a:t>
            </a:r>
          </a:p>
          <a:p>
            <a:endParaRPr lang="it-IT" sz="2800" b="1" dirty="0"/>
          </a:p>
          <a:p>
            <a:r>
              <a:rPr lang="it-IT" sz="2800" b="1" dirty="0" smtClean="0"/>
              <a:t>Ma allora, per mettere le cose a posto, bisogna modificare </a:t>
            </a:r>
          </a:p>
          <a:p>
            <a:r>
              <a:rPr lang="it-IT" sz="2800" b="1" dirty="0"/>
              <a:t>a</a:t>
            </a:r>
            <a:r>
              <a:rPr lang="it-IT" sz="2800" b="1" dirty="0" smtClean="0"/>
              <a:t>nche la 2)  ( t’ = t )!</a:t>
            </a:r>
            <a:endParaRPr lang="it-IT" sz="2800" b="1" dirty="0"/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721077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6012" y="168300"/>
            <a:ext cx="8263099" cy="29649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Proviamo allora per simmetria una cosa di questo tipo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 – u t)</a:t>
            </a:r>
          </a:p>
          <a:p>
            <a:endParaRPr lang="it-IT" sz="2800" b="1" dirty="0"/>
          </a:p>
          <a:p>
            <a:r>
              <a:rPr lang="it-IT" sz="2800" b="1" dirty="0"/>
              <a:t>t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(t – α x)</a:t>
            </a:r>
          </a:p>
          <a:p>
            <a:endParaRPr lang="it-IT" sz="2800" b="1" dirty="0"/>
          </a:p>
          <a:p>
            <a:endParaRPr lang="it-IT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1129411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6012" y="168300"/>
            <a:ext cx="8275923" cy="5550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Proviamo allora per simmetria una cosa di questo tipo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 – u t)</a:t>
            </a:r>
          </a:p>
          <a:p>
            <a:endParaRPr lang="it-IT" sz="2800" b="1" dirty="0"/>
          </a:p>
          <a:p>
            <a:r>
              <a:rPr lang="it-IT" sz="2800" b="1" dirty="0"/>
              <a:t>t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(t – α x)</a:t>
            </a:r>
          </a:p>
          <a:p>
            <a:endParaRPr lang="it-IT" sz="2800" b="1" dirty="0"/>
          </a:p>
          <a:p>
            <a:r>
              <a:rPr lang="it-IT" sz="2800" b="1" dirty="0"/>
              <a:t>s</a:t>
            </a:r>
            <a:r>
              <a:rPr lang="it-IT" sz="2800" b="1" dirty="0" smtClean="0"/>
              <a:t>ostituendo x = c t e x’ = c t’ si ottiene</a:t>
            </a:r>
          </a:p>
          <a:p>
            <a:endParaRPr lang="it-IT" sz="2800" b="1" dirty="0"/>
          </a:p>
          <a:p>
            <a:r>
              <a:rPr lang="it-IT" sz="2800" b="1" dirty="0" err="1"/>
              <a:t>γ</a:t>
            </a:r>
            <a:r>
              <a:rPr lang="it-IT" sz="2800" b="1" dirty="0" smtClean="0"/>
              <a:t> (c t – u t) = c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(t – α c t)</a:t>
            </a:r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a cui  (c – u) = c (1 - </a:t>
            </a:r>
            <a:r>
              <a:rPr lang="it-IT" sz="2800" b="1" dirty="0"/>
              <a:t>α c </a:t>
            </a:r>
            <a:r>
              <a:rPr lang="it-IT" sz="2800" b="1" dirty="0" smtClean="0"/>
              <a:t>)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 smtClean="0"/>
              <a:t>α = u/c</a:t>
            </a:r>
            <a:r>
              <a:rPr lang="it-IT" sz="2800" b="1" baseline="30000" dirty="0" smtClean="0"/>
              <a:t>2</a:t>
            </a:r>
          </a:p>
          <a:p>
            <a:endParaRPr lang="it-IT" sz="2800" b="1" dirty="0" smtClean="0"/>
          </a:p>
          <a:p>
            <a:endParaRPr lang="it-IT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336890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6012" y="168300"/>
            <a:ext cx="8275923" cy="6842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Proviamo allora per simmetria una cosa di questo tipo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 – u t)</a:t>
            </a:r>
          </a:p>
          <a:p>
            <a:endParaRPr lang="it-IT" sz="2800" b="1" dirty="0"/>
          </a:p>
          <a:p>
            <a:r>
              <a:rPr lang="it-IT" sz="2800" b="1" dirty="0"/>
              <a:t>t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(t – α x)</a:t>
            </a:r>
          </a:p>
          <a:p>
            <a:endParaRPr lang="it-IT" sz="2800" b="1" dirty="0"/>
          </a:p>
          <a:p>
            <a:r>
              <a:rPr lang="it-IT" sz="2800" b="1" dirty="0"/>
              <a:t>s</a:t>
            </a:r>
            <a:r>
              <a:rPr lang="it-IT" sz="2800" b="1" dirty="0" smtClean="0"/>
              <a:t>ostituendo x = c t e x’ = c t’ si ottiene</a:t>
            </a:r>
          </a:p>
          <a:p>
            <a:endParaRPr lang="it-IT" sz="2800" b="1" dirty="0"/>
          </a:p>
          <a:p>
            <a:r>
              <a:rPr lang="it-IT" sz="2800" b="1" dirty="0" err="1"/>
              <a:t>γ</a:t>
            </a:r>
            <a:r>
              <a:rPr lang="it-IT" sz="2800" b="1" dirty="0" smtClean="0"/>
              <a:t> (c t – u t) = c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(t – α c t)</a:t>
            </a:r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a cui  (c – u) = c (1 - </a:t>
            </a:r>
            <a:r>
              <a:rPr lang="it-IT" sz="2800" b="1" dirty="0"/>
              <a:t>α c </a:t>
            </a:r>
            <a:r>
              <a:rPr lang="it-IT" sz="2800" b="1" dirty="0" smtClean="0"/>
              <a:t>)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 smtClean="0"/>
              <a:t>α = u/c</a:t>
            </a:r>
            <a:r>
              <a:rPr lang="it-IT" sz="2800" b="1" baseline="30000" dirty="0" smtClean="0"/>
              <a:t>2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x</a:t>
            </a:r>
            <a:r>
              <a:rPr lang="it-IT" sz="2800" b="1" dirty="0"/>
              <a:t>’ = </a:t>
            </a:r>
            <a:r>
              <a:rPr lang="it-IT" sz="2800" b="1" dirty="0" err="1"/>
              <a:t>γ</a:t>
            </a:r>
            <a:r>
              <a:rPr lang="it-IT" sz="2800" b="1" dirty="0"/>
              <a:t> (x – u t)</a:t>
            </a:r>
          </a:p>
          <a:p>
            <a:endParaRPr lang="it-IT" sz="2800" b="1" dirty="0"/>
          </a:p>
          <a:p>
            <a:r>
              <a:rPr lang="it-IT" sz="2800" b="1" dirty="0"/>
              <a:t>t’ = </a:t>
            </a:r>
            <a:r>
              <a:rPr lang="it-IT" sz="2800" b="1" dirty="0" err="1"/>
              <a:t>γ</a:t>
            </a:r>
            <a:r>
              <a:rPr lang="it-IT" sz="2800" b="1" dirty="0"/>
              <a:t> (t – u/</a:t>
            </a:r>
            <a:r>
              <a:rPr lang="it-IT" sz="2800" b="1" dirty="0" smtClean="0"/>
              <a:t>c</a:t>
            </a:r>
            <a:r>
              <a:rPr lang="it-IT" sz="2800" b="1" baseline="30000" dirty="0" smtClean="0"/>
              <a:t>2 </a:t>
            </a:r>
            <a:r>
              <a:rPr lang="it-IT" sz="2800" b="1" dirty="0" smtClean="0"/>
              <a:t>x</a:t>
            </a:r>
            <a:r>
              <a:rPr lang="it-IT" sz="2800" b="1" dirty="0"/>
              <a:t>)</a:t>
            </a:r>
          </a:p>
          <a:p>
            <a:endParaRPr lang="it-IT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2388525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75410" y="336588"/>
            <a:ext cx="786194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La trasformazione inversa (da S’ ad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) è ovviamente 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 =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dirty="0" smtClean="0"/>
              <a:t>(x’ + u t’)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264866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75410" y="336588"/>
            <a:ext cx="7874772" cy="59811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La trasformazione inversa (da S’ ad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) è ovviamente 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 =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dirty="0" smtClean="0"/>
              <a:t>(x’ + u t’)</a:t>
            </a:r>
          </a:p>
          <a:p>
            <a:endParaRPr lang="it-IT" sz="2800" b="1" dirty="0"/>
          </a:p>
          <a:p>
            <a:r>
              <a:rPr lang="it-IT" sz="2800" b="1" dirty="0"/>
              <a:t>s</a:t>
            </a:r>
            <a:r>
              <a:rPr lang="it-IT" sz="2800" b="1" dirty="0" smtClean="0"/>
              <a:t>ostituendo le espressioni per x’ e t’ si ottiene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[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 – u t) + u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(t – u/c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x) ]</a:t>
            </a:r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a cui si ricava l’espressione esplicita per 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err="1"/>
              <a:t>γ</a:t>
            </a:r>
            <a:r>
              <a:rPr lang="it-IT" sz="2800" b="1" dirty="0" smtClean="0"/>
              <a:t> = 1 / ( 1 – u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)</a:t>
            </a:r>
            <a:r>
              <a:rPr lang="it-IT" sz="2800" b="1" baseline="30000" dirty="0" smtClean="0"/>
              <a:t>1/2</a:t>
            </a:r>
          </a:p>
          <a:p>
            <a:endParaRPr lang="it-IT" sz="2800" b="1" baseline="30000" dirty="0"/>
          </a:p>
          <a:p>
            <a:r>
              <a:rPr lang="it-IT" sz="2800" b="1" dirty="0" smtClean="0"/>
              <a:t>che ha tutte le caratteristiche giuste</a:t>
            </a:r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60425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43717" y="30612"/>
            <a:ext cx="6629914" cy="4257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Trasformazioni di </a:t>
            </a:r>
            <a:r>
              <a:rPr lang="it-IT" sz="2800" b="1" dirty="0" err="1" smtClean="0"/>
              <a:t>Lorentz</a:t>
            </a:r>
            <a:r>
              <a:rPr lang="it-IT" sz="2800" b="1" dirty="0" smtClean="0"/>
              <a:t> (TL)</a:t>
            </a:r>
          </a:p>
          <a:p>
            <a:endParaRPr lang="it-IT" sz="2800" b="1" dirty="0" smtClean="0"/>
          </a:p>
          <a:p>
            <a:r>
              <a:rPr lang="it-IT" sz="2800" b="1" dirty="0"/>
              <a:t>x’ = </a:t>
            </a:r>
            <a:r>
              <a:rPr lang="it-IT" sz="2800" b="1" dirty="0" err="1"/>
              <a:t>γ</a:t>
            </a:r>
            <a:r>
              <a:rPr lang="it-IT" sz="2800" b="1" dirty="0"/>
              <a:t> (x – u t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t’ = </a:t>
            </a:r>
            <a:r>
              <a:rPr lang="it-IT" sz="2800" b="1" dirty="0" err="1"/>
              <a:t>γ</a:t>
            </a:r>
            <a:r>
              <a:rPr lang="it-IT" sz="2800" b="1" dirty="0"/>
              <a:t> (t – u/c</a:t>
            </a:r>
            <a:r>
              <a:rPr lang="it-IT" sz="2800" b="1" baseline="30000" dirty="0"/>
              <a:t>2 </a:t>
            </a:r>
            <a:r>
              <a:rPr lang="it-IT" sz="2800" b="1" dirty="0"/>
              <a:t>x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 smtClean="0"/>
              <a:t>(con  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dirty="0"/>
              <a:t>= 1 / ( 1 – u</a:t>
            </a:r>
            <a:r>
              <a:rPr lang="it-IT" sz="2800" b="1" baseline="30000" dirty="0"/>
              <a:t>2</a:t>
            </a:r>
            <a:r>
              <a:rPr lang="it-IT" sz="2800" b="1" dirty="0"/>
              <a:t>/c</a:t>
            </a:r>
            <a:r>
              <a:rPr lang="it-IT" sz="2800" b="1" baseline="30000" dirty="0"/>
              <a:t>2</a:t>
            </a:r>
            <a:r>
              <a:rPr lang="it-IT" sz="2800" b="1" dirty="0"/>
              <a:t> )</a:t>
            </a:r>
            <a:r>
              <a:rPr lang="it-IT" sz="2800" b="1" baseline="30000" dirty="0"/>
              <a:t>1/</a:t>
            </a:r>
            <a:r>
              <a:rPr lang="it-IT" sz="2800" b="1" baseline="30000" dirty="0" smtClean="0"/>
              <a:t>2  </a:t>
            </a:r>
            <a:r>
              <a:rPr lang="it-IT" sz="2800" b="1" dirty="0" smtClean="0"/>
              <a:t>; è sempre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&gt; 1)</a:t>
            </a:r>
          </a:p>
          <a:p>
            <a:endParaRPr lang="it-IT" sz="2800" b="1" baseline="30000" dirty="0"/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149210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2408" y="405965"/>
            <a:ext cx="9123010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Due sistemi di riferimento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e S’ in moto relativo rettilineo</a:t>
            </a:r>
          </a:p>
          <a:p>
            <a:r>
              <a:rPr lang="it-IT" sz="2800" b="1" dirty="0" smtClean="0"/>
              <a:t> uniforme</a:t>
            </a:r>
          </a:p>
          <a:p>
            <a:endParaRPr lang="it-IT" sz="2800" b="1" dirty="0"/>
          </a:p>
          <a:p>
            <a:r>
              <a:rPr lang="it-IT" sz="2800" b="1" dirty="0"/>
              <a:t>u</a:t>
            </a:r>
            <a:r>
              <a:rPr lang="it-IT" sz="2800" b="1" dirty="0" smtClean="0"/>
              <a:t> = velocità di S’ rispetto a </a:t>
            </a:r>
            <a:r>
              <a:rPr lang="it-IT" sz="2800" b="1" dirty="0" err="1" smtClean="0"/>
              <a:t>S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Convenzione sulle condizioni iniziali: O = O’ quando t = t’ = 0</a:t>
            </a:r>
          </a:p>
          <a:p>
            <a:endParaRPr lang="it-IT" sz="2800" b="1" dirty="0"/>
          </a:p>
          <a:p>
            <a:r>
              <a:rPr lang="it-IT" sz="2800" b="1" dirty="0" smtClean="0"/>
              <a:t>Trasformazioni </a:t>
            </a:r>
            <a:r>
              <a:rPr lang="it-IT" sz="2800" b="1" dirty="0" err="1" smtClean="0"/>
              <a:t>galileane</a:t>
            </a:r>
            <a:r>
              <a:rPr lang="it-IT" sz="2800" b="1" dirty="0" smtClean="0"/>
              <a:t> (TG)</a:t>
            </a:r>
          </a:p>
          <a:p>
            <a:endParaRPr lang="it-IT" sz="2800" b="1" dirty="0"/>
          </a:p>
          <a:p>
            <a:r>
              <a:rPr lang="it-IT" sz="2800" b="1" dirty="0" smtClean="0"/>
              <a:t>1)  x’ = x – ut</a:t>
            </a:r>
          </a:p>
          <a:p>
            <a:endParaRPr lang="it-IT" sz="2800" b="1" dirty="0"/>
          </a:p>
          <a:p>
            <a:r>
              <a:rPr lang="it-IT" sz="2800" b="1" dirty="0" smtClean="0"/>
              <a:t>2)  t’ = t</a:t>
            </a:r>
          </a:p>
          <a:p>
            <a:endParaRPr lang="it-IT" sz="2800" b="1" dirty="0"/>
          </a:p>
          <a:p>
            <a:r>
              <a:rPr lang="it-IT" sz="2800" b="1" dirty="0" smtClean="0"/>
              <a:t>3)  v’ = v - u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064203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43717" y="30612"/>
            <a:ext cx="6629914" cy="81355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Trasformazioni di </a:t>
            </a:r>
            <a:r>
              <a:rPr lang="it-IT" sz="2800" b="1" dirty="0" err="1" smtClean="0"/>
              <a:t>Lorentz</a:t>
            </a:r>
            <a:r>
              <a:rPr lang="it-IT" sz="2800" b="1" dirty="0" smtClean="0"/>
              <a:t> (TL)</a:t>
            </a:r>
          </a:p>
          <a:p>
            <a:endParaRPr lang="it-IT" sz="2800" b="1" dirty="0" smtClean="0"/>
          </a:p>
          <a:p>
            <a:r>
              <a:rPr lang="it-IT" sz="2800" b="1" dirty="0"/>
              <a:t>x’ = </a:t>
            </a:r>
            <a:r>
              <a:rPr lang="it-IT" sz="2800" b="1" dirty="0" err="1"/>
              <a:t>γ</a:t>
            </a:r>
            <a:r>
              <a:rPr lang="it-IT" sz="2800" b="1" dirty="0"/>
              <a:t> (x – u t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t’ = </a:t>
            </a:r>
            <a:r>
              <a:rPr lang="it-IT" sz="2800" b="1" dirty="0" err="1"/>
              <a:t>γ</a:t>
            </a:r>
            <a:r>
              <a:rPr lang="it-IT" sz="2800" b="1" dirty="0"/>
              <a:t> (t – u/c</a:t>
            </a:r>
            <a:r>
              <a:rPr lang="it-IT" sz="2800" b="1" baseline="30000" dirty="0"/>
              <a:t>2 </a:t>
            </a:r>
            <a:r>
              <a:rPr lang="it-IT" sz="2800" b="1" dirty="0"/>
              <a:t>x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 smtClean="0"/>
              <a:t>(con  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dirty="0"/>
              <a:t>= 1 / ( 1 – u</a:t>
            </a:r>
            <a:r>
              <a:rPr lang="it-IT" sz="2800" b="1" baseline="30000" dirty="0"/>
              <a:t>2</a:t>
            </a:r>
            <a:r>
              <a:rPr lang="it-IT" sz="2800" b="1" dirty="0"/>
              <a:t>/c</a:t>
            </a:r>
            <a:r>
              <a:rPr lang="it-IT" sz="2800" b="1" baseline="30000" dirty="0"/>
              <a:t>2</a:t>
            </a:r>
            <a:r>
              <a:rPr lang="it-IT" sz="2800" b="1" dirty="0"/>
              <a:t> )</a:t>
            </a:r>
            <a:r>
              <a:rPr lang="it-IT" sz="2800" b="1" baseline="30000" dirty="0"/>
              <a:t>1/</a:t>
            </a:r>
            <a:r>
              <a:rPr lang="it-IT" sz="2800" b="1" baseline="30000" dirty="0" smtClean="0"/>
              <a:t>2  </a:t>
            </a:r>
            <a:r>
              <a:rPr lang="it-IT" sz="2800" b="1" dirty="0" smtClean="0"/>
              <a:t>; è sempre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&gt; 1)</a:t>
            </a:r>
          </a:p>
          <a:p>
            <a:endParaRPr lang="it-IT" sz="2800" b="1" baseline="30000" dirty="0"/>
          </a:p>
          <a:p>
            <a:r>
              <a:rPr lang="it-IT" sz="2800" b="1" dirty="0"/>
              <a:t>l</a:t>
            </a:r>
            <a:r>
              <a:rPr lang="it-IT" sz="2800" b="1" dirty="0" smtClean="0"/>
              <a:t>egge di composizione delle velocità</a:t>
            </a:r>
          </a:p>
          <a:p>
            <a:endParaRPr lang="it-IT" sz="2800" b="1" dirty="0"/>
          </a:p>
          <a:p>
            <a:r>
              <a:rPr lang="it-IT" sz="2800" b="1" dirty="0" err="1" smtClean="0"/>
              <a:t>Δx</a:t>
            </a:r>
            <a:r>
              <a:rPr lang="it-IT" sz="2800" b="1" dirty="0"/>
              <a:t>’ =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dirty="0" smtClean="0"/>
              <a:t>(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x</a:t>
            </a:r>
            <a:r>
              <a:rPr lang="it-IT" sz="2800" b="1" dirty="0" smtClean="0"/>
              <a:t> </a:t>
            </a:r>
            <a:r>
              <a:rPr lang="it-IT" sz="2800" b="1" dirty="0"/>
              <a:t>– u 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t</a:t>
            </a:r>
            <a:r>
              <a:rPr lang="it-IT" sz="2800" b="1" dirty="0" smtClean="0"/>
              <a:t>) , 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t</a:t>
            </a:r>
            <a:r>
              <a:rPr lang="it-IT" sz="2800" b="1" dirty="0"/>
              <a:t>’ =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dirty="0" smtClean="0"/>
              <a:t>(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t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x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v</a:t>
            </a:r>
            <a:r>
              <a:rPr lang="it-IT" sz="2800" b="1" dirty="0" smtClean="0"/>
              <a:t>’ = </a:t>
            </a:r>
            <a:r>
              <a:rPr lang="it-IT" sz="2800" b="1" dirty="0" err="1"/>
              <a:t>Δx</a:t>
            </a:r>
            <a:r>
              <a:rPr lang="it-IT" sz="2800" b="1" dirty="0"/>
              <a:t>’ </a:t>
            </a:r>
            <a:r>
              <a:rPr lang="it-IT" sz="2800" b="1" dirty="0" smtClean="0"/>
              <a:t>/ </a:t>
            </a:r>
            <a:r>
              <a:rPr lang="it-IT" sz="2800" b="1" dirty="0" err="1"/>
              <a:t>Δt</a:t>
            </a:r>
            <a:r>
              <a:rPr lang="it-IT" sz="2800" b="1" dirty="0"/>
              <a:t>’ </a:t>
            </a:r>
            <a:r>
              <a:rPr lang="it-IT" sz="2800" b="1" dirty="0" smtClean="0"/>
              <a:t>= (v – u)/(1 – </a:t>
            </a:r>
            <a:r>
              <a:rPr lang="it-IT" sz="2800" b="1" dirty="0" err="1" smtClean="0"/>
              <a:t>uv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136713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43717" y="30612"/>
            <a:ext cx="8788033" cy="89973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Trasformazioni di </a:t>
            </a:r>
            <a:r>
              <a:rPr lang="it-IT" sz="2800" b="1" dirty="0" err="1" smtClean="0"/>
              <a:t>Lorentz</a:t>
            </a:r>
            <a:r>
              <a:rPr lang="it-IT" sz="2800" b="1" dirty="0" smtClean="0"/>
              <a:t> (TL)</a:t>
            </a:r>
          </a:p>
          <a:p>
            <a:endParaRPr lang="it-IT" sz="2800" b="1" dirty="0" smtClean="0"/>
          </a:p>
          <a:p>
            <a:r>
              <a:rPr lang="it-IT" sz="2800" b="1" dirty="0"/>
              <a:t>x’ = </a:t>
            </a:r>
            <a:r>
              <a:rPr lang="it-IT" sz="2800" b="1" dirty="0" err="1"/>
              <a:t>γ</a:t>
            </a:r>
            <a:r>
              <a:rPr lang="it-IT" sz="2800" b="1" dirty="0"/>
              <a:t> (x – u t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t’ = </a:t>
            </a:r>
            <a:r>
              <a:rPr lang="it-IT" sz="2800" b="1" dirty="0" err="1"/>
              <a:t>γ</a:t>
            </a:r>
            <a:r>
              <a:rPr lang="it-IT" sz="2800" b="1" dirty="0"/>
              <a:t> (t – u/c</a:t>
            </a:r>
            <a:r>
              <a:rPr lang="it-IT" sz="2800" b="1" baseline="30000" dirty="0"/>
              <a:t>2 </a:t>
            </a:r>
            <a:r>
              <a:rPr lang="it-IT" sz="2800" b="1" dirty="0"/>
              <a:t>x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 smtClean="0"/>
              <a:t>(con  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dirty="0"/>
              <a:t>= 1 / ( 1 – u</a:t>
            </a:r>
            <a:r>
              <a:rPr lang="it-IT" sz="2800" b="1" baseline="30000" dirty="0"/>
              <a:t>2</a:t>
            </a:r>
            <a:r>
              <a:rPr lang="it-IT" sz="2800" b="1" dirty="0"/>
              <a:t>/c</a:t>
            </a:r>
            <a:r>
              <a:rPr lang="it-IT" sz="2800" b="1" baseline="30000" dirty="0"/>
              <a:t>2</a:t>
            </a:r>
            <a:r>
              <a:rPr lang="it-IT" sz="2800" b="1" dirty="0"/>
              <a:t> )</a:t>
            </a:r>
            <a:r>
              <a:rPr lang="it-IT" sz="2800" b="1" baseline="30000" dirty="0"/>
              <a:t>1/</a:t>
            </a:r>
            <a:r>
              <a:rPr lang="it-IT" sz="2800" b="1" baseline="30000" dirty="0" smtClean="0"/>
              <a:t>2  </a:t>
            </a:r>
            <a:r>
              <a:rPr lang="it-IT" sz="2800" b="1" dirty="0" smtClean="0"/>
              <a:t>; è sempre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&gt; 1)</a:t>
            </a:r>
          </a:p>
          <a:p>
            <a:endParaRPr lang="it-IT" sz="2800" b="1" baseline="30000" dirty="0"/>
          </a:p>
          <a:p>
            <a:r>
              <a:rPr lang="it-IT" sz="2800" b="1" dirty="0"/>
              <a:t>l</a:t>
            </a:r>
            <a:r>
              <a:rPr lang="it-IT" sz="2800" b="1" dirty="0" smtClean="0"/>
              <a:t>egge di composizione delle velocità</a:t>
            </a:r>
          </a:p>
          <a:p>
            <a:endParaRPr lang="it-IT" sz="2800" b="1" dirty="0"/>
          </a:p>
          <a:p>
            <a:r>
              <a:rPr lang="it-IT" sz="2800" b="1" dirty="0" err="1" smtClean="0"/>
              <a:t>Δx</a:t>
            </a:r>
            <a:r>
              <a:rPr lang="it-IT" sz="2800" b="1" dirty="0"/>
              <a:t>’ =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dirty="0" smtClean="0"/>
              <a:t>(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x</a:t>
            </a:r>
            <a:r>
              <a:rPr lang="it-IT" sz="2800" b="1" dirty="0" smtClean="0"/>
              <a:t> </a:t>
            </a:r>
            <a:r>
              <a:rPr lang="it-IT" sz="2800" b="1" dirty="0"/>
              <a:t>– u 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t</a:t>
            </a:r>
            <a:r>
              <a:rPr lang="it-IT" sz="2800" b="1" dirty="0" smtClean="0"/>
              <a:t>) , 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t</a:t>
            </a:r>
            <a:r>
              <a:rPr lang="it-IT" sz="2800" b="1" dirty="0"/>
              <a:t>’ =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dirty="0" smtClean="0"/>
              <a:t>(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t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err="1"/>
              <a:t>Δ</a:t>
            </a:r>
            <a:r>
              <a:rPr lang="it-IT" sz="2800" b="1" dirty="0" err="1" smtClean="0"/>
              <a:t>x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v</a:t>
            </a:r>
            <a:r>
              <a:rPr lang="it-IT" sz="2800" b="1" dirty="0" smtClean="0"/>
              <a:t>’ = </a:t>
            </a:r>
            <a:r>
              <a:rPr lang="it-IT" sz="2800" b="1" dirty="0" err="1"/>
              <a:t>Δx</a:t>
            </a:r>
            <a:r>
              <a:rPr lang="it-IT" sz="2800" b="1" dirty="0"/>
              <a:t>’ </a:t>
            </a:r>
            <a:r>
              <a:rPr lang="it-IT" sz="2800" b="1" dirty="0" smtClean="0"/>
              <a:t>/ </a:t>
            </a:r>
            <a:r>
              <a:rPr lang="it-IT" sz="2800" b="1" dirty="0" err="1"/>
              <a:t>Δt</a:t>
            </a:r>
            <a:r>
              <a:rPr lang="it-IT" sz="2800" b="1" dirty="0"/>
              <a:t>’ </a:t>
            </a:r>
            <a:r>
              <a:rPr lang="it-IT" sz="2800" b="1" dirty="0" smtClean="0"/>
              <a:t>= (v – u)/(1 – </a:t>
            </a:r>
            <a:r>
              <a:rPr lang="it-IT" sz="2800" b="1" dirty="0" err="1" smtClean="0"/>
              <a:t>uv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q</a:t>
            </a:r>
            <a:r>
              <a:rPr lang="it-IT" sz="2800" b="1" dirty="0" smtClean="0"/>
              <a:t>uando è v &lt;&lt; c,  v’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v – u ; ma quando è v = c, si ottiene</a:t>
            </a:r>
          </a:p>
          <a:p>
            <a:r>
              <a:rPr lang="it-IT" sz="2800" b="1" dirty="0">
                <a:sym typeface="Wingdings"/>
              </a:rPr>
              <a:t>a</a:t>
            </a:r>
            <a:r>
              <a:rPr lang="it-IT" sz="2800" b="1" dirty="0" smtClean="0">
                <a:sym typeface="Wingdings"/>
              </a:rPr>
              <a:t>ncora v’ = c    …e noi siamo pienamente soddisfatti</a:t>
            </a:r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092331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relativita-gamm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844" y="11650"/>
            <a:ext cx="9191082" cy="615802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879958" y="6169676"/>
            <a:ext cx="7512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Grafico dell’andamento di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in funzione di β = v/c 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567121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3607" y="244791"/>
            <a:ext cx="8023073" cy="3826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Evento = coppia di coordinate (x, t)  </a:t>
            </a:r>
          </a:p>
          <a:p>
            <a:r>
              <a:rPr lang="it-IT" sz="2800" b="1" dirty="0" smtClean="0"/>
              <a:t>(nel punto x succede una certa cosa all’istante t)</a:t>
            </a:r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ue eventi simultanei 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: 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e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 con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= t</a:t>
            </a:r>
            <a:r>
              <a:rPr lang="it-IT" sz="2800" b="1" baseline="-25000" dirty="0" smtClean="0"/>
              <a:t>2</a:t>
            </a:r>
          </a:p>
          <a:p>
            <a:endParaRPr lang="it-IT" sz="2800" b="1" baseline="-25000" dirty="0"/>
          </a:p>
          <a:p>
            <a:endParaRPr lang="it-IT" sz="2800" b="1" dirty="0"/>
          </a:p>
          <a:p>
            <a:endParaRPr lang="it-IT" sz="2800" b="1" dirty="0" smtClean="0"/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993889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3607" y="244791"/>
            <a:ext cx="8023073" cy="7130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Evento = coppia di coordinate (x, t)  </a:t>
            </a:r>
          </a:p>
          <a:p>
            <a:r>
              <a:rPr lang="it-IT" sz="2800" b="1" dirty="0" smtClean="0"/>
              <a:t>(nel punto x succede una certa cosa all’istante t)</a:t>
            </a:r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ue eventi simultanei 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: 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e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 con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= t</a:t>
            </a:r>
            <a:r>
              <a:rPr lang="it-IT" sz="2800" b="1" baseline="-25000" dirty="0" smtClean="0"/>
              <a:t>2</a:t>
            </a:r>
          </a:p>
          <a:p>
            <a:endParaRPr lang="it-IT" sz="2800" b="1" baseline="-25000" dirty="0"/>
          </a:p>
          <a:p>
            <a:r>
              <a:rPr lang="it-IT" sz="2800" b="1" dirty="0" smtClean="0"/>
              <a:t>In S’</a:t>
            </a:r>
          </a:p>
          <a:p>
            <a:endParaRPr lang="it-IT" sz="2800" b="1" dirty="0"/>
          </a:p>
          <a:p>
            <a:r>
              <a:rPr lang="it-IT" sz="2800" b="1" dirty="0" smtClean="0"/>
              <a:t>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(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</a:t>
            </a:r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(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e</a:t>
            </a:r>
            <a:r>
              <a:rPr lang="it-IT" sz="2800" b="1" dirty="0" smtClean="0"/>
              <a:t>, poiché </a:t>
            </a:r>
            <a:r>
              <a:rPr lang="it-IT" sz="2800" b="1" dirty="0"/>
              <a:t>t</a:t>
            </a:r>
            <a:r>
              <a:rPr lang="it-IT" sz="2800" b="1" baseline="-25000" dirty="0"/>
              <a:t>1</a:t>
            </a:r>
            <a:r>
              <a:rPr lang="it-IT" sz="2800" b="1" dirty="0"/>
              <a:t> = 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2 </a:t>
            </a:r>
            <a:r>
              <a:rPr lang="it-IT" sz="2800" b="1" dirty="0" smtClean="0"/>
              <a:t>ma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≠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, 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≠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</a:p>
          <a:p>
            <a:endParaRPr lang="it-IT" sz="2800" b="1" baseline="-25000" dirty="0"/>
          </a:p>
          <a:p>
            <a:endParaRPr lang="it-IT" sz="2800" b="1" dirty="0"/>
          </a:p>
          <a:p>
            <a:endParaRPr lang="it-IT" sz="2800" b="1" dirty="0" smtClean="0"/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449081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3607" y="244791"/>
            <a:ext cx="8023073" cy="7991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Evento = coppia di coordinate (x, t)  </a:t>
            </a:r>
          </a:p>
          <a:p>
            <a:r>
              <a:rPr lang="it-IT" sz="2800" b="1" dirty="0" smtClean="0"/>
              <a:t>(nel punto x succede una certa cosa all’istante t)</a:t>
            </a:r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ue eventi simultanei 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: 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e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 con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= t</a:t>
            </a:r>
            <a:r>
              <a:rPr lang="it-IT" sz="2800" b="1" baseline="-25000" dirty="0" smtClean="0"/>
              <a:t>2</a:t>
            </a:r>
          </a:p>
          <a:p>
            <a:endParaRPr lang="it-IT" sz="2800" b="1" baseline="-25000" dirty="0"/>
          </a:p>
          <a:p>
            <a:r>
              <a:rPr lang="it-IT" sz="2800" b="1" dirty="0" smtClean="0"/>
              <a:t>In S’</a:t>
            </a:r>
          </a:p>
          <a:p>
            <a:endParaRPr lang="it-IT" sz="2800" b="1" dirty="0"/>
          </a:p>
          <a:p>
            <a:r>
              <a:rPr lang="it-IT" sz="2800" b="1" dirty="0" smtClean="0"/>
              <a:t>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(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</a:t>
            </a:r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(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e</a:t>
            </a:r>
            <a:r>
              <a:rPr lang="it-IT" sz="2800" b="1" dirty="0" smtClean="0"/>
              <a:t>, poiché </a:t>
            </a:r>
            <a:r>
              <a:rPr lang="it-IT" sz="2800" b="1" dirty="0"/>
              <a:t>t</a:t>
            </a:r>
            <a:r>
              <a:rPr lang="it-IT" sz="2800" b="1" baseline="-25000" dirty="0"/>
              <a:t>1</a:t>
            </a:r>
            <a:r>
              <a:rPr lang="it-IT" sz="2800" b="1" dirty="0"/>
              <a:t> = 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2 </a:t>
            </a:r>
            <a:r>
              <a:rPr lang="it-IT" sz="2800" b="1" dirty="0" smtClean="0"/>
              <a:t>ma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≠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, 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≠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</a:p>
          <a:p>
            <a:endParaRPr lang="it-IT" sz="2800" b="1" baseline="-25000" dirty="0"/>
          </a:p>
          <a:p>
            <a:r>
              <a:rPr lang="it-IT" sz="2800" b="1" dirty="0" smtClean="0"/>
              <a:t>La simultaneità è un concetto relativo. Due eventi</a:t>
            </a:r>
          </a:p>
          <a:p>
            <a:r>
              <a:rPr lang="it-IT" sz="2800" b="1" dirty="0"/>
              <a:t>s</a:t>
            </a:r>
            <a:r>
              <a:rPr lang="it-IT" sz="2800" b="1" smtClean="0"/>
              <a:t>imultanei </a:t>
            </a:r>
            <a:r>
              <a:rPr lang="it-IT" sz="2800" b="1" dirty="0" smtClean="0"/>
              <a:t>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non lo sono in S’</a:t>
            </a:r>
            <a:endParaRPr lang="it-IT" sz="2800" b="1" dirty="0"/>
          </a:p>
          <a:p>
            <a:endParaRPr lang="it-IT" sz="2800" b="1" dirty="0"/>
          </a:p>
          <a:p>
            <a:endParaRPr lang="it-IT" sz="2800" b="1" dirty="0" smtClean="0"/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43862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928" y="30608"/>
            <a:ext cx="8725088" cy="124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Due eventi 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e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 nello stesso punto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eparati da un intervallo temporale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t</a:t>
            </a:r>
            <a:r>
              <a:rPr lang="it-IT" sz="2800" b="1" baseline="-25000" dirty="0" smtClean="0"/>
              <a:t>1</a:t>
            </a:r>
          </a:p>
          <a:p>
            <a:endParaRPr lang="it-IT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818618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928" y="30608"/>
            <a:ext cx="8725088" cy="51193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Due eventi 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e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 nello stesso punto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eparati da un intervallo temporale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t</a:t>
            </a:r>
            <a:r>
              <a:rPr lang="it-IT" sz="2800" b="1" baseline="-25000" dirty="0" smtClean="0"/>
              <a:t>1</a:t>
            </a:r>
          </a:p>
          <a:p>
            <a:endParaRPr lang="it-IT" sz="2800" b="1" baseline="-25000" dirty="0"/>
          </a:p>
          <a:p>
            <a:r>
              <a:rPr lang="it-IT" sz="2800" b="1" dirty="0" smtClean="0"/>
              <a:t>In S’</a:t>
            </a:r>
          </a:p>
          <a:p>
            <a:endParaRPr lang="it-IT" sz="2800" b="1" dirty="0"/>
          </a:p>
          <a:p>
            <a:r>
              <a:rPr lang="it-IT" sz="2800" b="1" dirty="0" smtClean="0"/>
              <a:t>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(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</a:t>
            </a:r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(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e</a:t>
            </a:r>
            <a:r>
              <a:rPr lang="it-IT" sz="2800" b="1" dirty="0" smtClean="0"/>
              <a:t>, poiché è </a:t>
            </a:r>
            <a:r>
              <a:rPr lang="it-IT" sz="2800" b="1" dirty="0"/>
              <a:t>x</a:t>
            </a:r>
            <a:r>
              <a:rPr lang="it-IT" sz="2800" b="1" baseline="-25000" dirty="0"/>
              <a:t>1</a:t>
            </a:r>
            <a:r>
              <a:rPr lang="it-IT" sz="2800" b="1" dirty="0"/>
              <a:t> =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, si ha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’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–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&gt; </a:t>
            </a:r>
            <a:r>
              <a:rPr lang="it-IT" sz="2800" b="1" dirty="0" err="1" smtClean="0"/>
              <a:t>Δt</a:t>
            </a:r>
            <a:endParaRPr lang="it-IT" sz="2800" b="1" dirty="0" smtClean="0"/>
          </a:p>
          <a:p>
            <a:endParaRPr lang="it-IT" sz="2800" b="1" dirty="0"/>
          </a:p>
          <a:p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670969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928" y="30608"/>
            <a:ext cx="8809072" cy="6842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Due eventi 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e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,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 nello stesso punto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eparati da un intervallo temporale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t</a:t>
            </a:r>
            <a:r>
              <a:rPr lang="it-IT" sz="2800" b="1" baseline="-25000" dirty="0" smtClean="0"/>
              <a:t>1</a:t>
            </a:r>
          </a:p>
          <a:p>
            <a:endParaRPr lang="it-IT" sz="2800" b="1" baseline="-25000" dirty="0"/>
          </a:p>
          <a:p>
            <a:r>
              <a:rPr lang="it-IT" sz="2800" b="1" dirty="0" smtClean="0"/>
              <a:t>In S’</a:t>
            </a:r>
          </a:p>
          <a:p>
            <a:endParaRPr lang="it-IT" sz="2800" b="1" dirty="0"/>
          </a:p>
          <a:p>
            <a:r>
              <a:rPr lang="it-IT" sz="2800" b="1" dirty="0" smtClean="0"/>
              <a:t>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(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</a:t>
            </a:r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</a:t>
            </a:r>
            <a:r>
              <a:rPr lang="it-IT" sz="2800" b="1" dirty="0"/>
              <a:t>= </a:t>
            </a:r>
            <a:r>
              <a:rPr lang="it-IT" sz="2800" b="1" dirty="0" err="1"/>
              <a:t>γ</a:t>
            </a:r>
            <a:r>
              <a:rPr lang="it-IT" sz="2800" b="1" dirty="0"/>
              <a:t> (</a:t>
            </a:r>
            <a:r>
              <a:rPr lang="it-IT" sz="2800" b="1" dirty="0" smtClean="0"/>
              <a:t>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</a:t>
            </a:r>
            <a:r>
              <a:rPr lang="it-IT" sz="2800" b="1" dirty="0"/>
              <a:t>– u/c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/>
              <a:t>e</a:t>
            </a:r>
            <a:r>
              <a:rPr lang="it-IT" sz="2800" b="1" dirty="0" smtClean="0"/>
              <a:t>, poiché è </a:t>
            </a:r>
            <a:r>
              <a:rPr lang="it-IT" sz="2800" b="1" dirty="0"/>
              <a:t>x</a:t>
            </a:r>
            <a:r>
              <a:rPr lang="it-IT" sz="2800" b="1" baseline="-25000" dirty="0"/>
              <a:t>1</a:t>
            </a:r>
            <a:r>
              <a:rPr lang="it-IT" sz="2800" b="1" dirty="0"/>
              <a:t> = </a:t>
            </a:r>
            <a:r>
              <a:rPr lang="it-IT" sz="2800" b="1" dirty="0" smtClean="0"/>
              <a:t>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, si ha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’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–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&gt; </a:t>
            </a:r>
            <a:r>
              <a:rPr lang="it-IT" sz="2800" b="1" dirty="0" err="1" smtClean="0"/>
              <a:t>Δt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Gli intervalli temporali (durate) non sono invarianti. </a:t>
            </a:r>
          </a:p>
          <a:p>
            <a:r>
              <a:rPr lang="it-IT" sz="2800" b="1" dirty="0" smtClean="0"/>
              <a:t>La misura di intervalli temporali tra eventi visti “in moto” </a:t>
            </a:r>
          </a:p>
          <a:p>
            <a:r>
              <a:rPr lang="it-IT" sz="2800" b="1" dirty="0"/>
              <a:t>è</a:t>
            </a:r>
            <a:r>
              <a:rPr lang="it-IT" sz="2800" b="1" dirty="0" smtClean="0"/>
              <a:t> superiore alla misura effettuata in sistemi di riferimento</a:t>
            </a:r>
          </a:p>
          <a:p>
            <a:r>
              <a:rPr lang="it-IT" sz="2800" b="1" dirty="0" smtClean="0"/>
              <a:t>In cui gli eventi sono “a riposo” (tempo proprio).</a:t>
            </a:r>
            <a:endParaRPr lang="it-IT" sz="2800" b="1" dirty="0"/>
          </a:p>
          <a:p>
            <a:r>
              <a:rPr lang="it-IT" sz="2800" b="1" dirty="0" smtClean="0"/>
              <a:t>(“dilatazione dei tempi”)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716396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45903" y="165522"/>
            <a:ext cx="8974407" cy="25340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Lunghezza = distanza tra due punti le cui coordinate sono </a:t>
            </a:r>
          </a:p>
          <a:p>
            <a:r>
              <a:rPr lang="it-IT" sz="2800" b="1" dirty="0" smtClean="0"/>
              <a:t>fisse, o, se non lo sono, vengono</a:t>
            </a:r>
            <a:r>
              <a:rPr lang="it-IT" sz="2800" b="1" dirty="0"/>
              <a:t> </a:t>
            </a:r>
            <a:r>
              <a:rPr lang="it-IT" sz="2800" b="1" dirty="0" smtClean="0"/>
              <a:t>rilevate allo stesso istante</a:t>
            </a:r>
          </a:p>
          <a:p>
            <a:endParaRPr lang="it-IT" sz="2800" b="1" dirty="0"/>
          </a:p>
          <a:p>
            <a:r>
              <a:rPr lang="it-IT" sz="2800" b="1" dirty="0" smtClean="0"/>
              <a:t>Due punti fissi 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:  (</a:t>
            </a:r>
            <a:r>
              <a:rPr lang="it-IT" sz="2800" b="1" dirty="0"/>
              <a:t>x</a:t>
            </a:r>
            <a:r>
              <a:rPr lang="it-IT" sz="2800" b="1" baseline="-25000" dirty="0"/>
              <a:t>1</a:t>
            </a:r>
            <a:r>
              <a:rPr lang="it-IT" sz="2800" b="1" dirty="0"/>
              <a:t>, t</a:t>
            </a:r>
            <a:r>
              <a:rPr lang="it-IT" sz="2800" b="1" baseline="-25000" dirty="0"/>
              <a:t>1</a:t>
            </a:r>
            <a:r>
              <a:rPr lang="it-IT" sz="2800" b="1" dirty="0"/>
              <a:t>) e (x</a:t>
            </a:r>
            <a:r>
              <a:rPr lang="it-IT" sz="2800" b="1" baseline="-25000" dirty="0"/>
              <a:t>2</a:t>
            </a:r>
            <a:r>
              <a:rPr lang="it-IT" sz="2800" b="1" dirty="0"/>
              <a:t>, t</a:t>
            </a:r>
            <a:r>
              <a:rPr lang="it-IT" sz="2800" b="1" baseline="-25000" dirty="0"/>
              <a:t>2</a:t>
            </a:r>
            <a:r>
              <a:rPr lang="it-IT" sz="2800" b="1" dirty="0" smtClean="0"/>
              <a:t>)      L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x</a:t>
            </a:r>
            <a:r>
              <a:rPr lang="it-IT" sz="2800" b="1" baseline="-25000" dirty="0" smtClean="0"/>
              <a:t>1</a:t>
            </a:r>
          </a:p>
          <a:p>
            <a:endParaRPr lang="it-IT" sz="2800" b="1" baseline="-25000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54955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5275" y="350368"/>
            <a:ext cx="91199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Se vogliamo che sia c’ = c è necessaria una modifica delle TG</a:t>
            </a:r>
          </a:p>
          <a:p>
            <a:r>
              <a:rPr lang="it-IT" sz="2800" b="1" dirty="0" smtClean="0"/>
              <a:t>(la 3) implica infatti che sia c’ = c – u )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925712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45903" y="165522"/>
            <a:ext cx="8974407" cy="51193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Lunghezza = distanza tra due punti le cui coordinate sono </a:t>
            </a:r>
          </a:p>
          <a:p>
            <a:r>
              <a:rPr lang="it-IT" sz="2800" b="1" dirty="0" smtClean="0"/>
              <a:t>fisse, o, se non lo sono, vengono</a:t>
            </a:r>
            <a:r>
              <a:rPr lang="it-IT" sz="2800" b="1" dirty="0"/>
              <a:t> </a:t>
            </a:r>
            <a:r>
              <a:rPr lang="it-IT" sz="2800" b="1" dirty="0" smtClean="0"/>
              <a:t>rilevate allo stesso istante</a:t>
            </a:r>
          </a:p>
          <a:p>
            <a:endParaRPr lang="it-IT" sz="2800" b="1" dirty="0"/>
          </a:p>
          <a:p>
            <a:r>
              <a:rPr lang="it-IT" sz="2800" b="1" dirty="0" smtClean="0"/>
              <a:t>Due punti fissi 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:  (</a:t>
            </a:r>
            <a:r>
              <a:rPr lang="it-IT" sz="2800" b="1" dirty="0"/>
              <a:t>x</a:t>
            </a:r>
            <a:r>
              <a:rPr lang="it-IT" sz="2800" b="1" baseline="-25000" dirty="0"/>
              <a:t>1</a:t>
            </a:r>
            <a:r>
              <a:rPr lang="it-IT" sz="2800" b="1" dirty="0"/>
              <a:t>, t</a:t>
            </a:r>
            <a:r>
              <a:rPr lang="it-IT" sz="2800" b="1" baseline="-25000" dirty="0"/>
              <a:t>1</a:t>
            </a:r>
            <a:r>
              <a:rPr lang="it-IT" sz="2800" b="1" dirty="0"/>
              <a:t>) e (x</a:t>
            </a:r>
            <a:r>
              <a:rPr lang="it-IT" sz="2800" b="1" baseline="-25000" dirty="0"/>
              <a:t>2</a:t>
            </a:r>
            <a:r>
              <a:rPr lang="it-IT" sz="2800" b="1" dirty="0"/>
              <a:t>, t</a:t>
            </a:r>
            <a:r>
              <a:rPr lang="it-IT" sz="2800" b="1" baseline="-25000" dirty="0"/>
              <a:t>2</a:t>
            </a:r>
            <a:r>
              <a:rPr lang="it-IT" sz="2800" b="1" dirty="0" smtClean="0"/>
              <a:t>)      L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x</a:t>
            </a:r>
            <a:r>
              <a:rPr lang="it-IT" sz="2800" b="1" baseline="-25000" dirty="0" smtClean="0"/>
              <a:t>1</a:t>
            </a:r>
          </a:p>
          <a:p>
            <a:endParaRPr lang="it-IT" sz="2800" b="1" baseline="-25000" dirty="0"/>
          </a:p>
          <a:p>
            <a:r>
              <a:rPr lang="it-IT" sz="2800" b="1" dirty="0" smtClean="0"/>
              <a:t>La lunghezza L’ in S’ è la differenza tra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e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misurati </a:t>
            </a:r>
            <a:r>
              <a:rPr lang="it-IT" sz="2800" b="1" u="sng" dirty="0" smtClean="0"/>
              <a:t>allo</a:t>
            </a:r>
          </a:p>
          <a:p>
            <a:r>
              <a:rPr lang="it-IT" sz="2800" b="1" u="sng" dirty="0"/>
              <a:t>s</a:t>
            </a:r>
            <a:r>
              <a:rPr lang="it-IT" sz="2800" b="1" u="sng" dirty="0" smtClean="0"/>
              <a:t>tesso istante di tempo in S’</a:t>
            </a:r>
            <a:r>
              <a:rPr lang="it-IT" sz="2800" b="1" dirty="0" smtClean="0"/>
              <a:t>. Dalle trasformazioni inverse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u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’), 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+ u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’)      con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’, si ha</a:t>
            </a:r>
          </a:p>
          <a:p>
            <a:endParaRPr lang="it-IT" sz="2800" b="1" dirty="0"/>
          </a:p>
          <a:p>
            <a:r>
              <a:rPr lang="it-IT" sz="2800" b="1" dirty="0" smtClean="0"/>
              <a:t>L’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–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=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)/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= L/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&lt; L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7439365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45903" y="165522"/>
            <a:ext cx="9395020" cy="6842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Lunghezza = distanza tra due punti le cui coordinate sono </a:t>
            </a:r>
          </a:p>
          <a:p>
            <a:r>
              <a:rPr lang="it-IT" sz="2800" b="1" dirty="0" smtClean="0"/>
              <a:t>fisse, o, se non lo sono, vengono</a:t>
            </a:r>
            <a:r>
              <a:rPr lang="it-IT" sz="2800" b="1" dirty="0"/>
              <a:t> </a:t>
            </a:r>
            <a:r>
              <a:rPr lang="it-IT" sz="2800" b="1" dirty="0" smtClean="0"/>
              <a:t>rilevate allo stesso istante</a:t>
            </a:r>
          </a:p>
          <a:p>
            <a:endParaRPr lang="it-IT" sz="2800" b="1" dirty="0"/>
          </a:p>
          <a:p>
            <a:r>
              <a:rPr lang="it-IT" sz="2800" b="1" dirty="0" smtClean="0"/>
              <a:t>Due punti fissi in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:  (</a:t>
            </a:r>
            <a:r>
              <a:rPr lang="it-IT" sz="2800" b="1" dirty="0"/>
              <a:t>x</a:t>
            </a:r>
            <a:r>
              <a:rPr lang="it-IT" sz="2800" b="1" baseline="-25000" dirty="0"/>
              <a:t>1</a:t>
            </a:r>
            <a:r>
              <a:rPr lang="it-IT" sz="2800" b="1" dirty="0"/>
              <a:t>, t</a:t>
            </a:r>
            <a:r>
              <a:rPr lang="it-IT" sz="2800" b="1" baseline="-25000" dirty="0"/>
              <a:t>1</a:t>
            </a:r>
            <a:r>
              <a:rPr lang="it-IT" sz="2800" b="1" dirty="0"/>
              <a:t>) e (x</a:t>
            </a:r>
            <a:r>
              <a:rPr lang="it-IT" sz="2800" b="1" baseline="-25000" dirty="0"/>
              <a:t>2</a:t>
            </a:r>
            <a:r>
              <a:rPr lang="it-IT" sz="2800" b="1" dirty="0"/>
              <a:t>, t</a:t>
            </a:r>
            <a:r>
              <a:rPr lang="it-IT" sz="2800" b="1" baseline="-25000" dirty="0"/>
              <a:t>2</a:t>
            </a:r>
            <a:r>
              <a:rPr lang="it-IT" sz="2800" b="1" dirty="0" smtClean="0"/>
              <a:t>)      L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x</a:t>
            </a:r>
            <a:r>
              <a:rPr lang="it-IT" sz="2800" b="1" baseline="-25000" dirty="0" smtClean="0"/>
              <a:t>1</a:t>
            </a:r>
          </a:p>
          <a:p>
            <a:endParaRPr lang="it-IT" sz="2800" b="1" baseline="-25000" dirty="0"/>
          </a:p>
          <a:p>
            <a:r>
              <a:rPr lang="it-IT" sz="2800" b="1" dirty="0" smtClean="0"/>
              <a:t>La lunghezza L’ in S’ è la differenza tra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e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misurati </a:t>
            </a:r>
            <a:r>
              <a:rPr lang="it-IT" sz="2800" b="1" u="sng" dirty="0" smtClean="0"/>
              <a:t>allo</a:t>
            </a:r>
          </a:p>
          <a:p>
            <a:r>
              <a:rPr lang="it-IT" sz="2800" b="1" u="sng" dirty="0"/>
              <a:t>s</a:t>
            </a:r>
            <a:r>
              <a:rPr lang="it-IT" sz="2800" b="1" u="sng" dirty="0" smtClean="0"/>
              <a:t>tesso istante di tempo in S’</a:t>
            </a:r>
            <a:r>
              <a:rPr lang="it-IT" sz="2800" b="1" dirty="0" smtClean="0"/>
              <a:t>. Dalle trasformazioni inverse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u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’), 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+ u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’)      con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’, si ha</a:t>
            </a:r>
          </a:p>
          <a:p>
            <a:endParaRPr lang="it-IT" sz="2800" b="1" dirty="0"/>
          </a:p>
          <a:p>
            <a:r>
              <a:rPr lang="it-IT" sz="2800" b="1" dirty="0" smtClean="0"/>
              <a:t>L’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–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= (x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)/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= L/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&lt; L</a:t>
            </a:r>
          </a:p>
          <a:p>
            <a:endParaRPr lang="it-IT" sz="2800" b="1" dirty="0"/>
          </a:p>
          <a:p>
            <a:r>
              <a:rPr lang="it-IT" sz="2800" b="1" dirty="0" smtClean="0"/>
              <a:t>Le lunghezze non sono invarianti. La misura di una lunghezza</a:t>
            </a:r>
          </a:p>
          <a:p>
            <a:r>
              <a:rPr lang="it-IT" sz="2800" b="1" dirty="0" smtClean="0"/>
              <a:t>“in moto” è minore di quella della stessa lunghezza “a riposo”</a:t>
            </a:r>
          </a:p>
          <a:p>
            <a:r>
              <a:rPr lang="it-IT" sz="2800" b="1" dirty="0" smtClean="0"/>
              <a:t>(“contrazione delle lunghezze”)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21814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5275" y="350368"/>
            <a:ext cx="9119929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Se vogliamo che sia c’ = c è necessaria una modifica delle TG</a:t>
            </a:r>
          </a:p>
          <a:p>
            <a:r>
              <a:rPr lang="it-IT" sz="2800" b="1" dirty="0" smtClean="0"/>
              <a:t>(la 3) implica infatti che sia c’ = c – u )</a:t>
            </a:r>
          </a:p>
          <a:p>
            <a:endParaRPr lang="it-IT" sz="2800" b="1" dirty="0"/>
          </a:p>
          <a:p>
            <a:r>
              <a:rPr lang="it-IT" sz="2800" b="1" dirty="0" smtClean="0"/>
              <a:t>Proviamo a modificare la 1) nel modo più “indolore” 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 – u t)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104092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5275" y="350368"/>
            <a:ext cx="9119929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Se vogliamo che sia c’ = c è necessaria una modifica delle TG</a:t>
            </a:r>
          </a:p>
          <a:p>
            <a:r>
              <a:rPr lang="it-IT" sz="2800" b="1" dirty="0" smtClean="0"/>
              <a:t>(la 3) implica infatti che sia c’ = c – u )</a:t>
            </a:r>
          </a:p>
          <a:p>
            <a:endParaRPr lang="it-IT" sz="2800" b="1" dirty="0"/>
          </a:p>
          <a:p>
            <a:r>
              <a:rPr lang="it-IT" sz="2800" b="1" dirty="0" smtClean="0"/>
              <a:t>Proviamo a modificare la 1) nel modo più “indolore” </a:t>
            </a:r>
          </a:p>
          <a:p>
            <a:endParaRPr lang="it-IT" sz="2800" b="1" dirty="0"/>
          </a:p>
          <a:p>
            <a:r>
              <a:rPr lang="it-IT" sz="2800" b="1" dirty="0"/>
              <a:t>x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(x – u t)</a:t>
            </a:r>
          </a:p>
          <a:p>
            <a:endParaRPr lang="it-IT" sz="2800" b="1" dirty="0"/>
          </a:p>
          <a:p>
            <a:r>
              <a:rPr lang="it-IT" sz="2800" b="1" dirty="0" smtClean="0"/>
              <a:t>vediamo se è possibile determinare per la incognita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</a:p>
          <a:p>
            <a:r>
              <a:rPr lang="it-IT" sz="2800" b="1" dirty="0" smtClean="0"/>
              <a:t>una forma soddisfacente, che cioè trasformi l’equazione di</a:t>
            </a:r>
          </a:p>
          <a:p>
            <a:r>
              <a:rPr lang="it-IT" sz="2800" b="1" dirty="0"/>
              <a:t>u</a:t>
            </a:r>
            <a:r>
              <a:rPr lang="it-IT" sz="2800" b="1" dirty="0" smtClean="0"/>
              <a:t>n raggio di luce emesso in O a t = 0   </a:t>
            </a:r>
          </a:p>
          <a:p>
            <a:r>
              <a:rPr lang="it-IT" sz="2800" b="1" dirty="0" smtClean="0"/>
              <a:t>x = c t </a:t>
            </a:r>
          </a:p>
          <a:p>
            <a:r>
              <a:rPr lang="it-IT" sz="2800" b="1" dirty="0" smtClean="0"/>
              <a:t>In un raggio di luce emesso in O’ a t’ = 0 e che viaggia in S’ </a:t>
            </a:r>
          </a:p>
          <a:p>
            <a:r>
              <a:rPr lang="it-IT" sz="2800" b="1" dirty="0" smtClean="0"/>
              <a:t>con la stessa velocità c</a:t>
            </a:r>
          </a:p>
          <a:p>
            <a:r>
              <a:rPr lang="it-IT" sz="2800" b="1" dirty="0" smtClean="0"/>
              <a:t>x’ = c t’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786152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1312" y="198901"/>
            <a:ext cx="864864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Sappiamo (o possiamo ragionevolmente imporre) alcune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roprietà di 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86668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1312" y="198901"/>
            <a:ext cx="8648647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Sappiamo (o possiamo ragionevolmente imporre) alcune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roprietà di 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eve dipendere da c (deve essere funzione di c)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pPr marL="457200" indent="-457200">
              <a:buFontTx/>
              <a:buChar char="-"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445856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1312" y="198901"/>
            <a:ext cx="864864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Sappiamo (o possiamo ragionevolmente imporre) alcune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roprietà di 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eve dipendere da c (deve essere funzione di c)</a:t>
            </a:r>
          </a:p>
          <a:p>
            <a:endParaRPr lang="it-IT" sz="2800" b="1" dirty="0"/>
          </a:p>
          <a:p>
            <a:r>
              <a:rPr lang="it-IT" sz="2800" b="1" dirty="0" smtClean="0"/>
              <a:t>deve essere priva di dimensioni fisiche (adimensionale)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pPr marL="457200" indent="-457200">
              <a:buFontTx/>
              <a:buChar char="-"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631047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1312" y="198901"/>
            <a:ext cx="8648647" cy="5262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Sappiamo (o possiamo ragionevolmente imporre) alcune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roprietà di 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eve dipendere da c (deve essere funzione di c)</a:t>
            </a:r>
          </a:p>
          <a:p>
            <a:endParaRPr lang="it-IT" sz="2800" b="1" dirty="0"/>
          </a:p>
          <a:p>
            <a:r>
              <a:rPr lang="it-IT" sz="2800" b="1" dirty="0" smtClean="0"/>
              <a:t>deve essere priva di dimensioni fisiche (adimensionale)</a:t>
            </a:r>
          </a:p>
          <a:p>
            <a:endParaRPr lang="it-IT" sz="2800" b="1" dirty="0"/>
          </a:p>
          <a:p>
            <a:r>
              <a:rPr lang="it-IT" sz="2800" b="1" dirty="0"/>
              <a:t>q</a:t>
            </a:r>
            <a:r>
              <a:rPr lang="it-IT" sz="2800" b="1" dirty="0" smtClean="0"/>
              <a:t>uindi non può dipendere solo da c: è ragionevole che 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ipenda dal rapporto adimensionale u/c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pPr marL="457200" indent="-457200">
              <a:buFontTx/>
              <a:buChar char="-"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422765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2263</Words>
  <Application>Microsoft Macintosh PowerPoint</Application>
  <PresentationFormat>Presentazione su schermo (4:3)</PresentationFormat>
  <Paragraphs>315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Giovanni Battimelli</dc:creator>
  <cp:lastModifiedBy>Giovanni Battimelli</cp:lastModifiedBy>
  <cp:revision>38</cp:revision>
  <dcterms:created xsi:type="dcterms:W3CDTF">2017-02-19T13:47:58Z</dcterms:created>
  <dcterms:modified xsi:type="dcterms:W3CDTF">2017-03-17T11:26:53Z</dcterms:modified>
</cp:coreProperties>
</file>