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70" r:id="rId12"/>
    <p:sldId id="264" r:id="rId13"/>
    <p:sldId id="271" r:id="rId14"/>
    <p:sldId id="272" r:id="rId15"/>
    <p:sldId id="265" r:id="rId16"/>
    <p:sldId id="273" r:id="rId17"/>
    <p:sldId id="274" r:id="rId18"/>
    <p:sldId id="275" r:id="rId19"/>
    <p:sldId id="276" r:id="rId20"/>
    <p:sldId id="277" r:id="rId21"/>
    <p:sldId id="267" r:id="rId22"/>
    <p:sldId id="278" r:id="rId23"/>
    <p:sldId id="279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40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86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26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3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28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46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6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17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21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08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86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69AC7-C1F8-8243-98B1-8F23F56F1DC2}" type="datetimeFigureOut">
              <a:rPr lang="it-IT" smtClean="0"/>
              <a:t>29/03/17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85FD5-129A-7747-945C-E7391B00376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48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3742" y="-52266"/>
            <a:ext cx="9270887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eventi </a:t>
            </a:r>
            <a:r>
              <a:rPr lang="it-IT" sz="2800" b="1" dirty="0"/>
              <a:t>in </a:t>
            </a:r>
            <a:r>
              <a:rPr lang="it-IT" sz="2800" b="1" dirty="0" err="1"/>
              <a:t>S</a:t>
            </a:r>
            <a:r>
              <a:rPr lang="it-IT" sz="2800" b="1" dirty="0"/>
              <a:t>: </a:t>
            </a:r>
            <a:r>
              <a:rPr lang="it-IT" sz="2800" b="1" dirty="0" smtClean="0"/>
              <a:t> (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, t</a:t>
            </a:r>
            <a:r>
              <a:rPr lang="it-IT" sz="2800" b="1" baseline="-25000" dirty="0"/>
              <a:t>1</a:t>
            </a:r>
            <a:r>
              <a:rPr lang="it-IT" sz="2800" b="1" dirty="0"/>
              <a:t>) </a:t>
            </a:r>
            <a:r>
              <a:rPr lang="it-IT" sz="2800" b="1" dirty="0" smtClean="0"/>
              <a:t>e  </a:t>
            </a:r>
            <a:r>
              <a:rPr lang="it-IT" sz="2800" b="1" dirty="0"/>
              <a:t>(x</a:t>
            </a:r>
            <a:r>
              <a:rPr lang="it-IT" sz="2800" b="1" baseline="-25000" dirty="0"/>
              <a:t>2</a:t>
            </a:r>
            <a:r>
              <a:rPr lang="it-IT" sz="2800" b="1" dirty="0"/>
              <a:t>, t</a:t>
            </a:r>
            <a:r>
              <a:rPr lang="it-IT" sz="2800" b="1" baseline="-25000" dirty="0"/>
              <a:t>2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Perché i due eventi possano essere in relazione causale tra 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oro occorre che la distanza che li divide (la separazione</a:t>
            </a:r>
          </a:p>
          <a:p>
            <a:r>
              <a:rPr lang="it-IT" sz="2800" b="1" dirty="0" smtClean="0"/>
              <a:t>spaziale 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sia minore della distanza che può essere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ercorsa dal segnale più veloce (c) </a:t>
            </a:r>
            <a:r>
              <a:rPr lang="it-IT" sz="2800" b="1" dirty="0"/>
              <a:t>nell’intervallo </a:t>
            </a:r>
            <a:r>
              <a:rPr lang="it-IT" sz="2800" b="1" dirty="0" smtClean="0"/>
              <a:t>temporale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he intercorre tra di essi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02790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29530" y="23207"/>
            <a:ext cx="935557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Osserviamo lo stesso fenomeno da un sistema di riferimento</a:t>
            </a:r>
          </a:p>
          <a:p>
            <a:r>
              <a:rPr lang="it-IT" sz="2800" b="1" dirty="0" smtClean="0"/>
              <a:t>S’ in cui le velocità dei due corpi sono uguali in modulo: basta</a:t>
            </a:r>
          </a:p>
          <a:p>
            <a:r>
              <a:rPr lang="it-IT" sz="2800" b="1" dirty="0" smtClean="0"/>
              <a:t>prendere nelle TG la velocità di S’ rispetto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u = (v</a:t>
            </a:r>
            <a:r>
              <a:rPr lang="it-IT" sz="2800" b="1" baseline="-25000" dirty="0" smtClean="0"/>
              <a:t>1 </a:t>
            </a:r>
            <a:r>
              <a:rPr lang="it-IT" sz="2800" b="1" dirty="0" smtClean="0"/>
              <a:t>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)/2</a:t>
            </a:r>
            <a:endParaRPr lang="it-IT" sz="2800" b="1" dirty="0"/>
          </a:p>
        </p:txBody>
      </p:sp>
      <p:sp>
        <p:nvSpPr>
          <p:cNvPr id="4" name="Freccia destra 3"/>
          <p:cNvSpPr/>
          <p:nvPr/>
        </p:nvSpPr>
        <p:spPr>
          <a:xfrm>
            <a:off x="1269897" y="179302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Freccia destra 4"/>
          <p:cNvSpPr/>
          <p:nvPr/>
        </p:nvSpPr>
        <p:spPr>
          <a:xfrm flipH="1">
            <a:off x="5305820" y="179302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004539" y="2081898"/>
            <a:ext cx="568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7" name="Rettangolo 6"/>
          <p:cNvSpPr/>
          <p:nvPr/>
        </p:nvSpPr>
        <p:spPr>
          <a:xfrm>
            <a:off x="5862462" y="2081898"/>
            <a:ext cx="14845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- </a:t>
            </a:r>
            <a:r>
              <a:rPr lang="it-IT" sz="2800" b="1" dirty="0"/>
              <a:t>v</a:t>
            </a:r>
            <a:r>
              <a:rPr lang="it-IT" sz="2800" b="1" baseline="-25000" dirty="0"/>
              <a:t>1</a:t>
            </a:r>
            <a:r>
              <a:rPr lang="it-IT" sz="2800" b="1" dirty="0"/>
              <a:t>’</a:t>
            </a:r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962846" y="3055908"/>
            <a:ext cx="8032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smtClean="0"/>
              <a:t> </a:t>
            </a:r>
            <a:r>
              <a:rPr lang="it-IT" sz="6000" b="1" dirty="0" smtClean="0"/>
              <a:t>       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3472614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29530" y="23207"/>
            <a:ext cx="935557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Osserviamo lo stesso fenomeno da un sistema di riferimento</a:t>
            </a:r>
          </a:p>
          <a:p>
            <a:r>
              <a:rPr lang="it-IT" sz="2800" b="1" dirty="0" smtClean="0"/>
              <a:t>S’ in cui le velocità dei due corpi sono uguali in modulo: basta</a:t>
            </a:r>
          </a:p>
          <a:p>
            <a:r>
              <a:rPr lang="it-IT" sz="2800" b="1" dirty="0" smtClean="0"/>
              <a:t>prendere nelle TG la velocità di S’ rispetto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u = (v</a:t>
            </a:r>
            <a:r>
              <a:rPr lang="it-IT" sz="2800" b="1" baseline="-25000" dirty="0" smtClean="0"/>
              <a:t>1 </a:t>
            </a:r>
            <a:r>
              <a:rPr lang="it-IT" sz="2800" b="1" dirty="0" smtClean="0"/>
              <a:t>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)/2</a:t>
            </a:r>
            <a:endParaRPr lang="it-IT" sz="2800" b="1" dirty="0"/>
          </a:p>
        </p:txBody>
      </p:sp>
      <p:sp>
        <p:nvSpPr>
          <p:cNvPr id="4" name="Freccia destra 3"/>
          <p:cNvSpPr/>
          <p:nvPr/>
        </p:nvSpPr>
        <p:spPr>
          <a:xfrm>
            <a:off x="1269897" y="179302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Freccia destra 4"/>
          <p:cNvSpPr/>
          <p:nvPr/>
        </p:nvSpPr>
        <p:spPr>
          <a:xfrm flipH="1">
            <a:off x="5305820" y="179302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004539" y="2081898"/>
            <a:ext cx="568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7" name="Rettangolo 6"/>
          <p:cNvSpPr/>
          <p:nvPr/>
        </p:nvSpPr>
        <p:spPr>
          <a:xfrm>
            <a:off x="5862462" y="2081898"/>
            <a:ext cx="14845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- </a:t>
            </a:r>
            <a:r>
              <a:rPr lang="it-IT" sz="2800" b="1" dirty="0"/>
              <a:t>v</a:t>
            </a:r>
            <a:r>
              <a:rPr lang="it-IT" sz="2800" b="1" baseline="-25000" dirty="0"/>
              <a:t>1</a:t>
            </a:r>
            <a:r>
              <a:rPr lang="it-IT" sz="2800" b="1" dirty="0"/>
              <a:t>’</a:t>
            </a:r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-43666" y="2643171"/>
            <a:ext cx="94532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Per ragioni di simmetria (i due corpi sono identici e “non c’è </a:t>
            </a:r>
          </a:p>
          <a:p>
            <a:r>
              <a:rPr lang="it-IT" sz="2800" b="1" dirty="0" smtClean="0"/>
              <a:t>differenza tra destra e sinistra”) di qualunque tipo sia l’urto </a:t>
            </a:r>
          </a:p>
          <a:p>
            <a:r>
              <a:rPr lang="it-IT" sz="2800" b="1" dirty="0"/>
              <a:t>a</a:t>
            </a:r>
            <a:r>
              <a:rPr lang="it-IT" sz="2800" b="1" dirty="0" smtClean="0"/>
              <a:t>nche le velocità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e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’dovranno essere uguali ed opposte</a:t>
            </a:r>
            <a:endParaRPr lang="it-IT" sz="2800" b="1" dirty="0"/>
          </a:p>
        </p:txBody>
      </p:sp>
      <p:sp>
        <p:nvSpPr>
          <p:cNvPr id="9" name="Freccia destra 8"/>
          <p:cNvSpPr/>
          <p:nvPr/>
        </p:nvSpPr>
        <p:spPr>
          <a:xfrm flipH="1">
            <a:off x="2692281" y="4849558"/>
            <a:ext cx="1437446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Freccia destra 9"/>
          <p:cNvSpPr/>
          <p:nvPr/>
        </p:nvSpPr>
        <p:spPr>
          <a:xfrm flipH="1">
            <a:off x="2004539" y="554319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1" name="Freccia destra 10"/>
          <p:cNvSpPr/>
          <p:nvPr/>
        </p:nvSpPr>
        <p:spPr>
          <a:xfrm flipH="1">
            <a:off x="1116940" y="6310768"/>
            <a:ext cx="3028705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2" name="Freccia destra 11"/>
          <p:cNvSpPr/>
          <p:nvPr/>
        </p:nvSpPr>
        <p:spPr>
          <a:xfrm>
            <a:off x="4558914" y="4849558"/>
            <a:ext cx="1438908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destra 12"/>
          <p:cNvSpPr/>
          <p:nvPr/>
        </p:nvSpPr>
        <p:spPr>
          <a:xfrm>
            <a:off x="4558914" y="554319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Freccia destra 13"/>
          <p:cNvSpPr/>
          <p:nvPr/>
        </p:nvSpPr>
        <p:spPr>
          <a:xfrm>
            <a:off x="4558914" y="6310768"/>
            <a:ext cx="3030166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962846" y="3055908"/>
            <a:ext cx="8032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smtClean="0"/>
              <a:t> </a:t>
            </a:r>
            <a:r>
              <a:rPr lang="it-IT" sz="9600" b="1" dirty="0" smtClean="0"/>
              <a:t>.</a:t>
            </a:r>
            <a:r>
              <a:rPr lang="it-IT" sz="6000" b="1" dirty="0" smtClean="0"/>
              <a:t>       </a:t>
            </a:r>
            <a:endParaRPr lang="it-IT" sz="60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66576" y="3928504"/>
            <a:ext cx="43664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(urto completamente</a:t>
            </a:r>
          </a:p>
          <a:p>
            <a:r>
              <a:rPr lang="it-IT" sz="2800" b="1" dirty="0" smtClean="0"/>
              <a:t>   anelastico,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-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0) </a:t>
            </a:r>
            <a:endParaRPr lang="it-IT" sz="2800" b="1" dirty="0"/>
          </a:p>
        </p:txBody>
      </p:sp>
      <p:sp>
        <p:nvSpPr>
          <p:cNvPr id="18" name="CasellaDiTesto 17"/>
          <p:cNvSpPr txBox="1"/>
          <p:nvPr/>
        </p:nvSpPr>
        <p:spPr>
          <a:xfrm flipH="1">
            <a:off x="520126" y="5254453"/>
            <a:ext cx="1193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7195276" y="5281584"/>
            <a:ext cx="1737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-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469897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2267"/>
            <a:ext cx="892058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Dunque nel sistema S’, per qualunque valore delle velocità </a:t>
            </a:r>
          </a:p>
          <a:p>
            <a:r>
              <a:rPr lang="it-IT" sz="2800" b="1" dirty="0" smtClean="0"/>
              <a:t>prima e dopo l’urto, deve valere la relazione </a:t>
            </a:r>
          </a:p>
          <a:p>
            <a:endParaRPr lang="it-IT" sz="2800" b="1" dirty="0"/>
          </a:p>
          <a:p>
            <a:r>
              <a:rPr lang="it-IT" sz="2800" b="1" dirty="0" smtClean="0"/>
              <a:t>                                    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            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50305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2267"/>
            <a:ext cx="9158327" cy="5550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Dunque nel sistema S’, per qualunque valore delle velocità </a:t>
            </a:r>
          </a:p>
          <a:p>
            <a:r>
              <a:rPr lang="it-IT" sz="2800" b="1" dirty="0" smtClean="0"/>
              <a:t>prima e dopo l’urto, deve valere la relazione </a:t>
            </a:r>
          </a:p>
          <a:p>
            <a:endParaRPr lang="it-IT" sz="2800" b="1" dirty="0"/>
          </a:p>
          <a:p>
            <a:r>
              <a:rPr lang="it-IT" sz="2800" b="1" dirty="0" smtClean="0"/>
              <a:t>                                    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            </a:t>
            </a:r>
          </a:p>
          <a:p>
            <a:endParaRPr lang="it-IT" sz="2800" b="1" dirty="0"/>
          </a:p>
          <a:p>
            <a:r>
              <a:rPr lang="it-IT" sz="2800" b="1" dirty="0" smtClean="0"/>
              <a:t>Ma è immediato vedere che questa relazione deve valere </a:t>
            </a:r>
          </a:p>
          <a:p>
            <a:r>
              <a:rPr lang="it-IT" sz="2800" b="1" dirty="0" smtClean="0"/>
              <a:t>in </a:t>
            </a:r>
            <a:r>
              <a:rPr lang="it-IT" sz="2800" b="1" u="sng" dirty="0" smtClean="0"/>
              <a:t>tutti</a:t>
            </a:r>
            <a:r>
              <a:rPr lang="it-IT" sz="2800" b="1" dirty="0" smtClean="0"/>
              <a:t> i sistemi di riferimento, dato che v’ = v – u. Vediamo</a:t>
            </a:r>
          </a:p>
          <a:p>
            <a:r>
              <a:rPr lang="it-IT" sz="2800" b="1" dirty="0"/>
              <a:t>q</a:t>
            </a:r>
            <a:r>
              <a:rPr lang="it-IT" sz="2800" b="1" dirty="0" smtClean="0"/>
              <a:t>uindi che, sfruttando solo le proprietà di simmetria dello</a:t>
            </a:r>
          </a:p>
          <a:p>
            <a:r>
              <a:rPr lang="it-IT" sz="2800" b="1" dirty="0" smtClean="0"/>
              <a:t>spazio e le TG, possiamo scrivere una legge di conservazione</a:t>
            </a:r>
          </a:p>
          <a:p>
            <a:r>
              <a:rPr lang="it-IT" sz="2800" b="1" dirty="0"/>
              <a:t>v</a:t>
            </a:r>
            <a:r>
              <a:rPr lang="it-IT" sz="2800" b="1" dirty="0" smtClean="0"/>
              <a:t>alida in ogni sistema di riferimento e per ogni tipo di urto</a:t>
            </a:r>
          </a:p>
          <a:p>
            <a:endParaRPr lang="it-IT" sz="2800" b="1" dirty="0"/>
          </a:p>
          <a:p>
            <a:r>
              <a:rPr lang="it-IT" sz="2800" b="1" dirty="0" smtClean="0"/>
              <a:t>                                    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=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+ w</a:t>
            </a:r>
            <a:r>
              <a:rPr lang="it-IT" sz="2800" b="1" baseline="-25000" dirty="0" smtClean="0"/>
              <a:t>2</a:t>
            </a:r>
          </a:p>
          <a:p>
            <a:endParaRPr lang="it-IT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043842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12267"/>
            <a:ext cx="9214081" cy="68428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Dunque nel sistema S’, per qualunque valore delle velocità </a:t>
            </a:r>
          </a:p>
          <a:p>
            <a:r>
              <a:rPr lang="it-IT" sz="2800" b="1" dirty="0" smtClean="0"/>
              <a:t>prima e dopo l’urto, deve valere la relazione </a:t>
            </a:r>
          </a:p>
          <a:p>
            <a:endParaRPr lang="it-IT" sz="2800" b="1" dirty="0"/>
          </a:p>
          <a:p>
            <a:r>
              <a:rPr lang="it-IT" sz="2800" b="1" dirty="0" smtClean="0"/>
              <a:t>                                    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            </a:t>
            </a:r>
          </a:p>
          <a:p>
            <a:endParaRPr lang="it-IT" sz="2800" b="1" dirty="0"/>
          </a:p>
          <a:p>
            <a:r>
              <a:rPr lang="it-IT" sz="2800" b="1" dirty="0" smtClean="0"/>
              <a:t>Ma è immediato vedere che questa relazione deve valere </a:t>
            </a:r>
          </a:p>
          <a:p>
            <a:r>
              <a:rPr lang="it-IT" sz="2800" b="1" dirty="0" smtClean="0"/>
              <a:t>in </a:t>
            </a:r>
            <a:r>
              <a:rPr lang="it-IT" sz="2800" b="1" u="sng" dirty="0" smtClean="0"/>
              <a:t>tutti</a:t>
            </a:r>
            <a:r>
              <a:rPr lang="it-IT" sz="2800" b="1" dirty="0" smtClean="0"/>
              <a:t> i sistemi di riferimento, dato che v’ = v – u. Vediamo</a:t>
            </a:r>
          </a:p>
          <a:p>
            <a:r>
              <a:rPr lang="it-IT" sz="2800" b="1" dirty="0"/>
              <a:t>q</a:t>
            </a:r>
            <a:r>
              <a:rPr lang="it-IT" sz="2800" b="1" dirty="0" smtClean="0"/>
              <a:t>uindi che, sfruttando solo le proprietà di simmetria dello</a:t>
            </a:r>
          </a:p>
          <a:p>
            <a:r>
              <a:rPr lang="it-IT" sz="2800" b="1" dirty="0" smtClean="0"/>
              <a:t>spazio e le TG, possiamo scrivere una legge di conservazione</a:t>
            </a:r>
          </a:p>
          <a:p>
            <a:r>
              <a:rPr lang="it-IT" sz="2800" b="1" dirty="0"/>
              <a:t>v</a:t>
            </a:r>
            <a:r>
              <a:rPr lang="it-IT" sz="2800" b="1" dirty="0" smtClean="0"/>
              <a:t>alida in ogni sistema di riferimento e per ogni tipo di urto</a:t>
            </a:r>
          </a:p>
          <a:p>
            <a:endParaRPr lang="it-IT" sz="2800" b="1" dirty="0"/>
          </a:p>
          <a:p>
            <a:r>
              <a:rPr lang="it-IT" sz="2800" b="1" dirty="0" smtClean="0"/>
              <a:t>                                    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=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+ w</a:t>
            </a:r>
            <a:r>
              <a:rPr lang="it-IT" sz="2800" b="1" baseline="-25000" dirty="0" smtClean="0"/>
              <a:t>2</a:t>
            </a:r>
          </a:p>
          <a:p>
            <a:endParaRPr lang="it-IT" sz="2800" b="1" baseline="-25000" dirty="0"/>
          </a:p>
          <a:p>
            <a:r>
              <a:rPr lang="it-IT" sz="2800" b="1" dirty="0" smtClean="0"/>
              <a:t>La somma delle velocità prima dell’urto è uguale alla somma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elle velocità dopo l’urto (per due corpi identici)</a:t>
            </a:r>
          </a:p>
          <a:p>
            <a:r>
              <a:rPr lang="it-IT" sz="2800" b="1" dirty="0" err="1" smtClean="0"/>
              <a:t>n.b.</a:t>
            </a:r>
            <a:r>
              <a:rPr lang="it-IT" sz="2800" b="1" dirty="0" smtClean="0"/>
              <a:t> è una somma vettoriale: le velocità hanno un segno…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64785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016" y="-30592"/>
            <a:ext cx="5227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 se i due corpi non sono identici? </a:t>
            </a:r>
          </a:p>
        </p:txBody>
      </p:sp>
    </p:spTree>
    <p:extLst>
      <p:ext uri="{BB962C8B-B14F-4D97-AF65-F5344CB8AC3E}">
        <p14:creationId xmlns:p14="http://schemas.microsoft.com/office/powerpoint/2010/main" val="3970598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016" y="-30592"/>
            <a:ext cx="909450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 se i due corpi non sono identici? </a:t>
            </a:r>
          </a:p>
          <a:p>
            <a:r>
              <a:rPr lang="it-IT" sz="2800" b="1" dirty="0" smtClean="0"/>
              <a:t>Si “pesa” la velocità con un coefficiente intrinseco del corpo</a:t>
            </a:r>
          </a:p>
          <a:p>
            <a:r>
              <a:rPr lang="it-IT" sz="2800" b="1" dirty="0" smtClean="0"/>
              <a:t>(la massa m), introducendo la grandezza “quantità di moto” </a:t>
            </a:r>
          </a:p>
          <a:p>
            <a:r>
              <a:rPr lang="it-IT" sz="2800" b="1" dirty="0" smtClean="0"/>
              <a:t>espressa dal prodotto della massa per la velocità   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= m </a:t>
            </a:r>
            <a:r>
              <a:rPr lang="it-IT" sz="2800" b="1" dirty="0" smtClean="0"/>
              <a:t>v</a:t>
            </a:r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651893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016" y="-30592"/>
            <a:ext cx="9279128" cy="4365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 se i due corpi non sono identici? </a:t>
            </a:r>
          </a:p>
          <a:p>
            <a:r>
              <a:rPr lang="it-IT" sz="2800" b="1" dirty="0" smtClean="0"/>
              <a:t>Si “pesa” la velocità con un coefficiente intrinseco del corpo</a:t>
            </a:r>
          </a:p>
          <a:p>
            <a:r>
              <a:rPr lang="it-IT" sz="2800" b="1" dirty="0" smtClean="0"/>
              <a:t>(la massa m), introducendo la grandezza “quantità di moto” </a:t>
            </a:r>
          </a:p>
          <a:p>
            <a:r>
              <a:rPr lang="it-IT" sz="2800" b="1" dirty="0" smtClean="0"/>
              <a:t>espressa dal prodotto della massa per la velocità   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= m v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Si studia l’urto nel sistema di riferimento S’ in cui sono uguali </a:t>
            </a:r>
          </a:p>
          <a:p>
            <a:r>
              <a:rPr lang="it-IT" sz="2800" b="1" dirty="0"/>
              <a:t>e</a:t>
            </a:r>
            <a:r>
              <a:rPr lang="it-IT" sz="2800" b="1" dirty="0" smtClean="0"/>
              <a:t>d opposte le quantità di moto dei due corpi (si chiama il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istema del centro di massa, in cui la quantità di moto totale </a:t>
            </a:r>
          </a:p>
          <a:p>
            <a:r>
              <a:rPr lang="it-IT" sz="2800" b="1" dirty="0" smtClean="0"/>
              <a:t>è uguale a zero), e si ottiene la legge di conservazione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             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67874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016" y="-30592"/>
            <a:ext cx="9279128" cy="6771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E se i due corpi non sono identici? </a:t>
            </a:r>
          </a:p>
          <a:p>
            <a:r>
              <a:rPr lang="it-IT" sz="2800" b="1" dirty="0" smtClean="0"/>
              <a:t>Si “pesa” la velocità con un coefficiente intrinseco del corpo</a:t>
            </a:r>
          </a:p>
          <a:p>
            <a:r>
              <a:rPr lang="it-IT" sz="2800" b="1" dirty="0" smtClean="0"/>
              <a:t>(la massa m), introducendo la grandezza “quantità di moto” </a:t>
            </a:r>
          </a:p>
          <a:p>
            <a:r>
              <a:rPr lang="it-IT" sz="2800" b="1" dirty="0" smtClean="0"/>
              <a:t>espressa dal prodotto della massa per la velocità    </a:t>
            </a:r>
            <a:r>
              <a:rPr lang="it-IT" sz="2800" b="1" dirty="0" err="1" smtClean="0"/>
              <a:t>p</a:t>
            </a:r>
            <a:r>
              <a:rPr lang="it-IT" sz="2800" b="1" dirty="0" smtClean="0"/>
              <a:t> = m v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Si studia l’urto nel sistema di riferimento S’ in cui sono uguali </a:t>
            </a:r>
          </a:p>
          <a:p>
            <a:r>
              <a:rPr lang="it-IT" sz="2800" b="1" dirty="0"/>
              <a:t>e</a:t>
            </a:r>
            <a:r>
              <a:rPr lang="it-IT" sz="2800" b="1" dirty="0" smtClean="0"/>
              <a:t>d opposte le quantità di moto dei due corpi (si chiama il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istema del centro di massa, in cui la quantità di moto totale </a:t>
            </a:r>
          </a:p>
          <a:p>
            <a:r>
              <a:rPr lang="it-IT" sz="2800" b="1" dirty="0" smtClean="0"/>
              <a:t>è uguale a zero), e si ottiene la legge di conservazione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             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/>
              <a:t>E si verifica facilmente, usando le TG, che questa proprietà è 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oddisfatta in qualunque sistema di riferimento. La validità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ella legge di conservazione della quantità di moto è dunque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trettamente legata alle proprietà dello spazio espresse nelle</a:t>
            </a:r>
          </a:p>
          <a:p>
            <a:r>
              <a:rPr lang="it-IT" sz="2800" b="1" dirty="0"/>
              <a:t>t</a:t>
            </a:r>
            <a:r>
              <a:rPr lang="it-IT" sz="2800" b="1" dirty="0" smtClean="0"/>
              <a:t>rasformazioni galileiane.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564510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5905" y="23207"/>
            <a:ext cx="9095909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Tra tutti i possibili urti tra corpi identici, visti nel sistema del </a:t>
            </a:r>
          </a:p>
          <a:p>
            <a:r>
              <a:rPr lang="it-IT" sz="2800" b="1" dirty="0" smtClean="0"/>
              <a:t>centro di massa, uno mostra una simmetria particolare; </a:t>
            </a:r>
          </a:p>
          <a:p>
            <a:r>
              <a:rPr lang="it-IT" sz="2800" b="1" dirty="0" smtClean="0"/>
              <a:t>quello in cui dopo l’urto le velocità non solo sono uguali ed </a:t>
            </a:r>
          </a:p>
          <a:p>
            <a:r>
              <a:rPr lang="it-IT" sz="2800" b="1" dirty="0" smtClean="0"/>
              <a:t>opposte tra loro, ma anche uguali in modulo a quelle prima </a:t>
            </a:r>
          </a:p>
          <a:p>
            <a:r>
              <a:rPr lang="it-IT" sz="2800" b="1" dirty="0" smtClean="0"/>
              <a:t>dell’urto</a:t>
            </a:r>
          </a:p>
          <a:p>
            <a:endParaRPr lang="it-IT" sz="2800" b="1" dirty="0" smtClean="0"/>
          </a:p>
          <a:p>
            <a:endParaRPr lang="it-IT" sz="2800" b="1" dirty="0" smtClean="0"/>
          </a:p>
        </p:txBody>
      </p:sp>
      <p:sp>
        <p:nvSpPr>
          <p:cNvPr id="4" name="Freccia destra 3"/>
          <p:cNvSpPr/>
          <p:nvPr/>
        </p:nvSpPr>
        <p:spPr>
          <a:xfrm>
            <a:off x="1905957" y="220653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Freccia destra 4"/>
          <p:cNvSpPr/>
          <p:nvPr/>
        </p:nvSpPr>
        <p:spPr>
          <a:xfrm flipH="1">
            <a:off x="4558914" y="2224798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77201" y="2381561"/>
            <a:ext cx="568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7" name="Rettangolo 6"/>
          <p:cNvSpPr/>
          <p:nvPr/>
        </p:nvSpPr>
        <p:spPr>
          <a:xfrm>
            <a:off x="4991268" y="2427727"/>
            <a:ext cx="14845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- </a:t>
            </a:r>
            <a:r>
              <a:rPr lang="it-IT" sz="2800" b="1" dirty="0"/>
              <a:t>v</a:t>
            </a:r>
            <a:r>
              <a:rPr lang="it-IT" sz="2800" b="1" baseline="-25000" dirty="0"/>
              <a:t>1</a:t>
            </a:r>
            <a:r>
              <a:rPr lang="it-IT" sz="2800" b="1" dirty="0"/>
              <a:t>’</a:t>
            </a:r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  <p:sp>
        <p:nvSpPr>
          <p:cNvPr id="10" name="Freccia destra 9"/>
          <p:cNvSpPr/>
          <p:nvPr/>
        </p:nvSpPr>
        <p:spPr>
          <a:xfrm flipH="1">
            <a:off x="1905957" y="3078619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destra 12"/>
          <p:cNvSpPr/>
          <p:nvPr/>
        </p:nvSpPr>
        <p:spPr>
          <a:xfrm>
            <a:off x="4558914" y="3093387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 flipH="1">
            <a:off x="2203475" y="3408331"/>
            <a:ext cx="1783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-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577650" y="3417654"/>
            <a:ext cx="2583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-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-738313" y="4108101"/>
            <a:ext cx="3396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 </a:t>
            </a:r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86974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3742" y="-52266"/>
            <a:ext cx="9270887" cy="5262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eventi </a:t>
            </a:r>
            <a:r>
              <a:rPr lang="it-IT" sz="2800" b="1" dirty="0"/>
              <a:t>in </a:t>
            </a:r>
            <a:r>
              <a:rPr lang="it-IT" sz="2800" b="1" dirty="0" err="1"/>
              <a:t>S</a:t>
            </a:r>
            <a:r>
              <a:rPr lang="it-IT" sz="2800" b="1" dirty="0"/>
              <a:t>: </a:t>
            </a:r>
            <a:r>
              <a:rPr lang="it-IT" sz="2800" b="1" dirty="0" smtClean="0"/>
              <a:t> (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, t</a:t>
            </a:r>
            <a:r>
              <a:rPr lang="it-IT" sz="2800" b="1" baseline="-25000" dirty="0"/>
              <a:t>1</a:t>
            </a:r>
            <a:r>
              <a:rPr lang="it-IT" sz="2800" b="1" dirty="0"/>
              <a:t>) </a:t>
            </a:r>
            <a:r>
              <a:rPr lang="it-IT" sz="2800" b="1" dirty="0" smtClean="0"/>
              <a:t>e  </a:t>
            </a:r>
            <a:r>
              <a:rPr lang="it-IT" sz="2800" b="1" dirty="0"/>
              <a:t>(x</a:t>
            </a:r>
            <a:r>
              <a:rPr lang="it-IT" sz="2800" b="1" baseline="-25000" dirty="0"/>
              <a:t>2</a:t>
            </a:r>
            <a:r>
              <a:rPr lang="it-IT" sz="2800" b="1" dirty="0"/>
              <a:t>, t</a:t>
            </a:r>
            <a:r>
              <a:rPr lang="it-IT" sz="2800" b="1" baseline="-25000" dirty="0"/>
              <a:t>2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Perché i due eventi possano essere in relazione causale tra 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oro occorre che la distanza che li divide (la separazione</a:t>
            </a:r>
          </a:p>
          <a:p>
            <a:r>
              <a:rPr lang="it-IT" sz="2800" b="1" dirty="0" smtClean="0"/>
              <a:t>spaziale 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sia minore della distanza che può essere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ercorsa dal segnale più veloce (c) </a:t>
            </a:r>
            <a:r>
              <a:rPr lang="it-IT" sz="2800" b="1" dirty="0"/>
              <a:t>nell’intervallo </a:t>
            </a:r>
            <a:r>
              <a:rPr lang="it-IT" sz="2800" b="1" dirty="0" smtClean="0"/>
              <a:t>temporale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he intercorre tra di essi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 err="1" smtClean="0"/>
              <a:t>Δx</a:t>
            </a:r>
            <a:r>
              <a:rPr lang="it-IT" sz="2800" b="1" dirty="0" smtClean="0"/>
              <a:t> ≤ c </a:t>
            </a:r>
            <a:r>
              <a:rPr lang="it-IT" sz="2800" b="1" dirty="0" err="1" smtClean="0"/>
              <a:t>Δt</a:t>
            </a:r>
            <a:r>
              <a:rPr lang="it-IT" sz="2800" b="1" dirty="0"/>
              <a:t> </a:t>
            </a:r>
            <a:r>
              <a:rPr lang="it-IT" sz="2800" b="1" dirty="0" smtClean="0"/>
              <a:t>      o meglio, dato che interessano i valori assoluti</a:t>
            </a:r>
          </a:p>
          <a:p>
            <a:pPr marL="457200" indent="-457200">
              <a:buFontTx/>
              <a:buChar char="•"/>
            </a:pPr>
            <a:endParaRPr lang="it-IT" sz="2800" b="1" dirty="0" smtClean="0"/>
          </a:p>
          <a:p>
            <a:r>
              <a:rPr lang="it-IT" sz="2800" b="1" dirty="0" smtClean="0"/>
              <a:t>                                       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≤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</a:p>
          <a:p>
            <a:pPr marL="457200" indent="-457200">
              <a:buFontTx/>
              <a:buChar char="•"/>
            </a:pPr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75326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5905" y="23207"/>
            <a:ext cx="9095909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Tra tutti i possibili urti tra corpi identici, visti nel sistema del </a:t>
            </a:r>
          </a:p>
          <a:p>
            <a:r>
              <a:rPr lang="it-IT" sz="2800" b="1" dirty="0" smtClean="0"/>
              <a:t>centro di massa, uno mostra una simmetria particolare; </a:t>
            </a:r>
          </a:p>
          <a:p>
            <a:r>
              <a:rPr lang="it-IT" sz="2800" b="1" dirty="0" smtClean="0"/>
              <a:t>quello in cui dopo l’urto le velocità non solo sono uguali ed </a:t>
            </a:r>
          </a:p>
          <a:p>
            <a:r>
              <a:rPr lang="it-IT" sz="2800" b="1" dirty="0" smtClean="0"/>
              <a:t>opposte tra loro, ma anche uguali in modulo a quelle prima </a:t>
            </a:r>
          </a:p>
          <a:p>
            <a:r>
              <a:rPr lang="it-IT" sz="2800" b="1" dirty="0" smtClean="0"/>
              <a:t>dell’urto</a:t>
            </a:r>
          </a:p>
          <a:p>
            <a:endParaRPr lang="it-IT" sz="2800" b="1" dirty="0" smtClean="0"/>
          </a:p>
          <a:p>
            <a:endParaRPr lang="it-IT" sz="2800" b="1" dirty="0" smtClean="0"/>
          </a:p>
        </p:txBody>
      </p:sp>
      <p:sp>
        <p:nvSpPr>
          <p:cNvPr id="4" name="Freccia destra 3"/>
          <p:cNvSpPr/>
          <p:nvPr/>
        </p:nvSpPr>
        <p:spPr>
          <a:xfrm>
            <a:off x="1905957" y="2206534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Freccia destra 4"/>
          <p:cNvSpPr/>
          <p:nvPr/>
        </p:nvSpPr>
        <p:spPr>
          <a:xfrm flipH="1">
            <a:off x="4558914" y="2224798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777201" y="2381561"/>
            <a:ext cx="568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7" name="Rettangolo 6"/>
          <p:cNvSpPr/>
          <p:nvPr/>
        </p:nvSpPr>
        <p:spPr>
          <a:xfrm>
            <a:off x="4991268" y="2427727"/>
            <a:ext cx="14845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- </a:t>
            </a:r>
            <a:r>
              <a:rPr lang="it-IT" sz="2800" b="1" dirty="0"/>
              <a:t>v</a:t>
            </a:r>
            <a:r>
              <a:rPr lang="it-IT" sz="2800" b="1" baseline="-25000" dirty="0"/>
              <a:t>1</a:t>
            </a:r>
            <a:r>
              <a:rPr lang="it-IT" sz="2800" b="1" dirty="0"/>
              <a:t>’</a:t>
            </a:r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  <p:sp>
        <p:nvSpPr>
          <p:cNvPr id="10" name="Freccia destra 9"/>
          <p:cNvSpPr/>
          <p:nvPr/>
        </p:nvSpPr>
        <p:spPr>
          <a:xfrm flipH="1">
            <a:off x="1905957" y="3078619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destra 12"/>
          <p:cNvSpPr/>
          <p:nvPr/>
        </p:nvSpPr>
        <p:spPr>
          <a:xfrm>
            <a:off x="4558914" y="3093387"/>
            <a:ext cx="2141107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 flipH="1">
            <a:off x="2203475" y="3408331"/>
            <a:ext cx="1783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-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577650" y="3417654"/>
            <a:ext cx="2583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 = -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 =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endParaRPr lang="it-IT" sz="2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220" y="4108101"/>
            <a:ext cx="924265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Se si invertono le velocità finali (il che equivale a “mandare il</a:t>
            </a:r>
          </a:p>
          <a:p>
            <a:r>
              <a:rPr lang="it-IT" sz="2800" b="1" dirty="0"/>
              <a:t>t</a:t>
            </a:r>
            <a:r>
              <a:rPr lang="it-IT" sz="2800" b="1" dirty="0" smtClean="0"/>
              <a:t>empo all’indietro”) si osserva esattamente lo stesso urto. La</a:t>
            </a:r>
          </a:p>
          <a:p>
            <a:r>
              <a:rPr lang="it-IT" sz="2800" b="1" dirty="0"/>
              <a:t>u</a:t>
            </a:r>
            <a:r>
              <a:rPr lang="it-IT" sz="2800" b="1" dirty="0" smtClean="0"/>
              <a:t>guaglianza dei moduli delle velocità prima e dopo l’urto si</a:t>
            </a:r>
          </a:p>
          <a:p>
            <a:r>
              <a:rPr lang="it-IT" sz="2800" b="1" dirty="0"/>
              <a:t>e</a:t>
            </a:r>
            <a:r>
              <a:rPr lang="it-IT" sz="2800" b="1" dirty="0" smtClean="0"/>
              <a:t>sprime con una nuova legge di conservazione</a:t>
            </a:r>
          </a:p>
          <a:p>
            <a:pPr>
              <a:lnSpc>
                <a:spcPct val="150000"/>
              </a:lnSpc>
            </a:pPr>
            <a:r>
              <a:rPr lang="it-IT" sz="2800" b="1" dirty="0"/>
              <a:t> </a:t>
            </a:r>
            <a:r>
              <a:rPr lang="it-IT" sz="2800" b="1" dirty="0" smtClean="0"/>
              <a:t>                                  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endParaRPr lang="it-IT" sz="2800" b="1" baseline="30000" dirty="0"/>
          </a:p>
          <a:p>
            <a:r>
              <a:rPr lang="it-IT" sz="2800" b="1" dirty="0" smtClean="0"/>
              <a:t> </a:t>
            </a:r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003928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5305" y="-61192"/>
            <a:ext cx="90508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Se i corpi hanno masse diverse, la grandezza conservata si </a:t>
            </a:r>
          </a:p>
          <a:p>
            <a:r>
              <a:rPr lang="it-IT" sz="2800" b="1" dirty="0" smtClean="0"/>
              <a:t>ottiene combinando la massa con il quadrato della velocità</a:t>
            </a:r>
            <a:r>
              <a:rPr lang="it-IT" sz="2800" b="1" smtClean="0"/>
              <a:t>. </a:t>
            </a:r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94418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5305" y="-61192"/>
            <a:ext cx="9174807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Se i corpi hanno masse diverse, la grandezza conservata si </a:t>
            </a:r>
          </a:p>
          <a:p>
            <a:r>
              <a:rPr lang="it-IT" sz="2800" b="1" dirty="0" smtClean="0"/>
              <a:t>ottiene combinando la massa con il quadrato della velocità. </a:t>
            </a:r>
          </a:p>
          <a:p>
            <a:r>
              <a:rPr lang="it-IT" sz="2800" b="1" dirty="0" smtClean="0"/>
              <a:t>La legge di conservazione, definita in S’, è soddisfatta in ogni </a:t>
            </a:r>
          </a:p>
          <a:p>
            <a:r>
              <a:rPr lang="it-IT" sz="2800" b="1" dirty="0" smtClean="0"/>
              <a:t>altro sistema di riferimento S. Infatti, se</a:t>
            </a:r>
          </a:p>
          <a:p>
            <a:r>
              <a:rPr lang="it-IT" sz="2800" b="1" dirty="0"/>
              <a:t> </a:t>
            </a:r>
            <a:r>
              <a:rPr lang="it-IT" sz="2800" b="1" dirty="0" smtClean="0"/>
              <a:t>          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</a:t>
            </a:r>
            <a:r>
              <a:rPr lang="it-IT" sz="2800" b="1" dirty="0" smtClean="0"/>
              <a:t>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= </a:t>
            </a:r>
            <a:r>
              <a:rPr lang="it-IT" sz="2800" b="1" dirty="0" smtClean="0"/>
              <a:t>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</a:t>
            </a:r>
            <a:r>
              <a:rPr lang="it-IT" sz="2800" b="1" dirty="0" smtClean="0"/>
              <a:t>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endParaRPr lang="it-IT" sz="2800" b="1" dirty="0"/>
          </a:p>
          <a:p>
            <a:r>
              <a:rPr lang="it-IT" sz="2800" b="1" dirty="0"/>
              <a:t>u</a:t>
            </a:r>
            <a:r>
              <a:rPr lang="it-IT" sz="2800" b="1" dirty="0" smtClean="0"/>
              <a:t>sando le TG per passare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si ottiene</a:t>
            </a:r>
          </a:p>
          <a:p>
            <a:r>
              <a:rPr lang="it-IT" sz="2800" b="1" dirty="0" smtClean="0"/>
              <a:t>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(v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(v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(w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(w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</a:p>
          <a:p>
            <a:r>
              <a:rPr lang="it-IT" sz="2800" b="1" dirty="0"/>
              <a:t>e</a:t>
            </a:r>
            <a:r>
              <a:rPr lang="it-IT" sz="2800" b="1" dirty="0" smtClean="0"/>
              <a:t>, svolgendo i quadrati, tenendo conto della conservazione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ella quantità di moto e semplificando, si resta con</a:t>
            </a:r>
          </a:p>
          <a:p>
            <a:r>
              <a:rPr lang="it-IT" sz="2800" b="1" dirty="0" smtClean="0"/>
              <a:t>            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1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m</a:t>
            </a:r>
            <a:r>
              <a:rPr lang="it-IT" sz="2800" b="1" baseline="-25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= m</a:t>
            </a:r>
            <a:r>
              <a:rPr lang="it-IT" sz="2800" b="1" baseline="-25000" dirty="0"/>
              <a:t>1</a:t>
            </a:r>
            <a:r>
              <a:rPr lang="it-IT" sz="2800" b="1" dirty="0"/>
              <a:t> </a:t>
            </a:r>
            <a:r>
              <a:rPr lang="it-IT" sz="2800" b="1" dirty="0" smtClean="0"/>
              <a:t>w</a:t>
            </a:r>
            <a:r>
              <a:rPr lang="it-IT" sz="2800" b="1" baseline="-25000" dirty="0" smtClean="0"/>
              <a:t>1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m</a:t>
            </a:r>
            <a:r>
              <a:rPr lang="it-IT" sz="2800" b="1" baseline="-25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w</a:t>
            </a:r>
            <a:r>
              <a:rPr lang="it-IT" sz="2800" b="1" baseline="-25000" dirty="0" smtClean="0"/>
              <a:t>2</a:t>
            </a:r>
            <a:r>
              <a:rPr lang="it-IT" sz="2800" b="1" baseline="30000" dirty="0" smtClean="0"/>
              <a:t>2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827683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15305" y="-61192"/>
            <a:ext cx="9316122" cy="69865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Se i corpi hanno masse diverse, la grandezza conservata si </a:t>
            </a:r>
          </a:p>
          <a:p>
            <a:r>
              <a:rPr lang="it-IT" sz="2800" b="1" dirty="0" smtClean="0"/>
              <a:t>ottiene combinando la massa con il quadrato della velocità. </a:t>
            </a:r>
          </a:p>
          <a:p>
            <a:r>
              <a:rPr lang="it-IT" sz="2800" b="1" dirty="0" smtClean="0"/>
              <a:t>La legge di conservazione, definita in S’, è soddisfatta in ogni </a:t>
            </a:r>
          </a:p>
          <a:p>
            <a:r>
              <a:rPr lang="it-IT" sz="2800" b="1" dirty="0" smtClean="0"/>
              <a:t>altro sistema di riferimento S. Infatti, se</a:t>
            </a:r>
          </a:p>
          <a:p>
            <a:r>
              <a:rPr lang="it-IT" sz="2800" b="1" dirty="0"/>
              <a:t> </a:t>
            </a:r>
            <a:r>
              <a:rPr lang="it-IT" sz="2800" b="1" dirty="0" smtClean="0"/>
              <a:t>          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</a:t>
            </a:r>
            <a:r>
              <a:rPr lang="it-IT" sz="2800" b="1" dirty="0" smtClean="0"/>
              <a:t>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= </a:t>
            </a:r>
            <a:r>
              <a:rPr lang="it-IT" sz="2800" b="1" dirty="0" smtClean="0"/>
              <a:t>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</a:t>
            </a:r>
            <a:r>
              <a:rPr lang="it-IT" sz="2800" b="1" dirty="0" smtClean="0"/>
              <a:t>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’</a:t>
            </a:r>
            <a:r>
              <a:rPr lang="it-IT" sz="2800" b="1" baseline="30000" dirty="0" smtClean="0"/>
              <a:t>2</a:t>
            </a:r>
            <a:endParaRPr lang="it-IT" sz="2800" b="1" dirty="0"/>
          </a:p>
          <a:p>
            <a:r>
              <a:rPr lang="it-IT" sz="2800" b="1" dirty="0"/>
              <a:t>u</a:t>
            </a:r>
            <a:r>
              <a:rPr lang="it-IT" sz="2800" b="1" dirty="0" smtClean="0"/>
              <a:t>sando le TG per passare ad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si ottiene</a:t>
            </a:r>
          </a:p>
          <a:p>
            <a:r>
              <a:rPr lang="it-IT" sz="2800" b="1" dirty="0" smtClean="0"/>
              <a:t>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(v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(v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(w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m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(w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-u)</a:t>
            </a:r>
            <a:r>
              <a:rPr lang="it-IT" sz="2800" b="1" baseline="30000" dirty="0" smtClean="0"/>
              <a:t>2</a:t>
            </a:r>
          </a:p>
          <a:p>
            <a:r>
              <a:rPr lang="it-IT" sz="2800" b="1" dirty="0"/>
              <a:t>e</a:t>
            </a:r>
            <a:r>
              <a:rPr lang="it-IT" sz="2800" b="1" dirty="0" smtClean="0"/>
              <a:t>, svolgendo i quadrati, tenendo conto della conservazione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ella quantità di moto e semplificando, si resta con</a:t>
            </a:r>
          </a:p>
          <a:p>
            <a:r>
              <a:rPr lang="it-IT" sz="2800" b="1" dirty="0" smtClean="0"/>
              <a:t>                       m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v</a:t>
            </a:r>
            <a:r>
              <a:rPr lang="it-IT" sz="2800" b="1" baseline="-25000" dirty="0" smtClean="0"/>
              <a:t>1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m</a:t>
            </a:r>
            <a:r>
              <a:rPr lang="it-IT" sz="2800" b="1" baseline="-25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= m</a:t>
            </a:r>
            <a:r>
              <a:rPr lang="it-IT" sz="2800" b="1" baseline="-25000" dirty="0"/>
              <a:t>1</a:t>
            </a:r>
            <a:r>
              <a:rPr lang="it-IT" sz="2800" b="1" dirty="0"/>
              <a:t> </a:t>
            </a:r>
            <a:r>
              <a:rPr lang="it-IT" sz="2800" b="1" dirty="0" smtClean="0"/>
              <a:t>w</a:t>
            </a:r>
            <a:r>
              <a:rPr lang="it-IT" sz="2800" b="1" baseline="-25000" dirty="0" smtClean="0"/>
              <a:t>1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/>
              <a:t>+ m</a:t>
            </a:r>
            <a:r>
              <a:rPr lang="it-IT" sz="2800" b="1" baseline="-25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w</a:t>
            </a:r>
            <a:r>
              <a:rPr lang="it-IT" sz="2800" b="1" baseline="-25000" dirty="0" smtClean="0"/>
              <a:t>2</a:t>
            </a:r>
            <a:r>
              <a:rPr lang="it-IT" sz="2800" b="1" baseline="30000" dirty="0" smtClean="0"/>
              <a:t>2</a:t>
            </a:r>
            <a:endParaRPr lang="it-IT" sz="2800" b="1" dirty="0"/>
          </a:p>
          <a:p>
            <a:r>
              <a:rPr lang="it-IT" sz="2800" b="1" dirty="0" smtClean="0"/>
              <a:t>La grandezza così costruita è l’energia cinetica (a meno di un</a:t>
            </a:r>
          </a:p>
          <a:p>
            <a:r>
              <a:rPr lang="it-IT" sz="2800" b="1" dirty="0"/>
              <a:t>f</a:t>
            </a:r>
            <a:r>
              <a:rPr lang="it-IT" sz="2800" b="1" dirty="0" smtClean="0"/>
              <a:t>attore ½ dovuto ad una ragione di calcolo che in questa sede</a:t>
            </a:r>
          </a:p>
          <a:p>
            <a:r>
              <a:rPr lang="it-IT" sz="2800" b="1" dirty="0"/>
              <a:t>n</a:t>
            </a:r>
            <a:r>
              <a:rPr lang="it-IT" sz="2800" b="1" dirty="0" smtClean="0"/>
              <a:t>on è importante spiegare). Mentre per la quantità di moto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a legge di conservazione risulta legata alla simmetria dello</a:t>
            </a:r>
          </a:p>
          <a:p>
            <a:r>
              <a:rPr lang="it-IT" sz="2800" b="1" dirty="0"/>
              <a:t>s</a:t>
            </a:r>
            <a:r>
              <a:rPr lang="it-IT" sz="2800" b="1" dirty="0" smtClean="0"/>
              <a:t>pazio, per l’energia essa è associata alla proprietà di </a:t>
            </a:r>
          </a:p>
          <a:p>
            <a:r>
              <a:rPr lang="it-IT" sz="2800" b="1"/>
              <a:t>i</a:t>
            </a:r>
            <a:r>
              <a:rPr lang="it-IT" sz="2800" b="1" smtClean="0"/>
              <a:t>nvarianza </a:t>
            </a:r>
            <a:r>
              <a:rPr lang="it-IT" sz="2800" b="1" dirty="0" smtClean="0"/>
              <a:t>per inversione temporale. 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36088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3742" y="-52266"/>
            <a:ext cx="9270887" cy="7417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Due eventi </a:t>
            </a:r>
            <a:r>
              <a:rPr lang="it-IT" sz="2800" b="1" dirty="0"/>
              <a:t>in </a:t>
            </a:r>
            <a:r>
              <a:rPr lang="it-IT" sz="2800" b="1" dirty="0" err="1"/>
              <a:t>S</a:t>
            </a:r>
            <a:r>
              <a:rPr lang="it-IT" sz="2800" b="1" dirty="0"/>
              <a:t>: </a:t>
            </a:r>
            <a:r>
              <a:rPr lang="it-IT" sz="2800" b="1" dirty="0" smtClean="0"/>
              <a:t> (</a:t>
            </a:r>
            <a:r>
              <a:rPr lang="it-IT" sz="2800" b="1" dirty="0"/>
              <a:t>x</a:t>
            </a:r>
            <a:r>
              <a:rPr lang="it-IT" sz="2800" b="1" baseline="-25000" dirty="0"/>
              <a:t>1</a:t>
            </a:r>
            <a:r>
              <a:rPr lang="it-IT" sz="2800" b="1" dirty="0"/>
              <a:t>, t</a:t>
            </a:r>
            <a:r>
              <a:rPr lang="it-IT" sz="2800" b="1" baseline="-25000" dirty="0"/>
              <a:t>1</a:t>
            </a:r>
            <a:r>
              <a:rPr lang="it-IT" sz="2800" b="1" dirty="0"/>
              <a:t>) </a:t>
            </a:r>
            <a:r>
              <a:rPr lang="it-IT" sz="2800" b="1" dirty="0" smtClean="0"/>
              <a:t>e  </a:t>
            </a:r>
            <a:r>
              <a:rPr lang="it-IT" sz="2800" b="1" dirty="0"/>
              <a:t>(x</a:t>
            </a:r>
            <a:r>
              <a:rPr lang="it-IT" sz="2800" b="1" baseline="-25000" dirty="0"/>
              <a:t>2</a:t>
            </a:r>
            <a:r>
              <a:rPr lang="it-IT" sz="2800" b="1" dirty="0"/>
              <a:t>, t</a:t>
            </a:r>
            <a:r>
              <a:rPr lang="it-IT" sz="2800" b="1" baseline="-25000" dirty="0"/>
              <a:t>2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Perché i due eventi possano essere in relazione causale tra 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oro occorre che la distanza che li divide (la separazione</a:t>
            </a:r>
          </a:p>
          <a:p>
            <a:r>
              <a:rPr lang="it-IT" sz="2800" b="1" dirty="0" smtClean="0"/>
              <a:t>spaziale 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 = x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x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 sia minore della distanza che può essere 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ercorsa dal segnale più veloce (c) </a:t>
            </a:r>
            <a:r>
              <a:rPr lang="it-IT" sz="2800" b="1" dirty="0"/>
              <a:t>nell’intervallo </a:t>
            </a:r>
            <a:r>
              <a:rPr lang="it-IT" sz="2800" b="1" dirty="0" smtClean="0"/>
              <a:t>temporale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he intercorre tra di essi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= t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– t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)</a:t>
            </a:r>
          </a:p>
          <a:p>
            <a:endParaRPr lang="it-IT" sz="2800" b="1" dirty="0"/>
          </a:p>
          <a:p>
            <a:r>
              <a:rPr lang="it-IT" sz="2800" b="1" dirty="0" err="1" smtClean="0"/>
              <a:t>Δx</a:t>
            </a:r>
            <a:r>
              <a:rPr lang="it-IT" sz="2800" b="1" dirty="0" smtClean="0"/>
              <a:t> ≤ c </a:t>
            </a:r>
            <a:r>
              <a:rPr lang="it-IT" sz="2800" b="1" dirty="0" err="1" smtClean="0"/>
              <a:t>Δt</a:t>
            </a:r>
            <a:r>
              <a:rPr lang="it-IT" sz="2800" b="1" dirty="0"/>
              <a:t> </a:t>
            </a:r>
            <a:r>
              <a:rPr lang="it-IT" sz="2800" b="1" dirty="0" smtClean="0"/>
              <a:t>      o meglio, dato che interessano i valori assoluti</a:t>
            </a:r>
          </a:p>
          <a:p>
            <a:pPr marL="457200" indent="-457200">
              <a:buFontTx/>
              <a:buChar char="•"/>
            </a:pPr>
            <a:endParaRPr lang="it-IT" sz="2800" b="1" dirty="0" smtClean="0"/>
          </a:p>
          <a:p>
            <a:r>
              <a:rPr lang="it-IT" sz="2800" b="1" dirty="0" smtClean="0"/>
              <a:t>                                       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≤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</a:p>
          <a:p>
            <a:pPr marL="457200" indent="-457200">
              <a:buFontTx/>
              <a:buChar char="•"/>
            </a:pPr>
            <a:endParaRPr lang="it-IT" sz="2800" b="1" dirty="0"/>
          </a:p>
          <a:p>
            <a:r>
              <a:rPr lang="it-IT" sz="2800" b="1" dirty="0" smtClean="0"/>
              <a:t>Se è  </a:t>
            </a:r>
            <a:r>
              <a:rPr lang="it-IT" sz="2800" b="1" dirty="0"/>
              <a:t>(</a:t>
            </a:r>
            <a:r>
              <a:rPr lang="it-IT" sz="2800" b="1" dirty="0" err="1"/>
              <a:t>Δx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- </a:t>
            </a:r>
            <a:r>
              <a:rPr lang="it-IT" sz="2800" b="1" dirty="0"/>
              <a:t>c</a:t>
            </a:r>
            <a:r>
              <a:rPr lang="it-IT" sz="2800" b="1" baseline="30000" dirty="0"/>
              <a:t>2</a:t>
            </a:r>
            <a:r>
              <a:rPr lang="it-IT" sz="2800" b="1" dirty="0"/>
              <a:t> (</a:t>
            </a:r>
            <a:r>
              <a:rPr lang="it-IT" sz="2800" b="1" dirty="0" err="1"/>
              <a:t>Δt</a:t>
            </a:r>
            <a:r>
              <a:rPr lang="it-IT" sz="2800" b="1" dirty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≤ 0, tra i due eventi può esserci un nesso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i causalità (se vale il segno di uguaglianza, possono sentirsi</a:t>
            </a:r>
          </a:p>
          <a:p>
            <a:r>
              <a:rPr lang="it-IT" sz="2800" b="1" dirty="0" smtClean="0"/>
              <a:t>solo grazie allo scambio di un segnale luminoso); se è invece</a:t>
            </a:r>
          </a:p>
          <a:p>
            <a:r>
              <a:rPr lang="it-IT" sz="2800" b="1" dirty="0"/>
              <a:t>(</a:t>
            </a:r>
            <a:r>
              <a:rPr lang="it-IT" sz="2800" b="1" dirty="0" err="1"/>
              <a:t>Δx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- </a:t>
            </a:r>
            <a:r>
              <a:rPr lang="it-IT" sz="2800" b="1" dirty="0"/>
              <a:t>c</a:t>
            </a:r>
            <a:r>
              <a:rPr lang="it-IT" sz="2800" b="1" baseline="30000" dirty="0"/>
              <a:t>2</a:t>
            </a:r>
            <a:r>
              <a:rPr lang="it-IT" sz="2800" b="1" dirty="0"/>
              <a:t> (</a:t>
            </a:r>
            <a:r>
              <a:rPr lang="it-IT" sz="2800" b="1" dirty="0" err="1"/>
              <a:t>Δt</a:t>
            </a:r>
            <a:r>
              <a:rPr lang="it-IT" sz="2800" b="1" dirty="0"/>
              <a:t>)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&gt; 0, i due eventi non possono dipendere l’uno</a:t>
            </a:r>
          </a:p>
          <a:p>
            <a:r>
              <a:rPr lang="it-IT" sz="2800" b="1" dirty="0" smtClean="0"/>
              <a:t>dall’altro (non può esserci connessione causale tra di loro)</a:t>
            </a:r>
            <a:endParaRPr lang="it-IT" sz="2800" b="1" dirty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206688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9509" y="260091"/>
            <a:ext cx="897265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Ci piacerebbe che l’esistenza di una relazione causale tra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ue eventi fosse un fatto intrinseco, non dipendente dal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articolare sistema di riferimento da cui gli eventi vengono</a:t>
            </a:r>
          </a:p>
          <a:p>
            <a:r>
              <a:rPr lang="it-IT" sz="2800" b="1" dirty="0"/>
              <a:t>o</a:t>
            </a:r>
            <a:r>
              <a:rPr lang="it-IT" sz="2800" b="1" dirty="0" smtClean="0"/>
              <a:t>sservati 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75094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9509" y="260091"/>
            <a:ext cx="9093244" cy="46884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Ci piacerebbe che l’esistenza di una relazione causale tra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ue eventi fosse un fatto intrinseco, non dipendente dal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articolare sistema di riferimento da cui gli eventi vengono</a:t>
            </a:r>
          </a:p>
          <a:p>
            <a:r>
              <a:rPr lang="it-IT" sz="2800" b="1" dirty="0"/>
              <a:t>o</a:t>
            </a:r>
            <a:r>
              <a:rPr lang="it-IT" sz="2800" b="1" dirty="0" smtClean="0"/>
              <a:t>sservati </a:t>
            </a:r>
          </a:p>
          <a:p>
            <a:endParaRPr lang="it-IT" sz="2800" b="1" dirty="0"/>
          </a:p>
          <a:p>
            <a:r>
              <a:rPr lang="it-IT" sz="2800" b="1" dirty="0"/>
              <a:t>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’)</a:t>
            </a:r>
            <a:r>
              <a:rPr lang="it-IT" sz="2800" b="1" baseline="30000" dirty="0"/>
              <a:t>2</a:t>
            </a:r>
            <a:r>
              <a:rPr lang="it-IT" sz="2800" b="1" dirty="0"/>
              <a:t> - c</a:t>
            </a:r>
            <a:r>
              <a:rPr lang="it-IT" sz="2800" b="1" baseline="30000" dirty="0"/>
              <a:t>2</a:t>
            </a:r>
            <a:r>
              <a:rPr lang="it-IT" sz="2800" b="1" dirty="0"/>
              <a:t>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’)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=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 – u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–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– u/c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</a:t>
            </a:r>
          </a:p>
          <a:p>
            <a:endParaRPr lang="it-IT" sz="2800" b="1" baseline="30000" dirty="0"/>
          </a:p>
          <a:p>
            <a:r>
              <a:rPr lang="it-IT" sz="2800" b="1" dirty="0" smtClean="0"/>
              <a:t>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[(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u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– 2uΔxΔt –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– u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+ 2uΔxΔt] =</a:t>
            </a:r>
          </a:p>
          <a:p>
            <a:endParaRPr lang="it-IT" sz="2800" b="1" dirty="0"/>
          </a:p>
          <a:p>
            <a:r>
              <a:rPr lang="el-GR" sz="2800" b="1" dirty="0" smtClean="0"/>
              <a:t>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[ (</a:t>
            </a:r>
            <a:r>
              <a:rPr lang="it-IT" sz="2800" b="1" dirty="0" err="1"/>
              <a:t>Δx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(1 - </a:t>
            </a:r>
            <a:r>
              <a:rPr lang="it-IT" sz="2800" b="1" dirty="0"/>
              <a:t>u</a:t>
            </a:r>
            <a:r>
              <a:rPr lang="it-IT" sz="2800" b="1" baseline="30000" dirty="0"/>
              <a:t>2</a:t>
            </a:r>
            <a:r>
              <a:rPr lang="it-IT" sz="2800" b="1" dirty="0"/>
              <a:t>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) - </a:t>
            </a:r>
            <a:r>
              <a:rPr lang="it-IT" sz="2800" b="1" dirty="0"/>
              <a:t>c</a:t>
            </a:r>
            <a:r>
              <a:rPr lang="it-IT" sz="2800" b="1" baseline="30000" dirty="0"/>
              <a:t>2</a:t>
            </a:r>
            <a:r>
              <a:rPr lang="it-IT" sz="2800" b="1" dirty="0"/>
              <a:t>(</a:t>
            </a:r>
            <a:r>
              <a:rPr lang="it-IT" sz="2800" b="1" dirty="0" err="1"/>
              <a:t>Δt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(1 - u</a:t>
            </a:r>
            <a:r>
              <a:rPr lang="it-IT" sz="2800" b="1" baseline="30000" dirty="0"/>
              <a:t>2</a:t>
            </a:r>
            <a:r>
              <a:rPr lang="it-IT" sz="2800" b="1" dirty="0"/>
              <a:t>/c</a:t>
            </a:r>
            <a:r>
              <a:rPr lang="it-IT" sz="2800" b="1" baseline="30000" dirty="0"/>
              <a:t>2 </a:t>
            </a:r>
            <a:r>
              <a:rPr lang="it-IT" sz="2800" b="1" dirty="0"/>
              <a:t>) </a:t>
            </a:r>
            <a:r>
              <a:rPr lang="it-IT" sz="2800" b="1" dirty="0" smtClean="0"/>
              <a:t>] = </a:t>
            </a:r>
            <a:r>
              <a:rPr lang="it-IT" sz="2800" b="1" dirty="0"/>
              <a:t>(</a:t>
            </a:r>
            <a:r>
              <a:rPr lang="it-IT" sz="2800" b="1" dirty="0" err="1"/>
              <a:t>Δx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- c</a:t>
            </a:r>
            <a:r>
              <a:rPr lang="it-IT" sz="2800" b="1" baseline="30000" dirty="0"/>
              <a:t>2</a:t>
            </a:r>
            <a:r>
              <a:rPr lang="it-IT" sz="2800" b="1" dirty="0"/>
              <a:t> (</a:t>
            </a:r>
            <a:r>
              <a:rPr lang="it-IT" sz="2800" b="1" dirty="0" err="1"/>
              <a:t>Δt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365612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9509" y="260091"/>
            <a:ext cx="9093244" cy="64120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Ci piacerebbe che l’esistenza di una relazione causale tra</a:t>
            </a:r>
          </a:p>
          <a:p>
            <a:r>
              <a:rPr lang="it-IT" sz="2800" b="1" dirty="0"/>
              <a:t>d</a:t>
            </a:r>
            <a:r>
              <a:rPr lang="it-IT" sz="2800" b="1" dirty="0" smtClean="0"/>
              <a:t>ue eventi fosse un fatto intrinseco, non dipendente dal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articolare sistema di riferimento da cui gli eventi vengono</a:t>
            </a:r>
          </a:p>
          <a:p>
            <a:r>
              <a:rPr lang="it-IT" sz="2800" b="1" dirty="0"/>
              <a:t>o</a:t>
            </a:r>
            <a:r>
              <a:rPr lang="it-IT" sz="2800" b="1" dirty="0" smtClean="0"/>
              <a:t>sservati </a:t>
            </a:r>
          </a:p>
          <a:p>
            <a:endParaRPr lang="it-IT" sz="2800" b="1" dirty="0"/>
          </a:p>
          <a:p>
            <a:r>
              <a:rPr lang="it-IT" sz="2800" b="1" dirty="0"/>
              <a:t>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’)</a:t>
            </a:r>
            <a:r>
              <a:rPr lang="it-IT" sz="2800" b="1" baseline="30000" dirty="0"/>
              <a:t>2</a:t>
            </a:r>
            <a:r>
              <a:rPr lang="it-IT" sz="2800" b="1" dirty="0"/>
              <a:t> - c</a:t>
            </a:r>
            <a:r>
              <a:rPr lang="it-IT" sz="2800" b="1" baseline="30000" dirty="0"/>
              <a:t>2</a:t>
            </a:r>
            <a:r>
              <a:rPr lang="it-IT" sz="2800" b="1" dirty="0"/>
              <a:t>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’)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=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 – u 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–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 – u/c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=</a:t>
            </a:r>
          </a:p>
          <a:p>
            <a:endParaRPr lang="it-IT" sz="2800" b="1" baseline="30000" dirty="0"/>
          </a:p>
          <a:p>
            <a:r>
              <a:rPr lang="it-IT" sz="2800" b="1" dirty="0" smtClean="0"/>
              <a:t>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[(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u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– 2uΔxΔt – c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Δt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– u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/c</a:t>
            </a:r>
            <a:r>
              <a:rPr lang="it-IT" sz="2800" b="1" baseline="30000" dirty="0" smtClean="0"/>
              <a:t>2 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Δx</a:t>
            </a:r>
            <a:r>
              <a:rPr lang="it-IT" sz="2800" b="1" dirty="0" smtClean="0"/>
              <a:t>)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+ 2uΔxΔt] =</a:t>
            </a:r>
          </a:p>
          <a:p>
            <a:endParaRPr lang="it-IT" sz="2800" b="1" dirty="0"/>
          </a:p>
          <a:p>
            <a:r>
              <a:rPr lang="el-GR" sz="2800" b="1" dirty="0" smtClean="0"/>
              <a:t>γ</a:t>
            </a:r>
            <a:r>
              <a:rPr lang="it-IT" sz="2800" b="1" baseline="30000" dirty="0" smtClean="0"/>
              <a:t>2</a:t>
            </a:r>
            <a:r>
              <a:rPr lang="it-IT" sz="2800" b="1" dirty="0" smtClean="0"/>
              <a:t> [ (</a:t>
            </a:r>
            <a:r>
              <a:rPr lang="it-IT" sz="2800" b="1" dirty="0" err="1"/>
              <a:t>Δx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(1 - </a:t>
            </a:r>
            <a:r>
              <a:rPr lang="it-IT" sz="2800" b="1" dirty="0"/>
              <a:t>u</a:t>
            </a:r>
            <a:r>
              <a:rPr lang="it-IT" sz="2800" b="1" baseline="30000" dirty="0"/>
              <a:t>2</a:t>
            </a:r>
            <a:r>
              <a:rPr lang="it-IT" sz="2800" b="1" dirty="0"/>
              <a:t>/c</a:t>
            </a:r>
            <a:r>
              <a:rPr lang="it-IT" sz="2800" b="1" baseline="30000" dirty="0"/>
              <a:t>2 </a:t>
            </a:r>
            <a:r>
              <a:rPr lang="it-IT" sz="2800" b="1" dirty="0" smtClean="0"/>
              <a:t>) - </a:t>
            </a:r>
            <a:r>
              <a:rPr lang="it-IT" sz="2800" b="1" dirty="0"/>
              <a:t>c</a:t>
            </a:r>
            <a:r>
              <a:rPr lang="it-IT" sz="2800" b="1" baseline="30000" dirty="0"/>
              <a:t>2</a:t>
            </a:r>
            <a:r>
              <a:rPr lang="it-IT" sz="2800" b="1" dirty="0"/>
              <a:t>(</a:t>
            </a:r>
            <a:r>
              <a:rPr lang="it-IT" sz="2800" b="1" dirty="0" err="1"/>
              <a:t>Δt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(1 - u</a:t>
            </a:r>
            <a:r>
              <a:rPr lang="it-IT" sz="2800" b="1" baseline="30000" dirty="0"/>
              <a:t>2</a:t>
            </a:r>
            <a:r>
              <a:rPr lang="it-IT" sz="2800" b="1" dirty="0"/>
              <a:t>/c</a:t>
            </a:r>
            <a:r>
              <a:rPr lang="it-IT" sz="2800" b="1" baseline="30000" dirty="0"/>
              <a:t>2 </a:t>
            </a:r>
            <a:r>
              <a:rPr lang="it-IT" sz="2800" b="1" dirty="0"/>
              <a:t>) </a:t>
            </a:r>
            <a:r>
              <a:rPr lang="it-IT" sz="2800" b="1" dirty="0" smtClean="0"/>
              <a:t>] = </a:t>
            </a:r>
            <a:r>
              <a:rPr lang="it-IT" sz="2800" b="1" dirty="0"/>
              <a:t>(</a:t>
            </a:r>
            <a:r>
              <a:rPr lang="it-IT" sz="2800" b="1" dirty="0" err="1"/>
              <a:t>Δx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- c</a:t>
            </a:r>
            <a:r>
              <a:rPr lang="it-IT" sz="2800" b="1" baseline="30000" dirty="0"/>
              <a:t>2</a:t>
            </a:r>
            <a:r>
              <a:rPr lang="it-IT" sz="2800" b="1" dirty="0"/>
              <a:t> (</a:t>
            </a:r>
            <a:r>
              <a:rPr lang="it-IT" sz="2800" b="1" dirty="0" err="1"/>
              <a:t>Δt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La quantità </a:t>
            </a:r>
            <a:r>
              <a:rPr lang="it-IT" sz="2800" b="1" dirty="0"/>
              <a:t>(</a:t>
            </a:r>
            <a:r>
              <a:rPr lang="it-IT" sz="2800" b="1" dirty="0" err="1"/>
              <a:t>Δx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- c</a:t>
            </a:r>
            <a:r>
              <a:rPr lang="it-IT" sz="2800" b="1" baseline="30000" dirty="0"/>
              <a:t>2</a:t>
            </a:r>
            <a:r>
              <a:rPr lang="it-IT" sz="2800" b="1" dirty="0"/>
              <a:t> (</a:t>
            </a:r>
            <a:r>
              <a:rPr lang="it-IT" sz="2800" b="1" dirty="0" err="1"/>
              <a:t>Δt</a:t>
            </a:r>
            <a:r>
              <a:rPr lang="it-IT" sz="2800" b="1" dirty="0"/>
              <a:t>)</a:t>
            </a:r>
            <a:r>
              <a:rPr lang="it-IT" sz="2800" b="1" baseline="30000" dirty="0"/>
              <a:t>2</a:t>
            </a:r>
            <a:r>
              <a:rPr lang="it-IT" sz="2800" b="1" dirty="0"/>
              <a:t> </a:t>
            </a:r>
            <a:r>
              <a:rPr lang="it-IT" sz="2800" b="1" dirty="0" smtClean="0"/>
              <a:t>è un invariante relativistico</a:t>
            </a:r>
          </a:p>
          <a:p>
            <a:r>
              <a:rPr lang="it-IT" sz="2800" b="1" dirty="0" smtClean="0"/>
              <a:t>(intervallo spazio-temporale). La possibilità di un nesso</a:t>
            </a:r>
          </a:p>
          <a:p>
            <a:r>
              <a:rPr lang="it-IT" sz="2800" b="1" dirty="0"/>
              <a:t>c</a:t>
            </a:r>
            <a:r>
              <a:rPr lang="it-IT" sz="2800" b="1" dirty="0" smtClean="0"/>
              <a:t>ausale tra due eventi non dipende dal particolare sistema </a:t>
            </a:r>
          </a:p>
          <a:p>
            <a:r>
              <a:rPr lang="it-IT" sz="2800" b="1" dirty="0" smtClean="0"/>
              <a:t>di riferimento, e il principio di causalità è salvo.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84292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7662" y="-29532"/>
            <a:ext cx="91567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Dinamica relativistica (ma prima, rivediamo quella classica, </a:t>
            </a:r>
          </a:p>
          <a:p>
            <a:r>
              <a:rPr lang="it-IT" sz="2800" b="1" dirty="0" smtClean="0"/>
              <a:t>in un modo non convenzionale)</a:t>
            </a:r>
          </a:p>
          <a:p>
            <a:r>
              <a:rPr lang="it-IT" sz="2800" b="1" dirty="0" smtClean="0"/>
              <a:t>Perché la velocità di un corpo cambi occorre che esso senta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’effetto di una forza (dovuta alla presenza di un altro corpo</a:t>
            </a:r>
            <a:r>
              <a:rPr lang="it-IT" sz="2800" b="1" dirty="0" smtClean="0"/>
              <a:t>)</a:t>
            </a:r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856661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7662" y="-29532"/>
            <a:ext cx="915674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Dinamica relativistica (ma prima, rivediamo quella classica, </a:t>
            </a:r>
          </a:p>
          <a:p>
            <a:r>
              <a:rPr lang="it-IT" sz="2800" b="1" dirty="0" smtClean="0"/>
              <a:t>in un modo non convenzionale)</a:t>
            </a:r>
          </a:p>
          <a:p>
            <a:r>
              <a:rPr lang="it-IT" sz="2800" b="1" dirty="0" smtClean="0"/>
              <a:t>Perché la velocità di un corpo cambi occorre che esso senta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’effetto di una forza (dovuta alla presenza di un altro corpo)</a:t>
            </a:r>
          </a:p>
          <a:p>
            <a:r>
              <a:rPr lang="it-IT" sz="2800" b="1" dirty="0" smtClean="0"/>
              <a:t>Per studiare come l’interazione modifica lo stato di moto di</a:t>
            </a:r>
          </a:p>
          <a:p>
            <a:r>
              <a:rPr lang="it-IT" sz="2800" b="1" dirty="0"/>
              <a:t>u</a:t>
            </a:r>
            <a:r>
              <a:rPr lang="it-IT" sz="2800" b="1" dirty="0" smtClean="0"/>
              <a:t>n corpo, costruiamo nel nostro spazio unidimensionale la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iù semplice interazione possibile: due corpi identici che si </a:t>
            </a:r>
          </a:p>
          <a:p>
            <a:r>
              <a:rPr lang="it-IT" sz="2800" b="1" dirty="0"/>
              <a:t>v</a:t>
            </a:r>
            <a:r>
              <a:rPr lang="it-IT" sz="2800" b="1" dirty="0" smtClean="0"/>
              <a:t>engono incontro con velocità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e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in un certo sistema di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iferimento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 collidono</a:t>
            </a:r>
            <a:endParaRPr lang="it-IT" sz="2800" b="1" dirty="0"/>
          </a:p>
        </p:txBody>
      </p:sp>
      <p:sp>
        <p:nvSpPr>
          <p:cNvPr id="4" name="Freccia destra 3"/>
          <p:cNvSpPr/>
          <p:nvPr/>
        </p:nvSpPr>
        <p:spPr>
          <a:xfrm flipH="1">
            <a:off x="5860117" y="4138141"/>
            <a:ext cx="1419644" cy="188546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Freccia destra 5"/>
          <p:cNvSpPr/>
          <p:nvPr/>
        </p:nvSpPr>
        <p:spPr>
          <a:xfrm>
            <a:off x="1269897" y="4138140"/>
            <a:ext cx="2861255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92931" y="4372620"/>
            <a:ext cx="475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1</a:t>
            </a:r>
            <a:endParaRPr lang="it-IT" sz="2800" b="1" baseline="-25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66159" y="4372620"/>
            <a:ext cx="475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endParaRPr lang="it-IT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69196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7662" y="-29532"/>
            <a:ext cx="915674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Dinamica relativistica (ma prima, rivediamo quella classica, </a:t>
            </a:r>
          </a:p>
          <a:p>
            <a:r>
              <a:rPr lang="it-IT" sz="2800" b="1" dirty="0" smtClean="0"/>
              <a:t>in un modo non convenzionale)</a:t>
            </a:r>
          </a:p>
          <a:p>
            <a:r>
              <a:rPr lang="it-IT" sz="2800" b="1" dirty="0" smtClean="0"/>
              <a:t>Perché la velocità di un corpo cambi occorre che esso senta</a:t>
            </a:r>
          </a:p>
          <a:p>
            <a:r>
              <a:rPr lang="it-IT" sz="2800" b="1" dirty="0"/>
              <a:t>l</a:t>
            </a:r>
            <a:r>
              <a:rPr lang="it-IT" sz="2800" b="1" dirty="0" smtClean="0"/>
              <a:t>’effetto di una forza (dovuta alla presenza di un altro corpo)</a:t>
            </a:r>
          </a:p>
          <a:p>
            <a:r>
              <a:rPr lang="it-IT" sz="2800" b="1" dirty="0" smtClean="0"/>
              <a:t>Per studiare come l’interazione modifica lo stato di moto di</a:t>
            </a:r>
          </a:p>
          <a:p>
            <a:r>
              <a:rPr lang="it-IT" sz="2800" b="1" dirty="0"/>
              <a:t>u</a:t>
            </a:r>
            <a:r>
              <a:rPr lang="it-IT" sz="2800" b="1" dirty="0" smtClean="0"/>
              <a:t>n corpo, costruiamo nel nostro spazio unidimensionale la</a:t>
            </a:r>
          </a:p>
          <a:p>
            <a:r>
              <a:rPr lang="it-IT" sz="2800" b="1" dirty="0"/>
              <a:t>p</a:t>
            </a:r>
            <a:r>
              <a:rPr lang="it-IT" sz="2800" b="1" dirty="0" smtClean="0"/>
              <a:t>iù semplice interazione possibile: due corpi identici che si </a:t>
            </a:r>
          </a:p>
          <a:p>
            <a:r>
              <a:rPr lang="it-IT" sz="2800" b="1" dirty="0"/>
              <a:t>v</a:t>
            </a:r>
            <a:r>
              <a:rPr lang="it-IT" sz="2800" b="1" dirty="0" smtClean="0"/>
              <a:t>engono incontro con velocità v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e v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in un certo sistema di</a:t>
            </a:r>
          </a:p>
          <a:p>
            <a:r>
              <a:rPr lang="it-IT" sz="2800" b="1" dirty="0"/>
              <a:t>r</a:t>
            </a:r>
            <a:r>
              <a:rPr lang="it-IT" sz="2800" b="1" dirty="0" smtClean="0"/>
              <a:t>iferimento </a:t>
            </a:r>
            <a:r>
              <a:rPr lang="it-IT" sz="2800" b="1" dirty="0" err="1" smtClean="0"/>
              <a:t>S</a:t>
            </a:r>
            <a:r>
              <a:rPr lang="it-IT" sz="2800" b="1" dirty="0" smtClean="0"/>
              <a:t> e collidono</a:t>
            </a:r>
            <a:endParaRPr lang="it-IT" sz="2800" b="1" dirty="0"/>
          </a:p>
        </p:txBody>
      </p:sp>
      <p:sp>
        <p:nvSpPr>
          <p:cNvPr id="4" name="Freccia destra 3"/>
          <p:cNvSpPr/>
          <p:nvPr/>
        </p:nvSpPr>
        <p:spPr>
          <a:xfrm flipH="1">
            <a:off x="5860117" y="4138141"/>
            <a:ext cx="1419644" cy="188546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Freccia destra 5"/>
          <p:cNvSpPr/>
          <p:nvPr/>
        </p:nvSpPr>
        <p:spPr>
          <a:xfrm>
            <a:off x="1269897" y="4138140"/>
            <a:ext cx="2861255" cy="234479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92931" y="4372620"/>
            <a:ext cx="475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1</a:t>
            </a:r>
            <a:endParaRPr lang="it-IT" sz="2800" b="1" baseline="-25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66159" y="4372620"/>
            <a:ext cx="475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v</a:t>
            </a:r>
            <a:r>
              <a:rPr lang="it-IT" sz="2800" b="1" baseline="-25000" dirty="0" smtClean="0"/>
              <a:t>2</a:t>
            </a:r>
            <a:endParaRPr lang="it-IT" sz="2800" b="1" baseline="-25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89307" y="4895840"/>
            <a:ext cx="86616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La collisione (l’interazione) produrrà una variazione delle </a:t>
            </a:r>
          </a:p>
          <a:p>
            <a:r>
              <a:rPr lang="it-IT" sz="2800" b="1" dirty="0" smtClean="0"/>
              <a:t>velocità dei corpi. Senza sapere altro sulle caratteristiche </a:t>
            </a:r>
          </a:p>
          <a:p>
            <a:r>
              <a:rPr lang="it-IT" sz="2800" b="1" dirty="0" smtClean="0"/>
              <a:t>dell’urto, si può prevedere qualcosa sulle nuove velocità </a:t>
            </a:r>
          </a:p>
          <a:p>
            <a:r>
              <a:rPr lang="it-IT" sz="2800" b="1" dirty="0" smtClean="0"/>
              <a:t>w</a:t>
            </a:r>
            <a:r>
              <a:rPr lang="it-IT" sz="2800" b="1" baseline="-25000" dirty="0" smtClean="0"/>
              <a:t>1</a:t>
            </a:r>
            <a:r>
              <a:rPr lang="it-IT" sz="2800" b="1" dirty="0" smtClean="0"/>
              <a:t> e w</a:t>
            </a:r>
            <a:r>
              <a:rPr lang="it-IT" sz="2800" b="1" baseline="-25000" dirty="0" smtClean="0"/>
              <a:t>2</a:t>
            </a:r>
            <a:r>
              <a:rPr lang="it-IT" sz="2800" b="1" dirty="0" smtClean="0"/>
              <a:t> dopo la collisione? 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101606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2236</Words>
  <Application>Microsoft Macintosh PowerPoint</Application>
  <PresentationFormat>Presentazione su schermo (4:3)</PresentationFormat>
  <Paragraphs>227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Giovanni Battimelli</dc:creator>
  <cp:lastModifiedBy>Giovanni Battimelli</cp:lastModifiedBy>
  <cp:revision>32</cp:revision>
  <dcterms:created xsi:type="dcterms:W3CDTF">2017-02-27T16:03:16Z</dcterms:created>
  <dcterms:modified xsi:type="dcterms:W3CDTF">2017-03-29T13:05:57Z</dcterms:modified>
</cp:coreProperties>
</file>