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71" r:id="rId10"/>
    <p:sldId id="272" r:id="rId11"/>
    <p:sldId id="273" r:id="rId12"/>
    <p:sldId id="262" r:id="rId13"/>
    <p:sldId id="276" r:id="rId14"/>
    <p:sldId id="280" r:id="rId15"/>
    <p:sldId id="281" r:id="rId16"/>
    <p:sldId id="274" r:id="rId17"/>
    <p:sldId id="277" r:id="rId18"/>
    <p:sldId id="278" r:id="rId19"/>
    <p:sldId id="263" r:id="rId20"/>
    <p:sldId id="279" r:id="rId21"/>
    <p:sldId id="264" r:id="rId22"/>
    <p:sldId id="265" r:id="rId23"/>
    <p:sldId id="266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66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19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02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30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77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4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50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68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76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73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65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6AF02-9A4B-CE4C-85D2-A705399D072E}" type="datetimeFigureOut">
              <a:rPr lang="it-IT" smtClean="0"/>
              <a:t>21/03/17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DF782-6699-4748-8466-64A8385E7CB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97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746" y="-63963"/>
            <a:ext cx="925353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Nello spazio a tre dimensioni, per due sistemi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ed S’ in moto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elativo uniforme lungo l’asse x, le trasformazioni di </a:t>
            </a:r>
            <a:r>
              <a:rPr lang="it-IT" sz="2800" b="1" dirty="0" err="1" smtClean="0"/>
              <a:t>Lorentz</a:t>
            </a:r>
            <a:r>
              <a:rPr lang="it-IT" sz="2800" b="1" dirty="0" smtClean="0"/>
              <a:t>, 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osì come le trasformazioni di Galilei, lasciano invariate le </a:t>
            </a:r>
          </a:p>
          <a:p>
            <a:r>
              <a:rPr lang="it-IT" sz="2800" b="1" dirty="0" smtClean="0"/>
              <a:t>coordinate y e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:          y’ = y ,    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z</a:t>
            </a:r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287719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298" y="20368"/>
            <a:ext cx="8580350" cy="25340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Energia relativistica</a:t>
            </a:r>
          </a:p>
          <a:p>
            <a:endParaRPr lang="it-IT" sz="2800" b="1" dirty="0"/>
          </a:p>
          <a:p>
            <a:r>
              <a:rPr lang="it-IT" sz="2800" b="1" dirty="0" smtClean="0"/>
              <a:t>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1/(1 –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    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sz="2800" b="1" dirty="0" smtClean="0"/>
              <a:t>γ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 - γ</a:t>
            </a:r>
            <a:r>
              <a:rPr lang="it-IT" sz="2800" b="1" baseline="30000" dirty="0"/>
              <a:t>2</a:t>
            </a:r>
            <a:r>
              <a:rPr lang="it-IT" sz="2800" b="1" baseline="30000" dirty="0" smtClean="0"/>
              <a:t> </a:t>
            </a:r>
            <a:r>
              <a:rPr lang="it-IT" sz="2800" b="1" dirty="0" smtClean="0"/>
              <a:t>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  </a:t>
            </a:r>
            <a:r>
              <a:rPr lang="it-IT" sz="2800" b="1" dirty="0" smtClean="0"/>
              <a:t> =  1 </a:t>
            </a:r>
          </a:p>
          <a:p>
            <a:r>
              <a:rPr lang="it-IT" sz="2800" b="1" dirty="0"/>
              <a:t>m</a:t>
            </a:r>
            <a:r>
              <a:rPr lang="it-IT" sz="2800" b="1" dirty="0" smtClean="0"/>
              <a:t>oltiplichiamo per </a:t>
            </a:r>
            <a:r>
              <a:rPr lang="it-IT" sz="2800" b="1" dirty="0">
                <a:sym typeface="Wingdings"/>
              </a:rPr>
              <a:t>m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4  </a:t>
            </a:r>
            <a:r>
              <a:rPr lang="it-IT" sz="2800" b="1" dirty="0" smtClean="0">
                <a:sym typeface="Wingdings"/>
              </a:rPr>
              <a:t>:     </a:t>
            </a:r>
            <a:r>
              <a:rPr lang="it-IT" sz="2800" b="1" dirty="0" smtClean="0"/>
              <a:t>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4</a:t>
            </a:r>
            <a:r>
              <a:rPr lang="it-IT" sz="2800" b="1" dirty="0" smtClean="0"/>
              <a:t> – 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4</a:t>
            </a:r>
            <a:r>
              <a:rPr lang="it-IT" sz="2800" b="1" dirty="0" smtClean="0"/>
              <a:t> </a:t>
            </a:r>
            <a:r>
              <a:rPr lang="it-IT" sz="2800" b="1" baseline="30000" dirty="0" smtClean="0"/>
              <a:t>  </a:t>
            </a:r>
            <a:r>
              <a:rPr lang="it-IT" sz="2800" b="1" dirty="0" smtClean="0">
                <a:sym typeface="Wingdings"/>
              </a:rPr>
              <a:t>  </a:t>
            </a:r>
          </a:p>
          <a:p>
            <a:r>
              <a:rPr lang="it-IT" sz="2800" b="1" dirty="0" smtClean="0">
                <a:sym typeface="Wingdings"/>
              </a:rPr>
              <a:t>      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v = 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        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 smtClean="0">
                <a:sym typeface="Wingdings"/>
              </a:rPr>
              <a:t>            (m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)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– p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= m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4</a:t>
            </a:r>
          </a:p>
          <a:p>
            <a:endParaRPr lang="it-IT" sz="2800" b="1" baseline="300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39958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298" y="20368"/>
            <a:ext cx="9231639" cy="4975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Energia relativistica</a:t>
            </a:r>
          </a:p>
          <a:p>
            <a:endParaRPr lang="it-IT" sz="2800" b="1" dirty="0"/>
          </a:p>
          <a:p>
            <a:r>
              <a:rPr lang="it-IT" sz="2800" b="1" dirty="0" smtClean="0"/>
              <a:t>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1/(1 –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    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sz="2800" b="1" dirty="0" smtClean="0"/>
              <a:t>γ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 - γ</a:t>
            </a:r>
            <a:r>
              <a:rPr lang="it-IT" sz="2800" b="1" baseline="30000" dirty="0"/>
              <a:t>2</a:t>
            </a:r>
            <a:r>
              <a:rPr lang="it-IT" sz="2800" b="1" baseline="30000" dirty="0" smtClean="0"/>
              <a:t> </a:t>
            </a:r>
            <a:r>
              <a:rPr lang="it-IT" sz="2800" b="1" dirty="0" smtClean="0"/>
              <a:t>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  </a:t>
            </a:r>
            <a:r>
              <a:rPr lang="it-IT" sz="2800" b="1" dirty="0" smtClean="0"/>
              <a:t> =  1 </a:t>
            </a:r>
          </a:p>
          <a:p>
            <a:r>
              <a:rPr lang="it-IT" sz="2800" b="1" dirty="0"/>
              <a:t>m</a:t>
            </a:r>
            <a:r>
              <a:rPr lang="it-IT" sz="2800" b="1" dirty="0" smtClean="0"/>
              <a:t>oltiplichiamo per </a:t>
            </a:r>
            <a:r>
              <a:rPr lang="it-IT" sz="2800" b="1" dirty="0">
                <a:sym typeface="Wingdings"/>
              </a:rPr>
              <a:t>m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4  </a:t>
            </a:r>
            <a:r>
              <a:rPr lang="it-IT" sz="2800" b="1" dirty="0" smtClean="0">
                <a:sym typeface="Wingdings"/>
              </a:rPr>
              <a:t>:     </a:t>
            </a:r>
            <a:r>
              <a:rPr lang="it-IT" sz="2800" b="1" dirty="0" smtClean="0"/>
              <a:t>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4</a:t>
            </a:r>
            <a:r>
              <a:rPr lang="it-IT" sz="2800" b="1" dirty="0" smtClean="0"/>
              <a:t> – 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4</a:t>
            </a:r>
            <a:r>
              <a:rPr lang="it-IT" sz="2800" b="1" dirty="0" smtClean="0"/>
              <a:t> </a:t>
            </a:r>
            <a:r>
              <a:rPr lang="it-IT" sz="2800" b="1" baseline="30000" dirty="0" smtClean="0"/>
              <a:t>  </a:t>
            </a:r>
            <a:r>
              <a:rPr lang="it-IT" sz="2800" b="1" dirty="0" smtClean="0">
                <a:sym typeface="Wingdings"/>
              </a:rPr>
              <a:t>  </a:t>
            </a:r>
          </a:p>
          <a:p>
            <a:r>
              <a:rPr lang="it-IT" sz="2800" b="1" dirty="0" smtClean="0">
                <a:sym typeface="Wingdings"/>
              </a:rPr>
              <a:t>      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v = 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        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 smtClean="0">
                <a:sym typeface="Wingdings"/>
              </a:rPr>
              <a:t>            (m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)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– p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= m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4</a:t>
            </a:r>
          </a:p>
          <a:p>
            <a:endParaRPr lang="it-IT" sz="2800" b="1" baseline="30000" dirty="0">
              <a:sym typeface="Wingdings"/>
            </a:endParaRPr>
          </a:p>
          <a:p>
            <a:r>
              <a:rPr lang="it-IT" sz="2800" b="1" dirty="0" smtClean="0">
                <a:sym typeface="Wingdings"/>
              </a:rPr>
              <a:t>Abbiamo costruito un </a:t>
            </a:r>
            <a:r>
              <a:rPr lang="it-IT" sz="2800" b="1" dirty="0">
                <a:sym typeface="Wingdings"/>
              </a:rPr>
              <a:t>invariante  (m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4</a:t>
            </a:r>
            <a:r>
              <a:rPr lang="it-IT" sz="2800" b="1" dirty="0" smtClean="0">
                <a:sym typeface="Wingdings"/>
              </a:rPr>
              <a:t>) con un termine che</a:t>
            </a:r>
          </a:p>
          <a:p>
            <a:r>
              <a:rPr lang="it-IT" sz="2800" b="1" dirty="0">
                <a:sym typeface="Wingdings"/>
              </a:rPr>
              <a:t>c</a:t>
            </a:r>
            <a:r>
              <a:rPr lang="it-IT" sz="2800" b="1" dirty="0" smtClean="0">
                <a:sym typeface="Wingdings"/>
              </a:rPr>
              <a:t>ontiene il quadrato dell’impulso e un altro che è il quadrato</a:t>
            </a:r>
          </a:p>
          <a:p>
            <a:r>
              <a:rPr lang="it-IT" sz="2800" b="1" dirty="0">
                <a:sym typeface="Wingdings"/>
              </a:rPr>
              <a:t>d</a:t>
            </a:r>
            <a:r>
              <a:rPr lang="it-IT" sz="2800" b="1" dirty="0" smtClean="0">
                <a:sym typeface="Wingdings"/>
              </a:rPr>
              <a:t>i una grandezza con le dimensioni di una energia</a:t>
            </a:r>
          </a:p>
          <a:p>
            <a:endParaRPr lang="it-IT" sz="2800" b="1" baseline="30000" dirty="0">
              <a:sym typeface="Wingdings"/>
            </a:endParaRPr>
          </a:p>
          <a:p>
            <a:r>
              <a:rPr lang="it-IT" sz="2800" b="1" dirty="0" smtClean="0">
                <a:sym typeface="Wingdings"/>
              </a:rPr>
              <a:t>Energia   E = 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 </a:t>
            </a:r>
            <a:r>
              <a:rPr lang="it-IT" sz="2800" b="1" dirty="0" smtClean="0">
                <a:sym typeface="Wingdings"/>
              </a:rPr>
              <a:t> ?</a:t>
            </a:r>
          </a:p>
          <a:p>
            <a:endParaRPr lang="it-IT" sz="2800" b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301480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298" y="20368"/>
            <a:ext cx="9257762" cy="66992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Energia relativistica</a:t>
            </a:r>
          </a:p>
          <a:p>
            <a:endParaRPr lang="it-IT" sz="2800" b="1" dirty="0"/>
          </a:p>
          <a:p>
            <a:r>
              <a:rPr lang="it-IT" sz="2800" b="1" dirty="0" smtClean="0"/>
              <a:t>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1/(1 –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    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sz="2800" b="1" dirty="0" smtClean="0"/>
              <a:t>γ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 - γ</a:t>
            </a:r>
            <a:r>
              <a:rPr lang="it-IT" sz="2800" b="1" baseline="30000" dirty="0"/>
              <a:t>2</a:t>
            </a:r>
            <a:r>
              <a:rPr lang="it-IT" sz="2800" b="1" baseline="30000" dirty="0" smtClean="0"/>
              <a:t> </a:t>
            </a:r>
            <a:r>
              <a:rPr lang="it-IT" sz="2800" b="1" dirty="0" smtClean="0"/>
              <a:t>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  </a:t>
            </a:r>
            <a:r>
              <a:rPr lang="it-IT" sz="2800" b="1" dirty="0" smtClean="0"/>
              <a:t> =  1 </a:t>
            </a:r>
          </a:p>
          <a:p>
            <a:r>
              <a:rPr lang="it-IT" sz="2800" b="1" dirty="0"/>
              <a:t>m</a:t>
            </a:r>
            <a:r>
              <a:rPr lang="it-IT" sz="2800" b="1" dirty="0" smtClean="0"/>
              <a:t>oltiplichiamo per </a:t>
            </a:r>
            <a:r>
              <a:rPr lang="it-IT" sz="2800" b="1" dirty="0">
                <a:sym typeface="Wingdings"/>
              </a:rPr>
              <a:t>m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4  </a:t>
            </a:r>
            <a:r>
              <a:rPr lang="it-IT" sz="2800" b="1" dirty="0" smtClean="0">
                <a:sym typeface="Wingdings"/>
              </a:rPr>
              <a:t>:     </a:t>
            </a:r>
            <a:r>
              <a:rPr lang="it-IT" sz="2800" b="1" dirty="0" smtClean="0"/>
              <a:t>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4</a:t>
            </a:r>
            <a:r>
              <a:rPr lang="it-IT" sz="2800" b="1" dirty="0" smtClean="0"/>
              <a:t> – 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4</a:t>
            </a:r>
            <a:r>
              <a:rPr lang="it-IT" sz="2800" b="1" dirty="0" smtClean="0"/>
              <a:t> </a:t>
            </a:r>
            <a:r>
              <a:rPr lang="it-IT" sz="2800" b="1" baseline="30000" dirty="0" smtClean="0"/>
              <a:t>  </a:t>
            </a:r>
            <a:r>
              <a:rPr lang="it-IT" sz="2800" b="1" dirty="0" smtClean="0">
                <a:sym typeface="Wingdings"/>
              </a:rPr>
              <a:t>  </a:t>
            </a:r>
          </a:p>
          <a:p>
            <a:r>
              <a:rPr lang="it-IT" sz="2800" b="1" dirty="0" smtClean="0">
                <a:sym typeface="Wingdings"/>
              </a:rPr>
              <a:t>      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v = 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        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 smtClean="0">
                <a:sym typeface="Wingdings"/>
              </a:rPr>
              <a:t>            (m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)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– p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= m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4</a:t>
            </a:r>
          </a:p>
          <a:p>
            <a:endParaRPr lang="it-IT" sz="2800" b="1" baseline="30000" dirty="0">
              <a:sym typeface="Wingdings"/>
            </a:endParaRPr>
          </a:p>
          <a:p>
            <a:r>
              <a:rPr lang="it-IT" sz="2800" b="1" dirty="0" smtClean="0">
                <a:sym typeface="Wingdings"/>
              </a:rPr>
              <a:t>Abbiamo costruito un </a:t>
            </a:r>
            <a:r>
              <a:rPr lang="it-IT" sz="2800" b="1" dirty="0">
                <a:sym typeface="Wingdings"/>
              </a:rPr>
              <a:t>invariante  (m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4</a:t>
            </a:r>
            <a:r>
              <a:rPr lang="it-IT" sz="2800" b="1" dirty="0" smtClean="0">
                <a:sym typeface="Wingdings"/>
              </a:rPr>
              <a:t>) con un termine che</a:t>
            </a:r>
          </a:p>
          <a:p>
            <a:r>
              <a:rPr lang="it-IT" sz="2800" b="1" dirty="0">
                <a:sym typeface="Wingdings"/>
              </a:rPr>
              <a:t>c</a:t>
            </a:r>
            <a:r>
              <a:rPr lang="it-IT" sz="2800" b="1" dirty="0" smtClean="0">
                <a:sym typeface="Wingdings"/>
              </a:rPr>
              <a:t>ontiene il quadrato dell’impulso e un altro che è il quadrato</a:t>
            </a:r>
          </a:p>
          <a:p>
            <a:r>
              <a:rPr lang="it-IT" sz="2800" b="1" dirty="0">
                <a:sym typeface="Wingdings"/>
              </a:rPr>
              <a:t>d</a:t>
            </a:r>
            <a:r>
              <a:rPr lang="it-IT" sz="2800" b="1" dirty="0" smtClean="0">
                <a:sym typeface="Wingdings"/>
              </a:rPr>
              <a:t>i una grandezza con le dimensioni di una energia</a:t>
            </a:r>
          </a:p>
          <a:p>
            <a:endParaRPr lang="it-IT" sz="2800" b="1" baseline="30000" dirty="0">
              <a:sym typeface="Wingdings"/>
            </a:endParaRPr>
          </a:p>
          <a:p>
            <a:r>
              <a:rPr lang="it-IT" sz="2800" b="1" dirty="0" smtClean="0">
                <a:sym typeface="Wingdings"/>
              </a:rPr>
              <a:t>Energia   E = 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 </a:t>
            </a:r>
            <a:r>
              <a:rPr lang="it-IT" sz="2800" b="1" dirty="0" smtClean="0">
                <a:sym typeface="Wingdings"/>
              </a:rPr>
              <a:t> ?</a:t>
            </a:r>
          </a:p>
          <a:p>
            <a:endParaRPr lang="it-IT" sz="2800" b="1" dirty="0">
              <a:sym typeface="Wingdings"/>
            </a:endParaRPr>
          </a:p>
          <a:p>
            <a:r>
              <a:rPr lang="it-IT" sz="2800" b="1" dirty="0" smtClean="0">
                <a:sym typeface="Wingdings"/>
              </a:rPr>
              <a:t>Criterio generale: a basse velocità vorremmo che la nuova</a:t>
            </a:r>
          </a:p>
          <a:p>
            <a:r>
              <a:rPr lang="it-IT" sz="2800" b="1" dirty="0">
                <a:sym typeface="Wingdings"/>
              </a:rPr>
              <a:t>e</a:t>
            </a:r>
            <a:r>
              <a:rPr lang="it-IT" sz="2800" b="1" dirty="0" smtClean="0">
                <a:sym typeface="Wingdings"/>
              </a:rPr>
              <a:t>spressione dell’energia restituisse la forma classica ½ m v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.</a:t>
            </a:r>
          </a:p>
          <a:p>
            <a:r>
              <a:rPr lang="it-IT" sz="2800" b="1" dirty="0" smtClean="0">
                <a:sym typeface="Wingdings"/>
              </a:rPr>
              <a:t>Per vederlo ricorriamo alla approssimazione, valida per α&lt;&lt;1</a:t>
            </a:r>
          </a:p>
          <a:p>
            <a:r>
              <a:rPr lang="it-IT" sz="2800" b="1" dirty="0" smtClean="0">
                <a:sym typeface="Wingdings"/>
              </a:rPr>
              <a:t>1/(1 – α)</a:t>
            </a:r>
            <a:r>
              <a:rPr lang="it-IT" sz="2800" b="1" baseline="30000" dirty="0" smtClean="0">
                <a:sym typeface="Wingdings"/>
              </a:rPr>
              <a:t>1/2 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 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1 + α/2 ( + potenze superiori di α trascurabili)</a:t>
            </a:r>
            <a:endParaRPr lang="it-IT" sz="2800" b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988664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3365" y="-92855"/>
            <a:ext cx="6952192" cy="1564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ym typeface="Wingdings"/>
              </a:rPr>
              <a:t>Allora si ottiene, per v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/c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&lt;&lt; 1</a:t>
            </a:r>
          </a:p>
          <a:p>
            <a:r>
              <a:rPr lang="el-GR" sz="2800" b="1" dirty="0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=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1 </a:t>
            </a:r>
            <a:r>
              <a:rPr lang="it-IT" sz="2800" b="1" dirty="0">
                <a:sym typeface="Wingdings"/>
              </a:rPr>
              <a:t>+ ½  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/c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+ potenze più elevate di 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/c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endParaRPr lang="it-IT" sz="2800" b="1" dirty="0" smtClean="0"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it-IT" sz="2800" b="1" dirty="0" smtClean="0">
                <a:sym typeface="Wingdings"/>
              </a:rPr>
              <a:t>E </a:t>
            </a:r>
            <a:r>
              <a:rPr lang="it-IT" sz="2800" b="1" dirty="0">
                <a:sym typeface="Wingdings"/>
              </a:rPr>
              <a:t>= </a:t>
            </a:r>
            <a:r>
              <a:rPr lang="it-IT" sz="2800" b="1" dirty="0" smtClean="0">
                <a:sym typeface="Wingdings"/>
              </a:rPr>
              <a:t>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m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( </a:t>
            </a:r>
            <a:r>
              <a:rPr lang="it-IT" sz="2800" b="1" dirty="0">
                <a:sym typeface="Wingdings"/>
              </a:rPr>
              <a:t>1 + ½ 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>
                <a:sym typeface="Wingdings"/>
              </a:rPr>
              <a:t>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) =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mc</a:t>
            </a:r>
            <a:r>
              <a:rPr lang="it-IT" sz="2800" b="1" baseline="30000" dirty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+ ½ m 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v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03036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3365" y="-92855"/>
            <a:ext cx="8382348" cy="3718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ym typeface="Wingdings"/>
              </a:rPr>
              <a:t>Allora si ottiene, per v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/c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&lt;&lt; 1</a:t>
            </a:r>
          </a:p>
          <a:p>
            <a:r>
              <a:rPr lang="el-GR" sz="2800" b="1" dirty="0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=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1 </a:t>
            </a:r>
            <a:r>
              <a:rPr lang="it-IT" sz="2800" b="1" dirty="0">
                <a:sym typeface="Wingdings"/>
              </a:rPr>
              <a:t>+ ½  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/c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+ potenze più elevate di 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/c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endParaRPr lang="it-IT" sz="2800" b="1" dirty="0" smtClean="0"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it-IT" sz="2800" b="1" dirty="0" smtClean="0">
                <a:sym typeface="Wingdings"/>
              </a:rPr>
              <a:t>E </a:t>
            </a:r>
            <a:r>
              <a:rPr lang="it-IT" sz="2800" b="1" dirty="0">
                <a:sym typeface="Wingdings"/>
              </a:rPr>
              <a:t>= </a:t>
            </a:r>
            <a:r>
              <a:rPr lang="it-IT" sz="2800" b="1" dirty="0" smtClean="0">
                <a:sym typeface="Wingdings"/>
              </a:rPr>
              <a:t>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m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( </a:t>
            </a:r>
            <a:r>
              <a:rPr lang="it-IT" sz="2800" b="1" dirty="0">
                <a:sym typeface="Wingdings"/>
              </a:rPr>
              <a:t>1 + ½ 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>
                <a:sym typeface="Wingdings"/>
              </a:rPr>
              <a:t>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) =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mc</a:t>
            </a:r>
            <a:r>
              <a:rPr lang="it-IT" sz="2800" b="1" baseline="30000" dirty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+ ½ m 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v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Energia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cinetica = mc</a:t>
            </a:r>
            <a:r>
              <a:rPr lang="it-IT" sz="2800" b="1" baseline="30000" dirty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(</a:t>
            </a:r>
            <a:r>
              <a:rPr lang="it-IT" sz="2800" b="1" dirty="0" err="1">
                <a:ea typeface="ＭＳ ゴシック"/>
                <a:cs typeface="ＭＳ ゴシック"/>
                <a:sym typeface="Wingdings"/>
              </a:rPr>
              <a:t>γ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– 1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)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  ½ m v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 per v &lt;&lt; c</a:t>
            </a:r>
          </a:p>
          <a:p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mc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 è detta anche “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energia di riposo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”, l’energia che un </a:t>
            </a:r>
          </a:p>
          <a:p>
            <a:r>
              <a:rPr lang="it-IT" sz="2800" b="1" dirty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orpo ha per il solo fatto di avere una massa.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La relazione fondamentale è  E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– p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= m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4</a:t>
            </a:r>
            <a:endParaRPr lang="it-IT" sz="2800" b="1" baseline="30000" dirty="0" smtClean="0">
              <a:ea typeface="ＭＳ ゴシック"/>
              <a:cs typeface="ＭＳ ゴシック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843928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3365" y="-92855"/>
            <a:ext cx="8943474" cy="72019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ym typeface="Wingdings"/>
              </a:rPr>
              <a:t>Allora si ottiene, per v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/c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&lt;&lt; 1</a:t>
            </a:r>
          </a:p>
          <a:p>
            <a:r>
              <a:rPr lang="el-GR" sz="2800" b="1" dirty="0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=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1 </a:t>
            </a:r>
            <a:r>
              <a:rPr lang="it-IT" sz="2800" b="1" dirty="0">
                <a:sym typeface="Wingdings"/>
              </a:rPr>
              <a:t>+ ½  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/c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+ potenze più elevate di 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/c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 </a:t>
            </a:r>
            <a:endParaRPr lang="it-IT" sz="2800" b="1" dirty="0" smtClean="0"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it-IT" sz="2800" b="1" dirty="0" smtClean="0">
                <a:sym typeface="Wingdings"/>
              </a:rPr>
              <a:t>E </a:t>
            </a:r>
            <a:r>
              <a:rPr lang="it-IT" sz="2800" b="1" dirty="0">
                <a:sym typeface="Wingdings"/>
              </a:rPr>
              <a:t>= </a:t>
            </a:r>
            <a:r>
              <a:rPr lang="it-IT" sz="2800" b="1" dirty="0" smtClean="0">
                <a:sym typeface="Wingdings"/>
              </a:rPr>
              <a:t>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m 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( </a:t>
            </a:r>
            <a:r>
              <a:rPr lang="it-IT" sz="2800" b="1" dirty="0">
                <a:sym typeface="Wingdings"/>
              </a:rPr>
              <a:t>1 + ½ 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>
                <a:sym typeface="Wingdings"/>
              </a:rPr>
              <a:t>v</a:t>
            </a:r>
            <a:r>
              <a:rPr lang="it-IT" sz="2800" b="1" baseline="30000" dirty="0">
                <a:sym typeface="Wingdings"/>
              </a:rPr>
              <a:t>2</a:t>
            </a:r>
            <a:r>
              <a:rPr lang="it-IT" sz="2800" b="1" dirty="0">
                <a:sym typeface="Wingdings"/>
              </a:rPr>
              <a:t>/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) =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mc</a:t>
            </a:r>
            <a:r>
              <a:rPr lang="it-IT" sz="2800" b="1" baseline="30000" dirty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+ ½ m 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v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Energia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cinetica = mc</a:t>
            </a:r>
            <a:r>
              <a:rPr lang="it-IT" sz="2800" b="1" baseline="30000" dirty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(</a:t>
            </a:r>
            <a:r>
              <a:rPr lang="it-IT" sz="2800" b="1" dirty="0" err="1">
                <a:ea typeface="ＭＳ ゴシック"/>
                <a:cs typeface="ＭＳ ゴシック"/>
                <a:sym typeface="Wingdings"/>
              </a:rPr>
              <a:t>γ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– 1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)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  ½ m v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 per v &lt;&lt; c</a:t>
            </a:r>
          </a:p>
          <a:p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mc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 è detta anche “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energia di riposo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”, l’energia che un </a:t>
            </a:r>
          </a:p>
          <a:p>
            <a:r>
              <a:rPr lang="it-IT" sz="2800" b="1" dirty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orpo ha per il solo fatto di avere una massa.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La relazione fondamentale è  E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– p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= m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4</a:t>
            </a:r>
            <a:endParaRPr lang="it-IT" sz="2800" b="1" baseline="30000" dirty="0" smtClean="0">
              <a:ea typeface="ＭＳ ゴシック"/>
              <a:cs typeface="ＭＳ ゴシック"/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it-IT" sz="2800" b="1" dirty="0" smtClean="0"/>
              <a:t>In fisica delle particelle si usa dare i valori  delle masse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irettamente in energia equivalente mc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(usando come</a:t>
            </a:r>
          </a:p>
          <a:p>
            <a:r>
              <a:rPr lang="it-IT" sz="2800" b="1" dirty="0" smtClean="0"/>
              <a:t>unità di misura l’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e i suoi multipli (1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= 1,6 10</a:t>
            </a:r>
            <a:r>
              <a:rPr lang="it-IT" sz="2800" b="1" baseline="30000" dirty="0" smtClean="0"/>
              <a:t>-19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)</a:t>
            </a:r>
          </a:p>
          <a:p>
            <a:r>
              <a:rPr lang="it-IT" sz="2800" b="1" dirty="0"/>
              <a:t>m</a:t>
            </a:r>
            <a:r>
              <a:rPr lang="it-IT" sz="2800" b="1" dirty="0" smtClean="0"/>
              <a:t>assa dell’elettrone          m</a:t>
            </a:r>
            <a:r>
              <a:rPr lang="it-IT" sz="2800" b="1" baseline="-25000" dirty="0" smtClean="0"/>
              <a:t>e</a:t>
            </a:r>
            <a:r>
              <a:rPr lang="it-IT" sz="2800" b="1" dirty="0" smtClean="0"/>
              <a:t> = 0,911 10</a:t>
            </a:r>
            <a:r>
              <a:rPr lang="it-IT" sz="2800" b="1" baseline="30000" dirty="0" smtClean="0"/>
              <a:t>-30 </a:t>
            </a:r>
            <a:r>
              <a:rPr lang="it-IT" sz="2800" b="1" dirty="0" smtClean="0"/>
              <a:t>kg </a:t>
            </a:r>
            <a:endParaRPr lang="it-IT" sz="2800" b="1" dirty="0" smtClean="0"/>
          </a:p>
          <a:p>
            <a:r>
              <a:rPr lang="it-IT" sz="2800" b="1" dirty="0"/>
              <a:t> m</a:t>
            </a:r>
            <a:r>
              <a:rPr lang="it-IT" sz="2800" b="1" baseline="-25000" dirty="0"/>
              <a:t>e</a:t>
            </a:r>
            <a:r>
              <a:rPr lang="it-IT" sz="2800" b="1" dirty="0"/>
              <a:t> </a:t>
            </a:r>
            <a:r>
              <a:rPr lang="it-IT" sz="2800" b="1" dirty="0" smtClean="0"/>
              <a:t>c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= 0,911 10</a:t>
            </a:r>
            <a:r>
              <a:rPr lang="it-IT" sz="2800" b="1" baseline="30000" dirty="0" smtClean="0"/>
              <a:t>-30 </a:t>
            </a:r>
            <a:r>
              <a:rPr lang="it-IT" sz="2800" b="1" dirty="0" smtClean="0"/>
              <a:t>9 10</a:t>
            </a:r>
            <a:r>
              <a:rPr lang="it-IT" sz="2800" b="1" baseline="30000" dirty="0" smtClean="0"/>
              <a:t>16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= 5,1 10</a:t>
            </a:r>
            <a:r>
              <a:rPr lang="it-IT" sz="2800" b="1" baseline="30000" dirty="0" smtClean="0"/>
              <a:t>5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= 0,51 </a:t>
            </a:r>
            <a:r>
              <a:rPr lang="it-IT" sz="2800" b="1" dirty="0" err="1" smtClean="0"/>
              <a:t>MeV</a:t>
            </a:r>
            <a:endParaRPr lang="it-IT" sz="2800" b="1" dirty="0" smtClean="0"/>
          </a:p>
          <a:p>
            <a:r>
              <a:rPr lang="it-IT" sz="2800" b="1" dirty="0"/>
              <a:t>m</a:t>
            </a:r>
            <a:r>
              <a:rPr lang="it-IT" sz="2800" b="1" dirty="0" smtClean="0"/>
              <a:t>assa del protone             m</a:t>
            </a:r>
            <a:r>
              <a:rPr lang="it-IT" sz="2800" b="1" baseline="-25000" dirty="0" smtClean="0"/>
              <a:t>p</a:t>
            </a:r>
            <a:r>
              <a:rPr lang="it-IT" sz="2800" b="1" dirty="0" smtClean="0"/>
              <a:t> = 1,673 10</a:t>
            </a:r>
            <a:r>
              <a:rPr lang="it-IT" sz="2800" b="1" baseline="30000" dirty="0" smtClean="0"/>
              <a:t>-27 </a:t>
            </a:r>
            <a:r>
              <a:rPr lang="it-IT" sz="2800" b="1" dirty="0" smtClean="0"/>
              <a:t>kg</a:t>
            </a:r>
          </a:p>
          <a:p>
            <a:r>
              <a:rPr lang="it-IT" sz="2800" b="1" dirty="0"/>
              <a:t>m</a:t>
            </a:r>
            <a:r>
              <a:rPr lang="it-IT" sz="2800" b="1" baseline="-25000" dirty="0" smtClean="0"/>
              <a:t>p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</a:t>
            </a:r>
            <a:r>
              <a:rPr lang="it-IT" sz="2800" b="1" dirty="0"/>
              <a:t>1,673 10</a:t>
            </a:r>
            <a:r>
              <a:rPr lang="it-IT" sz="2800" b="1" baseline="30000" dirty="0"/>
              <a:t>-27 </a:t>
            </a:r>
            <a:r>
              <a:rPr lang="it-IT" sz="2800" b="1" dirty="0" smtClean="0"/>
              <a:t>9 10</a:t>
            </a:r>
            <a:r>
              <a:rPr lang="it-IT" sz="2800" b="1" baseline="30000" dirty="0" smtClean="0"/>
              <a:t>16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= 9,38 10</a:t>
            </a:r>
            <a:r>
              <a:rPr lang="it-IT" sz="2800" b="1" baseline="30000" dirty="0" smtClean="0"/>
              <a:t>8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= 938 </a:t>
            </a:r>
            <a:r>
              <a:rPr lang="it-IT" sz="2800" b="1" dirty="0" err="1" smtClean="0"/>
              <a:t>MeV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 </a:t>
            </a:r>
            <a:r>
              <a:rPr lang="it-IT" sz="2800" b="1" dirty="0" err="1" smtClean="0"/>
              <a:t>GeV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57661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61200"/>
            <a:ext cx="8611828" cy="3170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Che vuol dire “alte energie”</a:t>
            </a:r>
            <a:r>
              <a:rPr lang="it-IT" sz="2800" b="1" dirty="0" smtClean="0"/>
              <a:t>?</a:t>
            </a:r>
          </a:p>
          <a:p>
            <a:endParaRPr lang="it-IT" sz="2800" b="1" dirty="0"/>
          </a:p>
          <a:p>
            <a:pPr>
              <a:lnSpc>
                <a:spcPct val="150000"/>
              </a:lnSpc>
            </a:pPr>
            <a:r>
              <a:rPr lang="it-IT" sz="2800" b="1" dirty="0" smtClean="0"/>
              <a:t>Confrontiamo ordini di grandezza delle energie cinetiche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protone del fascio di LHC 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/>
              <a:t> 1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 ( 10</a:t>
            </a:r>
            <a:r>
              <a:rPr lang="it-IT" sz="2800" b="1" baseline="30000" dirty="0" smtClean="0"/>
              <a:t>12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palla da tennis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/>
              <a:t> m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-1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6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 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8986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61200"/>
            <a:ext cx="9256686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Che vuol dire “alte energie”</a:t>
            </a:r>
            <a:r>
              <a:rPr lang="it-IT" sz="2800" b="1" dirty="0" smtClean="0"/>
              <a:t>?</a:t>
            </a:r>
          </a:p>
          <a:p>
            <a:endParaRPr lang="it-IT" sz="2800" b="1" dirty="0"/>
          </a:p>
          <a:p>
            <a:pPr>
              <a:lnSpc>
                <a:spcPct val="150000"/>
              </a:lnSpc>
            </a:pPr>
            <a:r>
              <a:rPr lang="it-IT" sz="2800" b="1" dirty="0" smtClean="0"/>
              <a:t>Confrontiamo ordini di grandezza delle energie cinetiche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protone del fascio di LHC 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/>
              <a:t> 1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 ( 10</a:t>
            </a:r>
            <a:r>
              <a:rPr lang="it-IT" sz="2800" b="1" baseline="30000" dirty="0" smtClean="0"/>
              <a:t>12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palla da tennis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/>
              <a:t> m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-1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6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 !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Il valore assoluto dell’energia non significa nulla. Il confronto</a:t>
            </a:r>
          </a:p>
          <a:p>
            <a:pPr>
              <a:lnSpc>
                <a:spcPct val="150000"/>
              </a:lnSpc>
            </a:pPr>
            <a:r>
              <a:rPr lang="it-IT" sz="2800" b="1" dirty="0"/>
              <a:t>v</a:t>
            </a:r>
            <a:r>
              <a:rPr lang="it-IT" sz="2800" b="1" dirty="0" smtClean="0"/>
              <a:t>a fatto tra l’energia cinetica e l’energia di riposo del corpo.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391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61200"/>
            <a:ext cx="9256686" cy="71198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Che vuol dire “alte energie”</a:t>
            </a:r>
            <a:r>
              <a:rPr lang="it-IT" sz="2800" b="1" dirty="0" smtClean="0"/>
              <a:t>?</a:t>
            </a:r>
          </a:p>
          <a:p>
            <a:endParaRPr lang="it-IT" sz="2800" b="1" dirty="0"/>
          </a:p>
          <a:p>
            <a:pPr>
              <a:lnSpc>
                <a:spcPct val="150000"/>
              </a:lnSpc>
            </a:pPr>
            <a:r>
              <a:rPr lang="it-IT" sz="2800" b="1" dirty="0" smtClean="0"/>
              <a:t>Confrontiamo ordini di grandezza delle energie cinetiche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protone del fascio di LHC 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/>
              <a:t> 1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 ( 10</a:t>
            </a:r>
            <a:r>
              <a:rPr lang="it-IT" sz="2800" b="1" baseline="30000" dirty="0" smtClean="0"/>
              <a:t>12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palla da tennis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/>
              <a:t> m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-1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 </a:t>
            </a:r>
            <a:r>
              <a:rPr lang="it-IT" sz="2800" b="1" dirty="0" err="1" smtClean="0"/>
              <a:t>J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6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 !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Il valore assoluto dell’energia non significa nulla. Il confronto</a:t>
            </a:r>
          </a:p>
          <a:p>
            <a:pPr>
              <a:lnSpc>
                <a:spcPct val="150000"/>
              </a:lnSpc>
            </a:pPr>
            <a:r>
              <a:rPr lang="it-IT" sz="2800" b="1" dirty="0"/>
              <a:t>v</a:t>
            </a:r>
            <a:r>
              <a:rPr lang="it-IT" sz="2800" b="1" dirty="0" smtClean="0"/>
              <a:t>a fatto tra l’energia cinetica e l’energia di riposo del corpo.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protone  (mc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 </a:t>
            </a:r>
            <a:r>
              <a:rPr lang="it-IT" sz="2800" b="1" dirty="0" err="1" smtClean="0"/>
              <a:t>GeV</a:t>
            </a:r>
            <a:r>
              <a:rPr lang="it-IT" sz="2800" b="1" dirty="0" smtClean="0"/>
              <a:t>)   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12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 10</a:t>
            </a:r>
            <a:r>
              <a:rPr lang="it-IT" sz="2800" b="1" baseline="30000" dirty="0" smtClean="0"/>
              <a:t>3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GeV</a:t>
            </a:r>
            <a:r>
              <a:rPr lang="it-IT" sz="2800" b="1" dirty="0" smtClean="0"/>
              <a:t>   &gt;&gt;  mc</a:t>
            </a:r>
            <a:r>
              <a:rPr lang="it-IT" sz="2800" b="1" baseline="30000" dirty="0" smtClean="0"/>
              <a:t>2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alla da tennis  (mc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 </a:t>
            </a:r>
            <a:r>
              <a:rPr lang="it-IT" sz="2800" b="1" dirty="0" smtClean="0">
                <a:ea typeface="ＭＳ ゴシック"/>
                <a:cs typeface="ＭＳ ゴシック"/>
              </a:rPr>
              <a:t>10</a:t>
            </a:r>
            <a:r>
              <a:rPr lang="it-IT" sz="2800" b="1" baseline="30000" dirty="0" smtClean="0">
                <a:ea typeface="ＭＳ ゴシック"/>
                <a:cs typeface="ＭＳ ゴシック"/>
              </a:rPr>
              <a:t>16</a:t>
            </a:r>
            <a:r>
              <a:rPr lang="it-IT" sz="2800" b="1" dirty="0" smtClean="0">
                <a:ea typeface="ＭＳ ゴシック"/>
                <a:cs typeface="ＭＳ ゴシック"/>
              </a:rPr>
              <a:t> </a:t>
            </a:r>
            <a:r>
              <a:rPr lang="it-IT" sz="2800" b="1" dirty="0" err="1" smtClean="0">
                <a:ea typeface="ＭＳ ゴシック"/>
                <a:cs typeface="ＭＳ ゴシック"/>
              </a:rPr>
              <a:t>J</a:t>
            </a:r>
            <a:r>
              <a:rPr lang="it-IT" sz="2800" b="1" dirty="0" smtClean="0">
                <a:ea typeface="ＭＳ ゴシック"/>
                <a:cs typeface="ＭＳ ゴシック"/>
              </a:rPr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35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/>
              <a:t> </a:t>
            </a:r>
            <a:r>
              <a:rPr lang="it-IT" sz="2800" b="1" dirty="0" smtClean="0"/>
              <a:t>10</a:t>
            </a:r>
            <a:r>
              <a:rPr lang="it-IT" sz="2800" b="1" baseline="30000" dirty="0" smtClean="0"/>
              <a:t>23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)  </a:t>
            </a:r>
          </a:p>
          <a:p>
            <a:r>
              <a:rPr lang="it-IT" sz="2800" b="1" dirty="0"/>
              <a:t> </a:t>
            </a:r>
            <a:r>
              <a:rPr lang="it-IT" sz="2800" b="1" dirty="0" smtClean="0"/>
              <a:t>                                    </a:t>
            </a:r>
            <a:r>
              <a:rPr lang="it-IT" sz="2800" b="1" dirty="0" err="1" smtClean="0"/>
              <a:t>E</a:t>
            </a:r>
            <a:r>
              <a:rPr lang="it-IT" sz="2800" b="1" baseline="-25000" dirty="0" err="1" smtClean="0"/>
              <a:t>c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/>
              <a:t> 10</a:t>
            </a:r>
            <a:r>
              <a:rPr lang="it-IT" sz="2800" b="1" baseline="30000" dirty="0" smtClean="0"/>
              <a:t>6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TeV</a:t>
            </a:r>
            <a:r>
              <a:rPr lang="it-IT" sz="2800" b="1" dirty="0" smtClean="0"/>
              <a:t> &lt;&lt;  mc</a:t>
            </a:r>
            <a:r>
              <a:rPr lang="it-IT" sz="2800" b="1" baseline="30000" dirty="0" smtClean="0"/>
              <a:t>2</a:t>
            </a:r>
          </a:p>
          <a:p>
            <a:endParaRPr lang="it-IT" sz="2800" b="1" baseline="30000" dirty="0"/>
          </a:p>
          <a:p>
            <a:r>
              <a:rPr lang="it-IT" sz="2800" b="1" dirty="0" smtClean="0"/>
              <a:t>“Alta energia” vuol dire energia grande in confronto </a:t>
            </a:r>
          </a:p>
          <a:p>
            <a:r>
              <a:rPr lang="it-IT" sz="2800" b="1" dirty="0" smtClean="0"/>
              <a:t>all’energia di riposo</a:t>
            </a:r>
            <a:endParaRPr 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459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104" y="45898"/>
            <a:ext cx="906172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Trasformazioni di energia e </a:t>
            </a:r>
            <a:r>
              <a:rPr lang="it-IT" sz="2800" b="1" dirty="0" smtClean="0"/>
              <a:t>impulso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Come cambiano i valori di E e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nel passaggio da un sistema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 riferimento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ad S’ in moto con velocità u rispetto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?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’intervallo di tempo proprio (invariante) è </a:t>
            </a:r>
            <a:r>
              <a:rPr lang="it-IT" sz="2800" b="1" dirty="0" err="1" smtClean="0"/>
              <a:t>Δτ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E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 E/c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= (m/</a:t>
            </a:r>
            <a:r>
              <a:rPr lang="it-IT" sz="2800" b="1" dirty="0" err="1" smtClean="0">
                <a:sym typeface="Wingdings"/>
              </a:rPr>
              <a:t>Δτ</a:t>
            </a:r>
            <a:r>
              <a:rPr lang="it-IT" sz="2800" b="1" dirty="0" smtClean="0">
                <a:sym typeface="Wingdings"/>
              </a:rPr>
              <a:t>)  </a:t>
            </a:r>
            <a:r>
              <a:rPr lang="it-IT" sz="2800" b="1" dirty="0" err="1" smtClean="0">
                <a:sym typeface="Wingdings"/>
              </a:rPr>
              <a:t>Δt</a:t>
            </a:r>
            <a:endParaRPr lang="it-IT" sz="2800" b="1" dirty="0" smtClean="0">
              <a:sym typeface="Wingdings"/>
            </a:endParaRPr>
          </a:p>
          <a:p>
            <a:r>
              <a:rPr lang="it-IT" sz="2800" b="1" dirty="0" err="1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= 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v = m (</a:t>
            </a:r>
            <a:r>
              <a:rPr lang="it-IT" sz="2800" b="1" dirty="0" err="1" smtClean="0">
                <a:sym typeface="Wingdings"/>
              </a:rPr>
              <a:t>Δt</a:t>
            </a:r>
            <a:r>
              <a:rPr lang="it-IT" sz="2800" b="1" dirty="0" smtClean="0">
                <a:sym typeface="Wingdings"/>
              </a:rPr>
              <a:t>/</a:t>
            </a:r>
            <a:r>
              <a:rPr lang="it-IT" sz="2800" b="1" dirty="0" err="1" smtClean="0">
                <a:sym typeface="Wingdings"/>
              </a:rPr>
              <a:t>Δτ</a:t>
            </a:r>
            <a:r>
              <a:rPr lang="it-IT" sz="2800" b="1" dirty="0" smtClean="0">
                <a:sym typeface="Wingdings"/>
              </a:rPr>
              <a:t>) (</a:t>
            </a:r>
            <a:r>
              <a:rPr lang="it-IT" sz="2800" b="1" dirty="0" err="1" smtClean="0">
                <a:sym typeface="Wingdings"/>
              </a:rPr>
              <a:t>Δx</a:t>
            </a:r>
            <a:r>
              <a:rPr lang="it-IT" sz="2800" b="1" dirty="0" smtClean="0">
                <a:sym typeface="Wingdings"/>
              </a:rPr>
              <a:t>/</a:t>
            </a:r>
            <a:r>
              <a:rPr lang="it-IT" sz="2800" b="1" dirty="0" err="1" smtClean="0">
                <a:sym typeface="Wingdings"/>
              </a:rPr>
              <a:t>Δt</a:t>
            </a:r>
            <a:r>
              <a:rPr lang="it-IT" sz="2800" b="1" dirty="0" smtClean="0">
                <a:sym typeface="Wingdings"/>
              </a:rPr>
              <a:t>) </a:t>
            </a:r>
            <a:r>
              <a:rPr lang="it-IT" sz="2800" b="1" dirty="0">
                <a:sym typeface="Wingdings"/>
              </a:rPr>
              <a:t>= (m/</a:t>
            </a:r>
            <a:r>
              <a:rPr lang="it-IT" sz="2800" b="1" dirty="0" err="1">
                <a:sym typeface="Wingdings"/>
              </a:rPr>
              <a:t>Δτ</a:t>
            </a:r>
            <a:r>
              <a:rPr lang="it-IT" sz="2800" b="1" dirty="0">
                <a:sym typeface="Wingdings"/>
              </a:rPr>
              <a:t>) </a:t>
            </a:r>
            <a:r>
              <a:rPr lang="it-IT" sz="2800" b="1" dirty="0" err="1" smtClean="0">
                <a:sym typeface="Wingdings"/>
              </a:rPr>
              <a:t>Δx</a:t>
            </a:r>
            <a:endParaRPr lang="it-IT" sz="2800" b="1" dirty="0" smtClean="0">
              <a:sym typeface="Wingdings"/>
            </a:endParaRPr>
          </a:p>
          <a:p>
            <a:endParaRPr lang="it-IT" sz="2800" b="1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14762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746" y="-63963"/>
            <a:ext cx="925353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Nello spazio a tre dimensioni, per due sistemi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ed S’ in moto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elativo uniforme lungo l’asse x, le trasformazioni di </a:t>
            </a:r>
            <a:r>
              <a:rPr lang="it-IT" sz="2800" b="1" dirty="0" err="1" smtClean="0"/>
              <a:t>Lorentz</a:t>
            </a:r>
            <a:r>
              <a:rPr lang="it-IT" sz="2800" b="1" dirty="0" smtClean="0"/>
              <a:t>, 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osì come le trasformazioni di Galilei, lasciano invariate le </a:t>
            </a:r>
          </a:p>
          <a:p>
            <a:r>
              <a:rPr lang="it-IT" sz="2800" b="1" dirty="0" smtClean="0"/>
              <a:t>coordinate y e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:          y’ = y ,    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z</a:t>
            </a:r>
            <a:endParaRPr lang="it-IT" sz="2800" b="1" dirty="0" smtClean="0"/>
          </a:p>
          <a:p>
            <a:r>
              <a:rPr lang="it-IT" sz="2800" b="1" dirty="0" smtClean="0"/>
              <a:t>Che succede alle componenti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 e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r>
              <a:rPr lang="it-IT" sz="2800" b="1" dirty="0" smtClean="0"/>
              <a:t> della velocità?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763426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104" y="45898"/>
            <a:ext cx="9061721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Trasformazioni di energia e </a:t>
            </a:r>
            <a:r>
              <a:rPr lang="it-IT" sz="2800" b="1" dirty="0" smtClean="0"/>
              <a:t>impulso</a:t>
            </a:r>
          </a:p>
          <a:p>
            <a:endParaRPr lang="it-IT" sz="2800" b="1" smtClean="0"/>
          </a:p>
          <a:p>
            <a:r>
              <a:rPr lang="it-IT" sz="2800" b="1" smtClean="0"/>
              <a:t>Come </a:t>
            </a:r>
            <a:r>
              <a:rPr lang="it-IT" sz="2800" b="1" dirty="0" smtClean="0"/>
              <a:t>cambiano i valori di E e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nel passaggio da un sistema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 riferimento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ad S’ in moto con velocità u rispetto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?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’intervallo di tempo proprio (invariante) è </a:t>
            </a:r>
            <a:r>
              <a:rPr lang="it-IT" sz="2800" b="1" dirty="0" err="1" smtClean="0"/>
              <a:t>Δτ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E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 </a:t>
            </a:r>
            <a:r>
              <a:rPr lang="it-IT" sz="2800" b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sz="2800" b="1" dirty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 E/c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= (m/</a:t>
            </a:r>
            <a:r>
              <a:rPr lang="it-IT" sz="2800" b="1" dirty="0" err="1" smtClean="0">
                <a:sym typeface="Wingdings"/>
              </a:rPr>
              <a:t>Δτ</a:t>
            </a:r>
            <a:r>
              <a:rPr lang="it-IT" sz="2800" b="1" dirty="0" smtClean="0">
                <a:sym typeface="Wingdings"/>
              </a:rPr>
              <a:t>)  </a:t>
            </a:r>
            <a:r>
              <a:rPr lang="it-IT" sz="2800" b="1" dirty="0" err="1" smtClean="0">
                <a:sym typeface="Wingdings"/>
              </a:rPr>
              <a:t>Δt</a:t>
            </a:r>
            <a:endParaRPr lang="it-IT" sz="2800" b="1" dirty="0" smtClean="0">
              <a:sym typeface="Wingdings"/>
            </a:endParaRPr>
          </a:p>
          <a:p>
            <a:r>
              <a:rPr lang="it-IT" sz="2800" b="1" dirty="0" err="1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= m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v = m (</a:t>
            </a:r>
            <a:r>
              <a:rPr lang="it-IT" sz="2800" b="1" dirty="0" err="1" smtClean="0">
                <a:sym typeface="Wingdings"/>
              </a:rPr>
              <a:t>Δt</a:t>
            </a:r>
            <a:r>
              <a:rPr lang="it-IT" sz="2800" b="1" dirty="0" smtClean="0">
                <a:sym typeface="Wingdings"/>
              </a:rPr>
              <a:t>/</a:t>
            </a:r>
            <a:r>
              <a:rPr lang="it-IT" sz="2800" b="1" dirty="0" err="1" smtClean="0">
                <a:sym typeface="Wingdings"/>
              </a:rPr>
              <a:t>Δτ</a:t>
            </a:r>
            <a:r>
              <a:rPr lang="it-IT" sz="2800" b="1" dirty="0" smtClean="0">
                <a:sym typeface="Wingdings"/>
              </a:rPr>
              <a:t>) (</a:t>
            </a:r>
            <a:r>
              <a:rPr lang="it-IT" sz="2800" b="1" dirty="0" err="1" smtClean="0">
                <a:sym typeface="Wingdings"/>
              </a:rPr>
              <a:t>Δx</a:t>
            </a:r>
            <a:r>
              <a:rPr lang="it-IT" sz="2800" b="1" dirty="0" smtClean="0">
                <a:sym typeface="Wingdings"/>
              </a:rPr>
              <a:t>/</a:t>
            </a:r>
            <a:r>
              <a:rPr lang="it-IT" sz="2800" b="1" dirty="0" err="1" smtClean="0">
                <a:sym typeface="Wingdings"/>
              </a:rPr>
              <a:t>Δt</a:t>
            </a:r>
            <a:r>
              <a:rPr lang="it-IT" sz="2800" b="1" dirty="0" smtClean="0">
                <a:sym typeface="Wingdings"/>
              </a:rPr>
              <a:t>) </a:t>
            </a:r>
            <a:r>
              <a:rPr lang="it-IT" sz="2800" b="1" dirty="0">
                <a:sym typeface="Wingdings"/>
              </a:rPr>
              <a:t>= (m/</a:t>
            </a:r>
            <a:r>
              <a:rPr lang="it-IT" sz="2800" b="1" dirty="0" err="1">
                <a:sym typeface="Wingdings"/>
              </a:rPr>
              <a:t>Δτ</a:t>
            </a:r>
            <a:r>
              <a:rPr lang="it-IT" sz="2800" b="1" dirty="0">
                <a:sym typeface="Wingdings"/>
              </a:rPr>
              <a:t>) </a:t>
            </a:r>
            <a:r>
              <a:rPr lang="it-IT" sz="2800" b="1" dirty="0" err="1" smtClean="0">
                <a:sym typeface="Wingdings"/>
              </a:rPr>
              <a:t>Δx</a:t>
            </a:r>
            <a:endParaRPr lang="it-IT" sz="2800" b="1" dirty="0" smtClean="0">
              <a:sym typeface="Wingdings"/>
            </a:endParaRPr>
          </a:p>
          <a:p>
            <a:endParaRPr lang="it-IT" sz="2800" b="1" dirty="0">
              <a:sym typeface="Wingdings"/>
            </a:endParaRPr>
          </a:p>
          <a:p>
            <a:r>
              <a:rPr lang="it-IT" sz="2800" b="1" dirty="0" smtClean="0">
                <a:sym typeface="Wingdings"/>
              </a:rPr>
              <a:t>A meno del termine invariante </a:t>
            </a:r>
            <a:r>
              <a:rPr lang="it-IT" sz="2800" b="1" dirty="0">
                <a:sym typeface="Wingdings"/>
              </a:rPr>
              <a:t>(m/</a:t>
            </a:r>
            <a:r>
              <a:rPr lang="it-IT" sz="2800" b="1" dirty="0" err="1">
                <a:sym typeface="Wingdings"/>
              </a:rPr>
              <a:t>Δτ</a:t>
            </a:r>
            <a:r>
              <a:rPr lang="it-IT" sz="2800" b="1" dirty="0">
                <a:sym typeface="Wingdings"/>
              </a:rPr>
              <a:t>) </a:t>
            </a:r>
            <a:r>
              <a:rPr lang="it-IT" sz="2800" b="1" dirty="0" smtClean="0">
                <a:sym typeface="Wingdings"/>
              </a:rPr>
              <a:t>si vede che 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ed </a:t>
            </a:r>
            <a:r>
              <a:rPr lang="it-IT" sz="2800" b="1" dirty="0">
                <a:sym typeface="Wingdings"/>
              </a:rPr>
              <a:t>E/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2</a:t>
            </a:r>
          </a:p>
          <a:p>
            <a:r>
              <a:rPr lang="it-IT" sz="2800" b="1" dirty="0" smtClean="0">
                <a:sym typeface="Wingdings"/>
              </a:rPr>
              <a:t>cambiano esattamente come </a:t>
            </a:r>
            <a:r>
              <a:rPr lang="it-IT" sz="2800" b="1" dirty="0" err="1" smtClean="0">
                <a:sym typeface="Wingdings"/>
              </a:rPr>
              <a:t>Δx</a:t>
            </a:r>
            <a:r>
              <a:rPr lang="it-IT" sz="2800" b="1" dirty="0" smtClean="0">
                <a:sym typeface="Wingdings"/>
              </a:rPr>
              <a:t> e </a:t>
            </a:r>
            <a:r>
              <a:rPr lang="it-IT" sz="2800" b="1" dirty="0" err="1" smtClean="0">
                <a:sym typeface="Wingdings"/>
              </a:rPr>
              <a:t>Δt</a:t>
            </a:r>
            <a:r>
              <a:rPr lang="it-IT" sz="2800" b="1" dirty="0" smtClean="0">
                <a:sym typeface="Wingdings"/>
              </a:rPr>
              <a:t>. Le trasformazioni di</a:t>
            </a:r>
          </a:p>
          <a:p>
            <a:r>
              <a:rPr lang="it-IT" sz="2800" b="1" dirty="0" smtClean="0">
                <a:sym typeface="Wingdings"/>
              </a:rPr>
              <a:t>E e 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si ottengono immediatamente dalle TL sostituendo</a:t>
            </a:r>
          </a:p>
          <a:p>
            <a:r>
              <a:rPr lang="it-IT" sz="2800" b="1" dirty="0" err="1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>
                <a:sym typeface="Wingdings"/>
              </a:rPr>
              <a:t>a x ed </a:t>
            </a:r>
            <a:r>
              <a:rPr lang="it-IT" sz="2800" b="1" dirty="0" smtClean="0">
                <a:sym typeface="Wingdings"/>
              </a:rPr>
              <a:t>(E</a:t>
            </a:r>
            <a:r>
              <a:rPr lang="it-IT" sz="2800" b="1" dirty="0">
                <a:sym typeface="Wingdings"/>
              </a:rPr>
              <a:t>/</a:t>
            </a:r>
            <a:r>
              <a:rPr lang="it-IT" sz="2800" b="1" dirty="0" smtClean="0">
                <a:sym typeface="Wingdings"/>
              </a:rPr>
              <a:t>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) a t:</a:t>
            </a:r>
          </a:p>
          <a:p>
            <a:endParaRPr lang="it-IT" sz="2800" b="1" dirty="0">
              <a:sym typeface="Wingdings"/>
            </a:endParaRPr>
          </a:p>
          <a:p>
            <a:r>
              <a:rPr lang="it-IT" sz="2800" b="1" dirty="0" err="1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’ =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(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– u/c</a:t>
            </a:r>
            <a:r>
              <a:rPr lang="it-IT" sz="2800" b="1" baseline="30000" dirty="0" smtClean="0">
                <a:sym typeface="Wingdings"/>
              </a:rPr>
              <a:t>2</a:t>
            </a:r>
            <a:r>
              <a:rPr lang="it-IT" sz="2800" b="1" dirty="0" smtClean="0">
                <a:sym typeface="Wingdings"/>
              </a:rPr>
              <a:t> E)                 E’ = </a:t>
            </a:r>
            <a:r>
              <a:rPr lang="it-IT" sz="2800" b="1" dirty="0" err="1" smtClean="0">
                <a:sym typeface="Wingdings"/>
              </a:rPr>
              <a:t>γ</a:t>
            </a:r>
            <a:r>
              <a:rPr lang="it-IT" sz="2800" b="1" dirty="0" smtClean="0">
                <a:sym typeface="Wingdings"/>
              </a:rPr>
              <a:t> ( E – u 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)</a:t>
            </a:r>
            <a:endParaRPr lang="it-IT" sz="2800" b="1" dirty="0" smtClean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412831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3606" y="152995"/>
            <a:ext cx="9058039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Meccanica classica </a:t>
            </a:r>
            <a:r>
              <a:rPr lang="it-IT" sz="2800" b="1" dirty="0"/>
              <a:t> </a:t>
            </a:r>
            <a:r>
              <a:rPr lang="it-IT" sz="2800" b="1" dirty="0" smtClean="0"/>
              <a:t>      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= m v        E = ½ m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p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/2m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Ora è 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v    E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  </a:t>
            </a:r>
            <a:r>
              <a:rPr lang="it-IT" sz="2800" b="1" dirty="0" smtClean="0"/>
              <a:t>    E =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/v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Ipotetici “oggetti” in moto con velocità c dovrebbero quindi</a:t>
            </a:r>
          </a:p>
          <a:p>
            <a:r>
              <a:rPr lang="it-IT" sz="2800" b="1" dirty="0"/>
              <a:t>a</a:t>
            </a:r>
            <a:r>
              <a:rPr lang="it-IT" sz="2800" b="1" dirty="0" smtClean="0"/>
              <a:t>vere energia E =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 =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c . Ma allora, dalla relazione</a:t>
            </a:r>
          </a:p>
          <a:p>
            <a:endParaRPr lang="it-IT" sz="2800" b="1" dirty="0" smtClean="0">
              <a:ea typeface="ＭＳ ゴシック"/>
              <a:cs typeface="ＭＳ ゴシック"/>
              <a:sym typeface="Wingdings"/>
            </a:endParaRPr>
          </a:p>
          <a:p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E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– p</a:t>
            </a:r>
            <a:r>
              <a:rPr lang="it-IT" sz="2800" b="1" baseline="30000" dirty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baseline="30000" dirty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>
                <a:ea typeface="ＭＳ ゴシック"/>
                <a:cs typeface="ＭＳ ゴシック"/>
                <a:sym typeface="Wingdings"/>
              </a:rPr>
              <a:t> = 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m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2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baseline="30000" dirty="0" smtClean="0">
                <a:ea typeface="ＭＳ ゴシック"/>
                <a:cs typeface="ＭＳ ゴシック"/>
                <a:sym typeface="Wingdings"/>
              </a:rPr>
              <a:t>4</a:t>
            </a:r>
          </a:p>
          <a:p>
            <a:endParaRPr lang="it-IT" sz="2800" b="1" dirty="0" smtClean="0">
              <a:ea typeface="ＭＳ ゴシック"/>
              <a:cs typeface="ＭＳ ゴシック"/>
              <a:sym typeface="Wingdings"/>
            </a:endParaRPr>
          </a:p>
          <a:p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si vede che dovrebbero avere massa nulla (il che è coerente</a:t>
            </a:r>
          </a:p>
          <a:p>
            <a:r>
              <a:rPr lang="it-IT" sz="2800" b="1" dirty="0">
                <a:ea typeface="ＭＳ ゴシック"/>
                <a:cs typeface="ＭＳ ゴシック"/>
                <a:sym typeface="Wingdings"/>
              </a:rPr>
              <a:t>c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ol fatto che, essendo, per v = c, </a:t>
            </a:r>
            <a:r>
              <a:rPr lang="it-IT" sz="2800" b="1" dirty="0" err="1" smtClean="0">
                <a:ea typeface="ＭＳ ゴシック"/>
                <a:cs typeface="ＭＳ ゴシック"/>
                <a:sym typeface="Wingdings"/>
              </a:rPr>
              <a:t>γ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= ∞ , per avere energia</a:t>
            </a:r>
          </a:p>
          <a:p>
            <a:r>
              <a:rPr lang="it-IT" sz="2800" b="1" dirty="0">
                <a:ea typeface="ＭＳ ゴシック"/>
                <a:cs typeface="ＭＳ ゴシック"/>
                <a:sym typeface="Wingdings"/>
              </a:rPr>
              <a:t>e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 quantità di moto finiti deve appunto essere m = 0) </a:t>
            </a:r>
          </a:p>
          <a:p>
            <a:endParaRPr lang="it-IT" sz="2800" b="1" dirty="0">
              <a:ea typeface="ＭＳ ゴシック"/>
              <a:cs typeface="ＭＳ ゴシック"/>
              <a:sym typeface="Wingdings"/>
            </a:endParaRPr>
          </a:p>
          <a:p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Questi “oggetti” sono i quanti di luce ipotizzati da Einstein</a:t>
            </a:r>
          </a:p>
          <a:p>
            <a:r>
              <a:rPr lang="it-IT" sz="2800" b="1" dirty="0">
                <a:ea typeface="ＭＳ ゴシック"/>
                <a:cs typeface="ＭＳ ゴシック"/>
                <a:sym typeface="Wingdings"/>
              </a:rPr>
              <a:t>n</a:t>
            </a:r>
            <a:r>
              <a:rPr lang="it-IT" sz="2800" b="1" dirty="0" smtClean="0">
                <a:ea typeface="ＭＳ ゴシック"/>
                <a:cs typeface="ＭＳ ゴシック"/>
                <a:sym typeface="Wingdings"/>
              </a:rPr>
              <a:t>el 1905 e in seguito battezzati “fotoni”</a:t>
            </a:r>
            <a:endParaRPr lang="it-IT" sz="2800" b="1" dirty="0">
              <a:ea typeface="ＭＳ ゴシック"/>
              <a:cs typeface="ＭＳ ゴシック"/>
              <a:sym typeface="Wingdings"/>
            </a:endParaRP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84479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1803" y="30599"/>
            <a:ext cx="9007193" cy="64120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relazione</a:t>
            </a:r>
            <a:endParaRPr lang="it-IT" sz="2800" b="1" dirty="0"/>
          </a:p>
          <a:p>
            <a:endParaRPr lang="it-IT" sz="2800" b="1" dirty="0"/>
          </a:p>
          <a:p>
            <a:r>
              <a:rPr lang="it-IT" sz="2800" b="1" dirty="0" smtClean="0"/>
              <a:t>E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– p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m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c</a:t>
            </a:r>
            <a:r>
              <a:rPr lang="it-IT" sz="2800" b="1" baseline="30000" dirty="0" smtClean="0"/>
              <a:t>4</a:t>
            </a:r>
          </a:p>
          <a:p>
            <a:endParaRPr lang="it-IT" sz="2800" b="1" baseline="30000" dirty="0"/>
          </a:p>
          <a:p>
            <a:r>
              <a:rPr lang="it-IT" sz="2800" b="1" dirty="0"/>
              <a:t>è</a:t>
            </a:r>
            <a:r>
              <a:rPr lang="it-IT" sz="2800" b="1" dirty="0" smtClean="0"/>
              <a:t> valida per una singola particella come per un sistema di 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orpi, intendendo con E l’energia totale del sistema, con </a:t>
            </a:r>
          </a:p>
          <a:p>
            <a:r>
              <a:rPr lang="it-IT" sz="2800" b="1" dirty="0" err="1"/>
              <a:t>p</a:t>
            </a:r>
            <a:r>
              <a:rPr lang="it-IT" sz="2800" b="1" dirty="0" smtClean="0"/>
              <a:t> il modulo della sua quantità di moto totale, e con m la 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ua massa (invariante).</a:t>
            </a:r>
            <a:r>
              <a:rPr lang="it-IT" sz="2800" b="1" dirty="0"/>
              <a:t> </a:t>
            </a:r>
            <a:r>
              <a:rPr lang="it-IT" sz="2800" b="1" dirty="0" smtClean="0"/>
              <a:t>Da qui segue che la massa di un 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istema di corpi non è uguale alla somma delle masse dei 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uoi costituenti, ma è una proprietà collettiva che dipende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al loro stato di moto relativo (dal valore della quantità </a:t>
            </a:r>
          </a:p>
          <a:p>
            <a:r>
              <a:rPr lang="it-IT" sz="2800" b="1" dirty="0" smtClean="0"/>
              <a:t>di moto totale). In particolare, la massa del sistema è </a:t>
            </a:r>
          </a:p>
          <a:p>
            <a:r>
              <a:rPr lang="it-IT" sz="2800" b="1" dirty="0"/>
              <a:t>u</a:t>
            </a:r>
            <a:r>
              <a:rPr lang="it-IT" sz="2800" b="1" dirty="0" smtClean="0"/>
              <a:t>guale alla sua energia totale calcolata n</a:t>
            </a:r>
            <a:r>
              <a:rPr lang="it-IT" sz="2800" b="1" dirty="0" smtClean="0"/>
              <a:t>el sistema di 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iferimento in cui </a:t>
            </a:r>
            <a:r>
              <a:rPr lang="it-IT" sz="2800" b="1" dirty="0" smtClean="0"/>
              <a:t>l</a:t>
            </a:r>
            <a:r>
              <a:rPr lang="it-IT" sz="2800" b="1" dirty="0" smtClean="0"/>
              <a:t>a quantità di moto totale </a:t>
            </a:r>
            <a:r>
              <a:rPr lang="it-IT" sz="2800" b="1" dirty="0"/>
              <a:t>è</a:t>
            </a:r>
            <a:r>
              <a:rPr lang="it-IT" sz="2800" b="1" dirty="0" smtClean="0"/>
              <a:t> uguale a zero </a:t>
            </a:r>
          </a:p>
          <a:p>
            <a:r>
              <a:rPr lang="it-IT" sz="2800" b="1" dirty="0" smtClean="0"/>
              <a:t>(sistema del centro di massa)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488289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8306" y="118375"/>
            <a:ext cx="8900769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Digressione </a:t>
            </a:r>
            <a:r>
              <a:rPr lang="it-IT" sz="2800" b="1" dirty="0" smtClean="0"/>
              <a:t>linguistica   (la </a:t>
            </a:r>
            <a:r>
              <a:rPr lang="it-IT" sz="2800" b="1" dirty="0" smtClean="0"/>
              <a:t>“massa relativistica</a:t>
            </a:r>
            <a:r>
              <a:rPr lang="it-IT" sz="2800" b="1" dirty="0" smtClean="0"/>
              <a:t>”)</a:t>
            </a:r>
          </a:p>
          <a:p>
            <a:endParaRPr lang="it-IT" sz="2800" b="1" dirty="0"/>
          </a:p>
          <a:p>
            <a:r>
              <a:rPr lang="it-IT" sz="2800" b="1" dirty="0" smtClean="0"/>
              <a:t>In molte presentazioni della relatività si usa scrivere le </a:t>
            </a:r>
          </a:p>
          <a:p>
            <a:r>
              <a:rPr lang="it-IT" sz="2800" b="1" dirty="0"/>
              <a:t>e</a:t>
            </a:r>
            <a:r>
              <a:rPr lang="it-IT" sz="2800" b="1" dirty="0" smtClean="0"/>
              <a:t>spressioni dell’impulso e dell’energia così</a:t>
            </a:r>
          </a:p>
          <a:p>
            <a:endParaRPr lang="it-IT" sz="2800" b="1" dirty="0"/>
          </a:p>
          <a:p>
            <a:r>
              <a:rPr lang="it-IT" sz="2800" b="1" dirty="0" err="1"/>
              <a:t>p</a:t>
            </a:r>
            <a:r>
              <a:rPr lang="it-IT" sz="2800" b="1" dirty="0" smtClean="0"/>
              <a:t> = m v ,  E = m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,   con  m = m</a:t>
            </a:r>
            <a:r>
              <a:rPr lang="it-IT" sz="2800" b="1" baseline="-25000" dirty="0" smtClean="0"/>
              <a:t>0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γ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(chiamando cioè m</a:t>
            </a:r>
            <a:r>
              <a:rPr lang="it-IT" sz="2800" b="1" baseline="-25000" dirty="0" smtClean="0"/>
              <a:t>0</a:t>
            </a:r>
            <a:r>
              <a:rPr lang="it-IT" sz="2800" b="1" dirty="0" smtClean="0"/>
              <a:t> quella che per noi era semplicemente</a:t>
            </a:r>
          </a:p>
          <a:p>
            <a:r>
              <a:rPr lang="it-IT" sz="2800" b="1" dirty="0" smtClean="0"/>
              <a:t>m, e introducendo il concetto di “massa a riposo” m</a:t>
            </a:r>
            <a:r>
              <a:rPr lang="it-IT" sz="2800" b="1" baseline="-25000" dirty="0" smtClean="0"/>
              <a:t>0 </a:t>
            </a:r>
            <a:r>
              <a:rPr lang="it-IT" sz="2800" b="1" dirty="0" smtClean="0"/>
              <a:t>e  di </a:t>
            </a:r>
          </a:p>
          <a:p>
            <a:r>
              <a:rPr lang="it-IT" sz="2800" b="1" dirty="0" smtClean="0"/>
              <a:t>“massa relativistica”, che d</a:t>
            </a:r>
            <a:r>
              <a:rPr lang="it-IT" sz="2800" b="1" dirty="0" smtClean="0"/>
              <a:t>ipende dalla velocità m = m</a:t>
            </a:r>
            <a:r>
              <a:rPr lang="it-IT" sz="2800" b="1" baseline="-25000" dirty="0" smtClean="0"/>
              <a:t>0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)</a:t>
            </a:r>
          </a:p>
          <a:p>
            <a:r>
              <a:rPr lang="it-IT" sz="2800" b="1" dirty="0" smtClean="0"/>
              <a:t>Questo modo di presentare le relazioni fondamentali della 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inamica relativistica ha origini storiche (ed è per questa 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agione ancora molto diffuso), ma è fuorviante dal punto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 vista concettuale </a:t>
            </a:r>
            <a:r>
              <a:rPr lang="it-IT" sz="2800" b="1" dirty="0"/>
              <a:t>e</a:t>
            </a:r>
            <a:r>
              <a:rPr lang="it-IT" sz="2800" b="1" dirty="0" smtClean="0"/>
              <a:t> rischia di condurre a considerazioni </a:t>
            </a:r>
          </a:p>
          <a:p>
            <a:r>
              <a:rPr lang="it-IT" sz="2800" b="1" dirty="0" smtClean="0"/>
              <a:t>non solo ambigue ma </a:t>
            </a:r>
            <a:r>
              <a:rPr lang="it-IT" sz="2800" b="1" dirty="0"/>
              <a:t>f</a:t>
            </a:r>
            <a:r>
              <a:rPr lang="it-IT" sz="2800" b="1" dirty="0" smtClean="0"/>
              <a:t>ondamentalmente errate.</a:t>
            </a:r>
            <a:endParaRPr lang="it-IT" sz="2800" b="1" dirty="0" smtClean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50304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746" y="-63963"/>
            <a:ext cx="9253530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Nello spazio a tre dimensioni, per due sistemi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ed S’ in moto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elativo uniforme lungo l’asse x, le trasformazioni di </a:t>
            </a:r>
            <a:r>
              <a:rPr lang="it-IT" sz="2800" b="1" dirty="0" err="1" smtClean="0"/>
              <a:t>Lorentz</a:t>
            </a:r>
            <a:r>
              <a:rPr lang="it-IT" sz="2800" b="1" dirty="0" smtClean="0"/>
              <a:t>, 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osì come le trasformazioni di Galilei, lasciano invariate le </a:t>
            </a:r>
          </a:p>
          <a:p>
            <a:r>
              <a:rPr lang="it-IT" sz="2800" b="1" dirty="0" smtClean="0"/>
              <a:t>coordinate y e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:          y’ = y ,    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z</a:t>
            </a:r>
            <a:endParaRPr lang="it-IT" sz="2800" b="1" dirty="0" smtClean="0"/>
          </a:p>
          <a:p>
            <a:r>
              <a:rPr lang="it-IT" sz="2800" b="1" dirty="0" smtClean="0"/>
              <a:t>Che succede alle componenti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 e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r>
              <a:rPr lang="it-IT" sz="2800" b="1" dirty="0" smtClean="0"/>
              <a:t> della velocità?</a:t>
            </a:r>
          </a:p>
          <a:p>
            <a:r>
              <a:rPr lang="it-IT" sz="2800" b="1" dirty="0" smtClean="0"/>
              <a:t>Nelle TG, niente: 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Δy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 e 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, e dato che </a:t>
            </a:r>
          </a:p>
          <a:p>
            <a:r>
              <a:rPr lang="it-IT" sz="2800" b="1" dirty="0" err="1" smtClean="0"/>
              <a:t>Δy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Δy</a:t>
            </a:r>
            <a:r>
              <a:rPr lang="it-IT" sz="2800" b="1" dirty="0" smtClean="0"/>
              <a:t> ,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, e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, si ha che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 e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endParaRPr lang="it-IT" sz="2800" b="1" baseline="-25000" dirty="0" smtClean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585363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746" y="-63963"/>
            <a:ext cx="9255809" cy="7417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Nello spazio a tre dimensioni, per due sistemi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ed S’ in moto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elativo uniforme lungo l’asse x, le trasformazioni di </a:t>
            </a:r>
            <a:r>
              <a:rPr lang="it-IT" sz="2800" b="1" dirty="0" err="1" smtClean="0"/>
              <a:t>Lorentz</a:t>
            </a:r>
            <a:r>
              <a:rPr lang="it-IT" sz="2800" b="1" dirty="0" smtClean="0"/>
              <a:t>, 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osì come le trasformazioni di Galilei, lasciano invariate le </a:t>
            </a:r>
          </a:p>
          <a:p>
            <a:r>
              <a:rPr lang="it-IT" sz="2800" b="1" dirty="0" smtClean="0"/>
              <a:t>coordinate y e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:          y’ = y ,     </a:t>
            </a:r>
            <a:r>
              <a:rPr lang="it-IT" sz="2800" b="1" dirty="0" err="1" smtClean="0"/>
              <a:t>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z</a:t>
            </a:r>
            <a:endParaRPr lang="it-IT" sz="2800" b="1" dirty="0" smtClean="0"/>
          </a:p>
          <a:p>
            <a:r>
              <a:rPr lang="it-IT" sz="2800" b="1" dirty="0" smtClean="0"/>
              <a:t>Che succede alle componenti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 e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r>
              <a:rPr lang="it-IT" sz="2800" b="1" dirty="0" smtClean="0"/>
              <a:t> della velocità?</a:t>
            </a:r>
          </a:p>
          <a:p>
            <a:r>
              <a:rPr lang="it-IT" sz="2800" b="1" dirty="0" smtClean="0"/>
              <a:t>Nelle TG, niente: 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Δy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 e 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, e dato che </a:t>
            </a:r>
          </a:p>
          <a:p>
            <a:r>
              <a:rPr lang="it-IT" sz="2800" b="1" dirty="0" err="1" smtClean="0"/>
              <a:t>Δy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Δy</a:t>
            </a:r>
            <a:r>
              <a:rPr lang="it-IT" sz="2800" b="1" dirty="0" smtClean="0"/>
              <a:t> ,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, e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, si ha che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y</a:t>
            </a:r>
            <a:r>
              <a:rPr lang="it-IT" sz="2800" b="1" dirty="0" smtClean="0"/>
              <a:t> e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v</a:t>
            </a:r>
            <a:r>
              <a:rPr lang="it-IT" sz="2800" b="1" baseline="-25000" dirty="0" err="1" smtClean="0"/>
              <a:t>z</a:t>
            </a:r>
            <a:endParaRPr lang="it-IT" sz="2800" b="1" baseline="-25000" dirty="0" smtClean="0"/>
          </a:p>
          <a:p>
            <a:r>
              <a:rPr lang="it-IT" sz="2800" b="1" dirty="0" smtClean="0"/>
              <a:t>Nelle TL, invece, mentre è ancora </a:t>
            </a:r>
            <a:r>
              <a:rPr lang="it-IT" sz="2800" b="1" dirty="0" err="1" smtClean="0"/>
              <a:t>Δy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Δy</a:t>
            </a:r>
            <a:r>
              <a:rPr lang="it-IT" sz="2800" b="1" dirty="0" smtClean="0"/>
              <a:t> e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Δz</a:t>
            </a:r>
            <a:r>
              <a:rPr lang="it-IT" sz="2800" b="1" dirty="0" smtClean="0"/>
              <a:t>, non è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iù vero che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’ =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: dunque le componenti della velocità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erpendicolari al moto relativo dei due SR vengono alterate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alla trasformazione, e questo ha come conseguenza che, se 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i mantiene la definizione classica di quantità di moto come </a:t>
            </a:r>
          </a:p>
          <a:p>
            <a:r>
              <a:rPr lang="it-IT" sz="2800" b="1" u="sng" dirty="0" err="1"/>
              <a:t>p</a:t>
            </a:r>
            <a:r>
              <a:rPr lang="it-IT" sz="2800" b="1" dirty="0" smtClean="0"/>
              <a:t> = m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, non risulta più valido il principio  della conservazione </a:t>
            </a:r>
          </a:p>
          <a:p>
            <a:r>
              <a:rPr lang="it-IT" sz="2800" b="1" dirty="0" smtClean="0"/>
              <a:t>della quantità di moto. Perché esso rimanga valido occorre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idefinire la quantità di moto coerentemente con le nuove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roprietà di simmetria dello spazio-tempo relativistico. 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69671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30599"/>
            <a:ext cx="9229568" cy="6555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L’espressione della quantità di moto relativistica, che lascia</a:t>
            </a:r>
          </a:p>
          <a:p>
            <a:r>
              <a:rPr lang="it-IT" sz="2800" b="1" dirty="0"/>
              <a:t>v</a:t>
            </a:r>
            <a:r>
              <a:rPr lang="it-IT" sz="2800" b="1" dirty="0" smtClean="0"/>
              <a:t>alida in tutti i SR la relativa legge di conservazione, è</a:t>
            </a:r>
          </a:p>
          <a:p>
            <a:endParaRPr lang="it-IT" sz="2800" b="1" dirty="0"/>
          </a:p>
          <a:p>
            <a:r>
              <a:rPr lang="it-IT" sz="2800" b="1" dirty="0" smtClean="0"/>
              <a:t>                                            </a:t>
            </a:r>
            <a:r>
              <a:rPr lang="it-IT" sz="2800" b="1" u="sng" dirty="0" err="1" smtClean="0"/>
              <a:t>p</a:t>
            </a:r>
            <a:r>
              <a:rPr lang="it-IT" sz="2800" b="1" dirty="0" smtClean="0"/>
              <a:t>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v</a:t>
            </a:r>
          </a:p>
          <a:p>
            <a:endParaRPr lang="it-IT" sz="2800" b="1" dirty="0"/>
          </a:p>
          <a:p>
            <a:r>
              <a:rPr lang="it-IT" sz="2800" b="1" dirty="0"/>
              <a:t>d</a:t>
            </a:r>
            <a:r>
              <a:rPr lang="it-IT" sz="2800" b="1" dirty="0" smtClean="0"/>
              <a:t>ove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è il solito termine 1/(1 –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1/2 </a:t>
            </a:r>
            <a:r>
              <a:rPr lang="it-IT" sz="2800" b="1" dirty="0" smtClean="0"/>
              <a:t>, in cui v è la velocità</a:t>
            </a:r>
          </a:p>
          <a:p>
            <a:r>
              <a:rPr lang="it-IT" sz="2800" b="1" dirty="0" smtClean="0"/>
              <a:t>del corpo di massa m. La quantità di moto </a:t>
            </a:r>
            <a:r>
              <a:rPr lang="it-IT" sz="2800" b="1" dirty="0" smtClean="0"/>
              <a:t>(impulso) è </a:t>
            </a:r>
            <a:r>
              <a:rPr lang="it-IT" sz="2800" b="1" dirty="0" smtClean="0"/>
              <a:t>ancora </a:t>
            </a:r>
            <a:endParaRPr lang="it-IT" sz="2800" b="1" dirty="0" smtClean="0"/>
          </a:p>
          <a:p>
            <a:r>
              <a:rPr lang="it-IT" sz="2800" b="1" dirty="0"/>
              <a:t>f</a:t>
            </a:r>
            <a:r>
              <a:rPr lang="it-IT" sz="2800" b="1" dirty="0" smtClean="0"/>
              <a:t>ormata dal </a:t>
            </a:r>
            <a:r>
              <a:rPr lang="it-IT" sz="2800" b="1" dirty="0" smtClean="0"/>
              <a:t>prodotto di una proprietà intrinseca del corpo </a:t>
            </a:r>
            <a:endParaRPr lang="it-IT" sz="2800" b="1" dirty="0" smtClean="0"/>
          </a:p>
          <a:p>
            <a:r>
              <a:rPr lang="it-IT" sz="2800" b="1" dirty="0" smtClean="0"/>
              <a:t>(</a:t>
            </a:r>
            <a:r>
              <a:rPr lang="it-IT" sz="2800" b="1" dirty="0" smtClean="0"/>
              <a:t>la massa</a:t>
            </a:r>
            <a:r>
              <a:rPr lang="it-IT" sz="2800" b="1" dirty="0" smtClean="0"/>
              <a:t>) per </a:t>
            </a:r>
            <a:r>
              <a:rPr lang="it-IT" sz="2800" b="1" dirty="0" smtClean="0"/>
              <a:t>un termine cinematico, ma quest’ultimo non </a:t>
            </a:r>
            <a:endParaRPr lang="it-IT" sz="2800" b="1" dirty="0" smtClean="0"/>
          </a:p>
          <a:p>
            <a:r>
              <a:rPr lang="it-IT" sz="2800" b="1" dirty="0" smtClean="0"/>
              <a:t>è </a:t>
            </a:r>
            <a:r>
              <a:rPr lang="it-IT" sz="2800" b="1" dirty="0" smtClean="0"/>
              <a:t>più la </a:t>
            </a:r>
            <a:r>
              <a:rPr lang="it-IT" sz="2800" b="1" dirty="0" smtClean="0"/>
              <a:t>semplice </a:t>
            </a:r>
            <a:r>
              <a:rPr lang="it-IT" sz="2800" b="1" dirty="0" smtClean="0"/>
              <a:t>velocità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, ma è dato dal prodotto 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 .</a:t>
            </a:r>
          </a:p>
          <a:p>
            <a:r>
              <a:rPr lang="it-IT" sz="2800" b="1" dirty="0" smtClean="0"/>
              <a:t>Come sempre, per piccole velocità ( v &lt;&lt; c ), si ha che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dirty="0" smtClean="0">
                <a:latin typeface="ＭＳ ゴシック"/>
                <a:ea typeface="ＭＳ ゴシック"/>
                <a:cs typeface="ＭＳ ゴシック"/>
              </a:rPr>
              <a:t>≅</a:t>
            </a:r>
            <a:r>
              <a:rPr lang="it-IT" sz="2800" b="1" dirty="0" smtClean="0">
                <a:sym typeface="Wingdings"/>
              </a:rPr>
              <a:t> 1</a:t>
            </a:r>
          </a:p>
          <a:p>
            <a:r>
              <a:rPr lang="it-IT" sz="2800" b="1" dirty="0">
                <a:sym typeface="Wingdings"/>
              </a:rPr>
              <a:t>e</a:t>
            </a:r>
            <a:r>
              <a:rPr lang="it-IT" sz="2800" b="1" dirty="0" smtClean="0">
                <a:sym typeface="Wingdings"/>
              </a:rPr>
              <a:t> si riottiene l’espressione classica </a:t>
            </a:r>
            <a:r>
              <a:rPr lang="it-IT" sz="2800" b="1" dirty="0" smtClean="0">
                <a:sym typeface="Wingdings"/>
              </a:rPr>
              <a:t>dell’impulso </a:t>
            </a:r>
            <a:r>
              <a:rPr lang="it-IT" sz="2800" b="1" u="sng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</a:t>
            </a:r>
            <a:r>
              <a:rPr lang="it-IT" sz="2800" b="1" dirty="0" smtClean="0">
                <a:sym typeface="Wingdings"/>
              </a:rPr>
              <a:t>= m </a:t>
            </a:r>
            <a:r>
              <a:rPr lang="it-IT" sz="2800" b="1" u="sng" dirty="0" smtClean="0">
                <a:sym typeface="Wingdings"/>
              </a:rPr>
              <a:t>v</a:t>
            </a:r>
            <a:r>
              <a:rPr lang="it-IT" sz="2800" b="1" dirty="0" smtClean="0">
                <a:sym typeface="Wingdings"/>
              </a:rPr>
              <a:t> .</a:t>
            </a:r>
          </a:p>
          <a:p>
            <a:r>
              <a:rPr lang="it-IT" sz="2800" b="1" dirty="0" smtClean="0">
                <a:sym typeface="Wingdings"/>
              </a:rPr>
              <a:t>N.B.: d’ora in avanti, i simboli delle grandezze la cui natura </a:t>
            </a:r>
          </a:p>
          <a:p>
            <a:r>
              <a:rPr lang="it-IT" sz="2800" b="1" dirty="0" smtClean="0">
                <a:sym typeface="Wingdings"/>
              </a:rPr>
              <a:t>vettoriale non può essere ignorata saranno sottolineati:</a:t>
            </a:r>
          </a:p>
          <a:p>
            <a:r>
              <a:rPr lang="it-IT" sz="2800" b="1" u="sng" dirty="0" err="1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è il vettore quantità di moto, </a:t>
            </a:r>
            <a:r>
              <a:rPr lang="it-IT" sz="2800" b="1" dirty="0" err="1" smtClean="0">
                <a:sym typeface="Wingdings"/>
              </a:rPr>
              <a:t>p</a:t>
            </a:r>
            <a:r>
              <a:rPr lang="it-IT" sz="2800" b="1" dirty="0" smtClean="0">
                <a:sym typeface="Wingdings"/>
              </a:rPr>
              <a:t> il suo modulo, etc.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157444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5304" y="-39307"/>
            <a:ext cx="9291927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legge fondamentale della dinamica resta sempre la stessa: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a presenza di una interazione produce una variazione dello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tato di moto del corpo:    </a:t>
            </a:r>
            <a:r>
              <a:rPr lang="it-IT" sz="2800" b="1" u="sng" dirty="0" err="1"/>
              <a:t>F</a:t>
            </a:r>
            <a:r>
              <a:rPr lang="it-IT" sz="2800" b="1" dirty="0"/>
              <a:t> = </a:t>
            </a:r>
            <a:r>
              <a:rPr lang="it-IT" sz="2800" b="1" dirty="0" err="1"/>
              <a:t>d</a:t>
            </a:r>
            <a:r>
              <a:rPr lang="it-IT" sz="2800" b="1" u="sng" dirty="0" err="1"/>
              <a:t>p</a:t>
            </a:r>
            <a:r>
              <a:rPr lang="it-IT" sz="2800" b="1" dirty="0"/>
              <a:t>/</a:t>
            </a:r>
            <a:r>
              <a:rPr lang="it-IT" sz="2800" b="1" dirty="0" err="1"/>
              <a:t>dt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31133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5304" y="-39307"/>
            <a:ext cx="9291927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legge fondamentale della dinamica resta sempre la stessa: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a presenza di una interazione produce una variazione dello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tato di moto del corpo:    </a:t>
            </a:r>
            <a:r>
              <a:rPr lang="it-IT" sz="2800" b="1" u="sng" dirty="0" err="1"/>
              <a:t>F</a:t>
            </a:r>
            <a:r>
              <a:rPr lang="it-IT" sz="2800" b="1" dirty="0"/>
              <a:t> = </a:t>
            </a:r>
            <a:r>
              <a:rPr lang="it-IT" sz="2800" b="1" dirty="0" err="1"/>
              <a:t>d</a:t>
            </a:r>
            <a:r>
              <a:rPr lang="it-IT" sz="2800" b="1" u="sng" dirty="0" err="1"/>
              <a:t>p</a:t>
            </a:r>
            <a:r>
              <a:rPr lang="it-IT" sz="2800" b="1" dirty="0"/>
              <a:t>/</a:t>
            </a:r>
            <a:r>
              <a:rPr lang="it-IT" sz="2800" b="1" dirty="0" err="1"/>
              <a:t>dt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Ora però si ha  </a:t>
            </a:r>
          </a:p>
          <a:p>
            <a:r>
              <a:rPr lang="it-IT" sz="2800" b="1" u="sng" dirty="0" err="1" smtClean="0"/>
              <a:t>F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d</a:t>
            </a:r>
            <a:r>
              <a:rPr lang="it-IT" sz="2800" b="1" u="sng" dirty="0" err="1" smtClean="0"/>
              <a:t>p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 =  m d(</a:t>
            </a:r>
            <a:r>
              <a:rPr lang="it-IT" sz="2800" b="1" dirty="0" err="1" smtClean="0"/>
              <a:t>γ</a:t>
            </a:r>
            <a:r>
              <a:rPr lang="it-IT" sz="2800" b="1" u="sng" dirty="0" err="1" smtClean="0"/>
              <a:t>v</a:t>
            </a:r>
            <a:r>
              <a:rPr lang="it-IT" sz="2800" b="1" dirty="0" smtClean="0"/>
              <a:t>)/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= 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d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dγ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=</a:t>
            </a:r>
          </a:p>
          <a:p>
            <a:r>
              <a:rPr lang="it-IT" sz="2800" b="1" dirty="0" smtClean="0"/>
              <a:t>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a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 </a:t>
            </a:r>
            <a:r>
              <a:rPr lang="it-IT" sz="2800" b="1" dirty="0" err="1" smtClean="0"/>
              <a:t>dγ</a:t>
            </a:r>
            <a:r>
              <a:rPr lang="it-IT" sz="2800" b="1" dirty="0" smtClean="0"/>
              <a:t>/dv dv/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a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  (v/c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3</a:t>
            </a:r>
            <a:r>
              <a:rPr lang="it-IT" sz="2800" b="1" dirty="0" smtClean="0"/>
              <a:t>) dv/</a:t>
            </a:r>
            <a:r>
              <a:rPr lang="it-IT" sz="2800" b="1" dirty="0" err="1" smtClean="0"/>
              <a:t>dt</a:t>
            </a:r>
            <a:endParaRPr lang="it-IT" sz="2800" b="1" dirty="0" smtClean="0"/>
          </a:p>
          <a:p>
            <a:r>
              <a:rPr lang="it-IT" sz="2800" b="1" dirty="0" smtClean="0"/>
              <a:t>Forza e accelerazione non sono più (in generale) parallele.</a:t>
            </a:r>
          </a:p>
          <a:p>
            <a:endParaRPr lang="it-IT" sz="2800" b="1" dirty="0" smtClean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629161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5304" y="-39307"/>
            <a:ext cx="9405540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legge fondamentale della dinamica resta sempre la stessa: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a presenza di una interazione produce una variazione dello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tato di moto del corpo:    </a:t>
            </a:r>
            <a:r>
              <a:rPr lang="it-IT" sz="2800" b="1" u="sng" dirty="0" err="1"/>
              <a:t>F</a:t>
            </a:r>
            <a:r>
              <a:rPr lang="it-IT" sz="2800" b="1" dirty="0"/>
              <a:t> = </a:t>
            </a:r>
            <a:r>
              <a:rPr lang="it-IT" sz="2800" b="1" dirty="0" err="1"/>
              <a:t>d</a:t>
            </a:r>
            <a:r>
              <a:rPr lang="it-IT" sz="2800" b="1" u="sng" dirty="0" err="1"/>
              <a:t>p</a:t>
            </a:r>
            <a:r>
              <a:rPr lang="it-IT" sz="2800" b="1" dirty="0"/>
              <a:t>/</a:t>
            </a:r>
            <a:r>
              <a:rPr lang="it-IT" sz="2800" b="1" dirty="0" err="1"/>
              <a:t>dt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Ora però si ha  </a:t>
            </a:r>
          </a:p>
          <a:p>
            <a:r>
              <a:rPr lang="it-IT" sz="2800" b="1" u="sng" dirty="0" err="1" smtClean="0"/>
              <a:t>F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d</a:t>
            </a:r>
            <a:r>
              <a:rPr lang="it-IT" sz="2800" b="1" u="sng" dirty="0" err="1" smtClean="0"/>
              <a:t>p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 =  m d(</a:t>
            </a:r>
            <a:r>
              <a:rPr lang="it-IT" sz="2800" b="1" dirty="0" err="1" smtClean="0"/>
              <a:t>γ</a:t>
            </a:r>
            <a:r>
              <a:rPr lang="it-IT" sz="2800" b="1" u="sng" dirty="0" err="1" smtClean="0"/>
              <a:t>v</a:t>
            </a:r>
            <a:r>
              <a:rPr lang="it-IT" sz="2800" b="1" dirty="0" smtClean="0"/>
              <a:t>)/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= 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d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dγ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=</a:t>
            </a:r>
          </a:p>
          <a:p>
            <a:r>
              <a:rPr lang="it-IT" sz="2800" b="1" dirty="0" smtClean="0"/>
              <a:t>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a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 </a:t>
            </a:r>
            <a:r>
              <a:rPr lang="it-IT" sz="2800" b="1" dirty="0" err="1" smtClean="0"/>
              <a:t>dγ</a:t>
            </a:r>
            <a:r>
              <a:rPr lang="it-IT" sz="2800" b="1" dirty="0" smtClean="0"/>
              <a:t>/dv dv/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a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  (v/c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3</a:t>
            </a:r>
            <a:r>
              <a:rPr lang="it-IT" sz="2800" b="1" dirty="0" smtClean="0"/>
              <a:t>) dv/</a:t>
            </a:r>
            <a:r>
              <a:rPr lang="it-IT" sz="2800" b="1" dirty="0" err="1" smtClean="0"/>
              <a:t>dt</a:t>
            </a:r>
            <a:endParaRPr lang="it-IT" sz="2800" b="1" dirty="0" smtClean="0"/>
          </a:p>
          <a:p>
            <a:r>
              <a:rPr lang="it-IT" sz="2800" b="1" dirty="0" smtClean="0"/>
              <a:t>Forza e accelerazione non sono più (in generale) parallele.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Casi particolari:</a:t>
            </a:r>
          </a:p>
          <a:p>
            <a:r>
              <a:rPr lang="it-IT" sz="2800" b="1" dirty="0"/>
              <a:t>f</a:t>
            </a:r>
            <a:r>
              <a:rPr lang="it-IT" sz="2800" b="1" dirty="0" smtClean="0"/>
              <a:t>orza perpendicolare alla velocità: dv/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= 0, resta </a:t>
            </a:r>
            <a:r>
              <a:rPr lang="it-IT" sz="2800" b="1" u="sng" dirty="0" err="1" smtClean="0"/>
              <a:t>F</a:t>
            </a:r>
            <a:r>
              <a:rPr lang="it-IT" sz="2800" b="1" dirty="0"/>
              <a:t> = m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u="sng" dirty="0"/>
              <a:t>a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r>
              <a:rPr lang="it-IT" sz="2800" b="1" dirty="0" smtClean="0"/>
              <a:t>(</a:t>
            </a:r>
            <a:r>
              <a:rPr lang="it-IT" sz="2800" b="1" dirty="0" err="1" smtClean="0"/>
              <a:t>mγ</a:t>
            </a:r>
            <a:r>
              <a:rPr lang="it-IT" sz="2800" b="1" dirty="0" smtClean="0"/>
              <a:t> “massa trasversale”: la vecchia “massa elettromagnetica”</a:t>
            </a:r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644195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5304" y="-39307"/>
            <a:ext cx="9405540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legge fondamentale della dinamica resta sempre la stessa: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a presenza di una interazione produce una variazione dello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tato di moto del corpo:    </a:t>
            </a:r>
            <a:r>
              <a:rPr lang="it-IT" sz="2800" b="1" u="sng" dirty="0" err="1"/>
              <a:t>F</a:t>
            </a:r>
            <a:r>
              <a:rPr lang="it-IT" sz="2800" b="1" dirty="0"/>
              <a:t> = </a:t>
            </a:r>
            <a:r>
              <a:rPr lang="it-IT" sz="2800" b="1" dirty="0" err="1"/>
              <a:t>d</a:t>
            </a:r>
            <a:r>
              <a:rPr lang="it-IT" sz="2800" b="1" u="sng" dirty="0" err="1"/>
              <a:t>p</a:t>
            </a:r>
            <a:r>
              <a:rPr lang="it-IT" sz="2800" b="1" dirty="0"/>
              <a:t>/</a:t>
            </a:r>
            <a:r>
              <a:rPr lang="it-IT" sz="2800" b="1" dirty="0" err="1"/>
              <a:t>dt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Ora però si ha  </a:t>
            </a:r>
          </a:p>
          <a:p>
            <a:r>
              <a:rPr lang="it-IT" sz="2800" b="1" u="sng" dirty="0" err="1" smtClean="0"/>
              <a:t>F</a:t>
            </a:r>
            <a:r>
              <a:rPr lang="it-IT" sz="2800" b="1" dirty="0" smtClean="0"/>
              <a:t> = </a:t>
            </a:r>
            <a:r>
              <a:rPr lang="it-IT" sz="2800" b="1" dirty="0" err="1" smtClean="0"/>
              <a:t>d</a:t>
            </a:r>
            <a:r>
              <a:rPr lang="it-IT" sz="2800" b="1" u="sng" dirty="0" err="1" smtClean="0"/>
              <a:t>p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 =  m d(</a:t>
            </a:r>
            <a:r>
              <a:rPr lang="it-IT" sz="2800" b="1" dirty="0" err="1" smtClean="0"/>
              <a:t>γ</a:t>
            </a:r>
            <a:r>
              <a:rPr lang="it-IT" sz="2800" b="1" u="sng" dirty="0" err="1" smtClean="0"/>
              <a:t>v</a:t>
            </a:r>
            <a:r>
              <a:rPr lang="it-IT" sz="2800" b="1" dirty="0" smtClean="0"/>
              <a:t>)/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= 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d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dγ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 =</a:t>
            </a:r>
          </a:p>
          <a:p>
            <a:r>
              <a:rPr lang="it-IT" sz="2800" b="1" dirty="0" smtClean="0"/>
              <a:t>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a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 </a:t>
            </a:r>
            <a:r>
              <a:rPr lang="it-IT" sz="2800" b="1" dirty="0" err="1" smtClean="0"/>
              <a:t>dγ</a:t>
            </a:r>
            <a:r>
              <a:rPr lang="it-IT" sz="2800" b="1" dirty="0" smtClean="0"/>
              <a:t>/dv dv/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= m 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</a:t>
            </a:r>
            <a:r>
              <a:rPr lang="it-IT" sz="2800" b="1" u="sng" dirty="0" smtClean="0"/>
              <a:t>a</a:t>
            </a:r>
            <a:r>
              <a:rPr lang="it-IT" sz="2800" b="1" dirty="0" smtClean="0"/>
              <a:t> + m </a:t>
            </a:r>
            <a:r>
              <a:rPr lang="it-IT" sz="2800" b="1" u="sng" dirty="0" smtClean="0"/>
              <a:t>v</a:t>
            </a:r>
            <a:r>
              <a:rPr lang="it-IT" sz="2800" b="1" dirty="0" smtClean="0"/>
              <a:t>  (v/c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3</a:t>
            </a:r>
            <a:r>
              <a:rPr lang="it-IT" sz="2800" b="1" dirty="0" smtClean="0"/>
              <a:t>) dv/</a:t>
            </a:r>
            <a:r>
              <a:rPr lang="it-IT" sz="2800" b="1" dirty="0" err="1" smtClean="0"/>
              <a:t>dt</a:t>
            </a:r>
            <a:endParaRPr lang="it-IT" sz="2800" b="1" dirty="0" smtClean="0"/>
          </a:p>
          <a:p>
            <a:r>
              <a:rPr lang="it-IT" sz="2800" b="1" dirty="0" smtClean="0"/>
              <a:t>Forza e accelerazione non sono più (in generale) parallele.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Casi particolari:</a:t>
            </a:r>
          </a:p>
          <a:p>
            <a:r>
              <a:rPr lang="it-IT" sz="2800" b="1" dirty="0"/>
              <a:t>f</a:t>
            </a:r>
            <a:r>
              <a:rPr lang="it-IT" sz="2800" b="1" dirty="0" smtClean="0"/>
              <a:t>orza perpendicolare alla velocità: dv/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= 0, resta </a:t>
            </a:r>
            <a:r>
              <a:rPr lang="it-IT" sz="2800" b="1" u="sng" dirty="0" err="1" smtClean="0"/>
              <a:t>F</a:t>
            </a:r>
            <a:r>
              <a:rPr lang="it-IT" sz="2800" b="1" dirty="0"/>
              <a:t> = m </a:t>
            </a:r>
            <a:r>
              <a:rPr lang="it-IT" sz="2800" b="1" dirty="0" err="1"/>
              <a:t>γ</a:t>
            </a:r>
            <a:r>
              <a:rPr lang="it-IT" sz="2800" b="1" dirty="0"/>
              <a:t> </a:t>
            </a:r>
            <a:r>
              <a:rPr lang="it-IT" sz="2800" b="1" u="sng" dirty="0"/>
              <a:t>a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r>
              <a:rPr lang="it-IT" sz="2800" b="1" dirty="0" smtClean="0"/>
              <a:t>(</a:t>
            </a:r>
            <a:r>
              <a:rPr lang="it-IT" sz="2800" b="1" dirty="0" err="1" smtClean="0"/>
              <a:t>mγ</a:t>
            </a:r>
            <a:r>
              <a:rPr lang="it-IT" sz="2800" b="1" dirty="0" smtClean="0"/>
              <a:t> “massa trasversale”: la vecchia “massa elettromagnetica”</a:t>
            </a:r>
          </a:p>
          <a:p>
            <a:r>
              <a:rPr lang="it-IT" sz="2800" b="1" dirty="0"/>
              <a:t>f</a:t>
            </a:r>
            <a:r>
              <a:rPr lang="it-IT" sz="2800" b="1" dirty="0" smtClean="0"/>
              <a:t>orza parallela alla velocità: </a:t>
            </a:r>
            <a:r>
              <a:rPr lang="it-IT" sz="2800" b="1" dirty="0" err="1" smtClean="0"/>
              <a:t>F</a:t>
            </a:r>
            <a:r>
              <a:rPr lang="it-IT" sz="2800" b="1" dirty="0" smtClean="0"/>
              <a:t> = </a:t>
            </a:r>
            <a:r>
              <a:rPr lang="it-IT" sz="2800" b="1" dirty="0"/>
              <a:t>m 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γ</a:t>
            </a:r>
            <a:r>
              <a:rPr lang="it-IT" sz="2800" b="1" dirty="0" smtClean="0"/>
              <a:t>  </a:t>
            </a:r>
            <a:r>
              <a:rPr lang="it-IT" sz="2800" b="1" dirty="0"/>
              <a:t>+ </a:t>
            </a:r>
            <a:r>
              <a:rPr lang="it-IT" sz="2800" b="1" dirty="0" smtClean="0"/>
              <a:t> 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</a:t>
            </a:r>
            <a:r>
              <a:rPr lang="it-IT" sz="2800" b="1" dirty="0"/>
              <a:t>c</a:t>
            </a:r>
            <a:r>
              <a:rPr lang="it-IT" sz="2800" b="1" baseline="30000" dirty="0"/>
              <a:t>2</a:t>
            </a:r>
            <a:r>
              <a:rPr lang="it-IT" sz="2800" b="1" dirty="0"/>
              <a:t> γ</a:t>
            </a:r>
            <a:r>
              <a:rPr lang="it-IT" sz="2800" b="1" baseline="30000" dirty="0"/>
              <a:t>3</a:t>
            </a:r>
            <a:r>
              <a:rPr lang="it-IT" sz="2800" b="1" dirty="0"/>
              <a:t>) dv/</a:t>
            </a:r>
            <a:r>
              <a:rPr lang="it-IT" sz="2800" b="1" dirty="0" err="1" smtClean="0"/>
              <a:t>dt</a:t>
            </a:r>
            <a:r>
              <a:rPr lang="it-IT" sz="2800" b="1" dirty="0" smtClean="0"/>
              <a:t> ;</a:t>
            </a:r>
          </a:p>
          <a:p>
            <a:r>
              <a:rPr lang="it-IT" sz="2800" b="1"/>
              <a:t>m </a:t>
            </a:r>
            <a:r>
              <a:rPr lang="it-IT" sz="2800" b="1" smtClean="0"/>
              <a:t>(γ</a:t>
            </a:r>
            <a:r>
              <a:rPr lang="it-IT" sz="2800" b="1" dirty="0" smtClean="0"/>
              <a:t>  </a:t>
            </a:r>
            <a:r>
              <a:rPr lang="it-IT" sz="2800" b="1" dirty="0"/>
              <a:t>+  </a:t>
            </a:r>
            <a:r>
              <a:rPr lang="it-IT" sz="2800" b="1" dirty="0" smtClean="0"/>
              <a:t>v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</a:t>
            </a:r>
            <a:r>
              <a:rPr lang="it-IT" sz="2800" b="1" dirty="0"/>
              <a:t>c</a:t>
            </a:r>
            <a:r>
              <a:rPr lang="it-IT" sz="2800" b="1" baseline="30000" dirty="0"/>
              <a:t>2</a:t>
            </a:r>
            <a:r>
              <a:rPr lang="it-IT" sz="2800" b="1" dirty="0"/>
              <a:t> γ</a:t>
            </a:r>
            <a:r>
              <a:rPr lang="it-IT" sz="2800" b="1" baseline="30000" dirty="0"/>
              <a:t>3</a:t>
            </a:r>
            <a:r>
              <a:rPr lang="it-IT" sz="2800" b="1" dirty="0"/>
              <a:t>) </a:t>
            </a:r>
            <a:r>
              <a:rPr lang="it-IT" sz="2800" b="1" dirty="0" smtClean="0"/>
              <a:t>“massa longitudinale”: l’inerzia cresce con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a velocità come γ</a:t>
            </a:r>
            <a:r>
              <a:rPr lang="it-IT" sz="2800" b="1" baseline="30000" dirty="0" smtClean="0"/>
              <a:t>3</a:t>
            </a:r>
            <a:r>
              <a:rPr lang="it-IT" sz="2800" b="1" dirty="0" smtClean="0"/>
              <a:t>, e questo rende impossibile accelerare un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orpo fino alla velocità della luce</a:t>
            </a:r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809582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2567</Words>
  <Application>Microsoft Macintosh PowerPoint</Application>
  <PresentationFormat>Presentazione su schermo (4:3)</PresentationFormat>
  <Paragraphs>238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Giovanni Battimelli</dc:creator>
  <cp:lastModifiedBy>Giovanni Battimelli</cp:lastModifiedBy>
  <cp:revision>49</cp:revision>
  <dcterms:created xsi:type="dcterms:W3CDTF">2017-03-14T14:16:48Z</dcterms:created>
  <dcterms:modified xsi:type="dcterms:W3CDTF">2017-03-21T16:45:17Z</dcterms:modified>
</cp:coreProperties>
</file>