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6" r:id="rId3"/>
    <p:sldId id="271" r:id="rId4"/>
    <p:sldId id="277" r:id="rId5"/>
    <p:sldId id="268" r:id="rId6"/>
    <p:sldId id="278" r:id="rId7"/>
    <p:sldId id="279" r:id="rId8"/>
    <p:sldId id="280" r:id="rId9"/>
    <p:sldId id="272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74" r:id="rId20"/>
    <p:sldId id="290" r:id="rId21"/>
    <p:sldId id="291" r:id="rId22"/>
    <p:sldId id="275" r:id="rId23"/>
    <p:sldId id="267" r:id="rId24"/>
    <p:sldId id="260" r:id="rId25"/>
    <p:sldId id="256" r:id="rId26"/>
    <p:sldId id="259" r:id="rId27"/>
    <p:sldId id="265" r:id="rId28"/>
    <p:sldId id="263" r:id="rId29"/>
    <p:sldId id="257" r:id="rId30"/>
    <p:sldId id="264" r:id="rId3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30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80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05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38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92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39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76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08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23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27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54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E95DF-C310-2F46-9311-35844E9B50DF}" type="datetimeFigureOut">
              <a:rPr lang="it-IT" smtClean="0"/>
              <a:t>29/03/17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A47E6-19C5-C246-A1A6-513D28ED36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440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46958"/>
            <a:ext cx="924493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Nel 1905, in un lavoro non direttamente collegato con quello</a:t>
            </a:r>
          </a:p>
          <a:p>
            <a:r>
              <a:rPr lang="it-IT" sz="2800" b="1" dirty="0"/>
              <a:t>s</a:t>
            </a:r>
            <a:r>
              <a:rPr lang="it-IT" sz="2800" b="1" dirty="0" smtClean="0"/>
              <a:t>ulla relatività, </a:t>
            </a:r>
            <a:r>
              <a:rPr lang="it-IT" sz="2800" b="1" dirty="0"/>
              <a:t>E</a:t>
            </a:r>
            <a:r>
              <a:rPr lang="it-IT" sz="2800" b="1" dirty="0" smtClean="0"/>
              <a:t>instein mostrò che nell’interazione con la </a:t>
            </a:r>
          </a:p>
          <a:p>
            <a:r>
              <a:rPr lang="it-IT" sz="2800" b="1" dirty="0"/>
              <a:t>m</a:t>
            </a:r>
            <a:r>
              <a:rPr lang="it-IT" sz="2800" b="1" dirty="0" smtClean="0"/>
              <a:t>ateria la radiazione elettromagnetica si comporta come se </a:t>
            </a:r>
          </a:p>
          <a:p>
            <a:r>
              <a:rPr lang="it-IT" sz="2800" b="1" dirty="0"/>
              <a:t>f</a:t>
            </a:r>
            <a:r>
              <a:rPr lang="it-IT" sz="2800" b="1" dirty="0" smtClean="0"/>
              <a:t>osse composta da granuli elementari (i “quanti di luce”, poi </a:t>
            </a:r>
          </a:p>
          <a:p>
            <a:r>
              <a:rPr lang="it-IT" sz="2800" b="1" dirty="0"/>
              <a:t>c</a:t>
            </a:r>
            <a:r>
              <a:rPr lang="it-IT" sz="2800" b="1" dirty="0" smtClean="0"/>
              <a:t>hiamati fotoni) la cui energia è direttamente proporzionale </a:t>
            </a:r>
          </a:p>
          <a:p>
            <a:r>
              <a:rPr lang="it-IT" sz="2800" b="1" dirty="0"/>
              <a:t>a</a:t>
            </a:r>
            <a:r>
              <a:rPr lang="it-IT" sz="2800" b="1" dirty="0" smtClean="0"/>
              <a:t>lla frequenza della radiazione</a:t>
            </a:r>
          </a:p>
          <a:p>
            <a:r>
              <a:rPr lang="it-IT" sz="2800" b="1" dirty="0" smtClean="0"/>
              <a:t>                    </a:t>
            </a:r>
          </a:p>
          <a:p>
            <a:r>
              <a:rPr lang="it-IT" sz="2800" b="1" dirty="0"/>
              <a:t> </a:t>
            </a:r>
            <a:r>
              <a:rPr lang="it-IT" sz="2800" b="1" dirty="0" smtClean="0"/>
              <a:t>                                           E =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    </a:t>
            </a:r>
          </a:p>
          <a:p>
            <a:endParaRPr lang="it-IT" sz="2800" b="1" dirty="0" smtClean="0"/>
          </a:p>
          <a:p>
            <a:r>
              <a:rPr lang="it-IT" sz="2800" b="1" dirty="0" smtClean="0"/>
              <a:t>(h è la costante di </a:t>
            </a:r>
            <a:r>
              <a:rPr lang="it-IT" sz="2800" b="1" dirty="0" err="1" smtClean="0"/>
              <a:t>Planck</a:t>
            </a:r>
            <a:r>
              <a:rPr lang="it-IT" sz="2800" b="1" dirty="0" smtClean="0"/>
              <a:t>, che vale 6,64 10</a:t>
            </a:r>
            <a:r>
              <a:rPr lang="it-IT" sz="2800" b="1" baseline="30000" dirty="0" smtClean="0"/>
              <a:t>-34 </a:t>
            </a:r>
            <a:r>
              <a:rPr lang="it-IT" sz="2800" b="1" dirty="0" err="1" smtClean="0"/>
              <a:t>J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s</a:t>
            </a:r>
            <a:r>
              <a:rPr lang="it-IT" sz="2800" b="1" dirty="0" smtClean="0"/>
              <a:t>)</a:t>
            </a:r>
            <a:endParaRPr lang="it-IT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5341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297" y="-76490"/>
            <a:ext cx="9154996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SL: a causa della conservazione della quantità di moto, dopo </a:t>
            </a:r>
          </a:p>
          <a:p>
            <a:r>
              <a:rPr lang="it-IT" sz="2800" b="1" dirty="0"/>
              <a:t>l</a:t>
            </a:r>
            <a:r>
              <a:rPr lang="it-IT" sz="2800" b="1" dirty="0" smtClean="0"/>
              <a:t>’urto il blocco di massa 2m deve continuare a muoversi con</a:t>
            </a:r>
          </a:p>
          <a:p>
            <a:r>
              <a:rPr lang="it-IT" sz="2800" b="1" dirty="0"/>
              <a:t>v</a:t>
            </a:r>
            <a:r>
              <a:rPr lang="it-IT" sz="2800" b="1" dirty="0" smtClean="0"/>
              <a:t>elocità v/2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cinetica iniziale    ½ m v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cinetica residua dopo l’urto  ½ (2m) (v/2)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¼ m v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dissipata nell’urto  </a:t>
            </a:r>
            <a:r>
              <a:rPr lang="it-IT" sz="2800" b="1" dirty="0"/>
              <a:t>¼ m v</a:t>
            </a:r>
            <a:r>
              <a:rPr lang="it-IT" sz="2800" b="1" baseline="30000" dirty="0"/>
              <a:t>2</a:t>
            </a:r>
          </a:p>
          <a:p>
            <a:endParaRPr lang="it-IT" sz="2800" b="1" dirty="0" smtClean="0"/>
          </a:p>
          <a:p>
            <a:r>
              <a:rPr lang="it-IT" sz="2800" b="1" dirty="0" smtClean="0"/>
              <a:t>SCM: dopo l’urto il blocco di massa 2m resta fermo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cinetica iniziale  2 ½ m </a:t>
            </a:r>
            <a:r>
              <a:rPr lang="it-IT" sz="2800" b="1" dirty="0"/>
              <a:t>(v/2)</a:t>
            </a:r>
            <a:r>
              <a:rPr lang="it-IT" sz="2800" b="1" baseline="30000" dirty="0"/>
              <a:t>2</a:t>
            </a:r>
            <a:r>
              <a:rPr lang="it-IT" sz="2800" b="1" dirty="0"/>
              <a:t> = ¼ m v</a:t>
            </a:r>
            <a:r>
              <a:rPr lang="it-IT" sz="2800" b="1" baseline="30000" dirty="0"/>
              <a:t>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 tutta l’energia iniziale è dissipata nell’urto</a:t>
            </a:r>
          </a:p>
          <a:p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93851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297" y="-76490"/>
            <a:ext cx="9275621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SL: a causa della conservazione della quantità di moto, dopo </a:t>
            </a:r>
          </a:p>
          <a:p>
            <a:r>
              <a:rPr lang="it-IT" sz="2800" b="1" dirty="0"/>
              <a:t>l</a:t>
            </a:r>
            <a:r>
              <a:rPr lang="it-IT" sz="2800" b="1" dirty="0" smtClean="0"/>
              <a:t>’urto il blocco di massa 2m deve continuare a muoversi con</a:t>
            </a:r>
          </a:p>
          <a:p>
            <a:r>
              <a:rPr lang="it-IT" sz="2800" b="1" dirty="0"/>
              <a:t>v</a:t>
            </a:r>
            <a:r>
              <a:rPr lang="it-IT" sz="2800" b="1" dirty="0" smtClean="0"/>
              <a:t>elocità v/2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cinetica iniziale    ½ m v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cinetica residua dopo l’urto  ½ (2m) (v/2)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¼ m v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dissipata nell’urto  </a:t>
            </a:r>
            <a:r>
              <a:rPr lang="it-IT" sz="2800" b="1" dirty="0"/>
              <a:t>¼ m v</a:t>
            </a:r>
            <a:r>
              <a:rPr lang="it-IT" sz="2800" b="1" baseline="30000" dirty="0"/>
              <a:t>2</a:t>
            </a:r>
          </a:p>
          <a:p>
            <a:endParaRPr lang="it-IT" sz="2800" b="1" dirty="0" smtClean="0"/>
          </a:p>
          <a:p>
            <a:r>
              <a:rPr lang="it-IT" sz="2800" b="1" dirty="0" smtClean="0"/>
              <a:t>SCM: dopo l’urto il blocco di massa 2m resta fermo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cinetica iniziale  2 ½ m </a:t>
            </a:r>
            <a:r>
              <a:rPr lang="it-IT" sz="2800" b="1" dirty="0"/>
              <a:t>(v/2)</a:t>
            </a:r>
            <a:r>
              <a:rPr lang="it-IT" sz="2800" b="1" baseline="30000" dirty="0"/>
              <a:t>2</a:t>
            </a:r>
            <a:r>
              <a:rPr lang="it-IT" sz="2800" b="1" dirty="0"/>
              <a:t> = ¼ m v</a:t>
            </a:r>
            <a:r>
              <a:rPr lang="it-IT" sz="2800" b="1" baseline="30000" dirty="0"/>
              <a:t>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 tutta l’energia iniziale è dissipata nell’urto</a:t>
            </a:r>
          </a:p>
          <a:p>
            <a:endParaRPr lang="it-IT" sz="2800" b="1" dirty="0"/>
          </a:p>
          <a:p>
            <a:r>
              <a:rPr lang="it-IT" sz="2800" b="1" dirty="0" smtClean="0"/>
              <a:t>Quindi, in un urto classico, nel sistema del laboratorio metà</a:t>
            </a:r>
          </a:p>
          <a:p>
            <a:r>
              <a:rPr lang="it-IT" sz="2800" b="1" dirty="0"/>
              <a:t>d</a:t>
            </a:r>
            <a:r>
              <a:rPr lang="it-IT" sz="2800" b="1" dirty="0" smtClean="0"/>
              <a:t>ell’energia iniziale se ne va in energia cinetica dopo l’urto, </a:t>
            </a:r>
          </a:p>
          <a:p>
            <a:r>
              <a:rPr lang="it-IT" sz="2800" b="1" dirty="0" smtClean="0"/>
              <a:t>e solo metà viene consumata nella collisione (paghi due </a:t>
            </a:r>
          </a:p>
          <a:p>
            <a:r>
              <a:rPr lang="it-IT" sz="2800" b="1" dirty="0" smtClean="0"/>
              <a:t>prendi uno), mentre nel sistema del centro di massa tutta la </a:t>
            </a:r>
          </a:p>
          <a:p>
            <a:r>
              <a:rPr lang="it-IT" sz="2800" b="1" dirty="0" smtClean="0"/>
              <a:t>energia iniziale è disponibile nell’urto (paghi uno prendi uno)  </a:t>
            </a:r>
          </a:p>
        </p:txBody>
      </p:sp>
    </p:spTree>
    <p:extLst>
      <p:ext uri="{BB962C8B-B14F-4D97-AF65-F5344CB8AC3E}">
        <p14:creationId xmlns:p14="http://schemas.microsoft.com/office/powerpoint/2010/main" val="237845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301" y="-18329"/>
            <a:ext cx="9731158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Ma ad alte energie le cose cambiano radicalmente…</a:t>
            </a:r>
          </a:p>
          <a:p>
            <a:endParaRPr lang="it-IT" sz="2800" b="1" dirty="0" smtClean="0"/>
          </a:p>
          <a:p>
            <a:endParaRPr lang="it-I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291901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301" y="-18329"/>
            <a:ext cx="9731158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Ma ad alte energie le cose cambiano radicalmente…</a:t>
            </a:r>
          </a:p>
          <a:p>
            <a:r>
              <a:rPr lang="it-IT" sz="2800" b="1" dirty="0" smtClean="0"/>
              <a:t>Chiamiamo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,</a:t>
            </a:r>
            <a:r>
              <a:rPr lang="it-IT" sz="2800" b="1" baseline="-25000" dirty="0"/>
              <a:t>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totCM</a:t>
            </a:r>
            <a:r>
              <a:rPr lang="it-IT" sz="2800" b="1" dirty="0" smtClean="0"/>
              <a:t>,</a:t>
            </a:r>
            <a:r>
              <a:rPr lang="it-IT" sz="2800" b="1" baseline="-25000" dirty="0" smtClean="0"/>
              <a:t> 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 e</a:t>
            </a:r>
            <a:r>
              <a:rPr lang="it-IT" sz="2800" b="1" baseline="-25000" dirty="0" smtClean="0"/>
              <a:t>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le energie e le quantità di moto totali, rispettivamente in SL e in SCM, e sia 1 il corpo inizialmente in moto in SL, mentre 2 è fermo</a:t>
            </a:r>
          </a:p>
          <a:p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+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   (il corpo 2 ha solo energia di riposo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</a:p>
          <a:p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p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                (il corpo 2 è fermo)</a:t>
            </a:r>
          </a:p>
          <a:p>
            <a:endParaRPr lang="it-IT" sz="2800" b="1" dirty="0" smtClean="0"/>
          </a:p>
          <a:p>
            <a:endParaRPr lang="it-I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1126356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301" y="-18329"/>
            <a:ext cx="9731158" cy="425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Ma ad alte energie le cose cambiano radicalmente…</a:t>
            </a:r>
          </a:p>
          <a:p>
            <a:r>
              <a:rPr lang="it-IT" sz="2800" b="1" dirty="0" smtClean="0"/>
              <a:t>Chiamiamo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,</a:t>
            </a:r>
            <a:r>
              <a:rPr lang="it-IT" sz="2800" b="1" baseline="-25000" dirty="0"/>
              <a:t>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totCM</a:t>
            </a:r>
            <a:r>
              <a:rPr lang="it-IT" sz="2800" b="1" dirty="0" smtClean="0"/>
              <a:t>,</a:t>
            </a:r>
            <a:r>
              <a:rPr lang="it-IT" sz="2800" b="1" baseline="-25000" dirty="0" smtClean="0"/>
              <a:t> 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 e</a:t>
            </a:r>
            <a:r>
              <a:rPr lang="it-IT" sz="2800" b="1" baseline="-25000" dirty="0" smtClean="0"/>
              <a:t>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le energie e le quantità di moto totali, rispettivamente in SL e in SCM, e sia 1 il corpo inizialmente in moto in SL, mentre 2 è fermo</a:t>
            </a:r>
          </a:p>
          <a:p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+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   (il corpo 2 ha solo energia di riposo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</a:p>
          <a:p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p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                (il corpo 2 è fermo)</a:t>
            </a:r>
          </a:p>
          <a:p>
            <a:r>
              <a:rPr lang="it-IT" sz="2800" b="1" dirty="0" smtClean="0"/>
              <a:t>L’invariante </a:t>
            </a:r>
            <a:r>
              <a:rPr lang="it-IT" sz="2800" b="1" dirty="0"/>
              <a:t>relativistico è E</a:t>
            </a:r>
            <a:r>
              <a:rPr lang="it-IT" sz="2800" b="1" baseline="30000" dirty="0"/>
              <a:t>2</a:t>
            </a:r>
            <a:r>
              <a:rPr lang="it-IT" sz="2800" b="1" dirty="0"/>
              <a:t> – </a:t>
            </a:r>
            <a:r>
              <a:rPr lang="it-IT" sz="2800" b="1" dirty="0" smtClean="0"/>
              <a:t>p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, dunque </a:t>
            </a:r>
            <a:endParaRPr lang="it-IT" sz="2800" b="1" dirty="0"/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</a:p>
          <a:p>
            <a:endParaRPr lang="it-IT" sz="2800" b="1" dirty="0" smtClean="0"/>
          </a:p>
          <a:p>
            <a:endParaRPr lang="it-I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215230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301" y="-18329"/>
            <a:ext cx="9731158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Ma ad alte energie le cose cambiano radicalmente…</a:t>
            </a:r>
          </a:p>
          <a:p>
            <a:r>
              <a:rPr lang="it-IT" sz="2800" b="1" dirty="0" smtClean="0"/>
              <a:t>Chiamiamo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,</a:t>
            </a:r>
            <a:r>
              <a:rPr lang="it-IT" sz="2800" b="1" baseline="-25000" dirty="0"/>
              <a:t>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totCM</a:t>
            </a:r>
            <a:r>
              <a:rPr lang="it-IT" sz="2800" b="1" dirty="0" smtClean="0"/>
              <a:t>,</a:t>
            </a:r>
            <a:r>
              <a:rPr lang="it-IT" sz="2800" b="1" baseline="-25000" dirty="0" smtClean="0"/>
              <a:t> 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 e</a:t>
            </a:r>
            <a:r>
              <a:rPr lang="it-IT" sz="2800" b="1" baseline="-25000" dirty="0" smtClean="0"/>
              <a:t>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le energie e le quantità di moto totali, rispettivamente in SL e in SCM, e sia 1 il corpo inizialmente in moto in SL, mentre 2 è fermo</a:t>
            </a:r>
          </a:p>
          <a:p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+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   (il corpo 2 ha solo energia di riposo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</a:p>
          <a:p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p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                (il corpo 2 è fermo)</a:t>
            </a:r>
          </a:p>
          <a:p>
            <a:r>
              <a:rPr lang="it-IT" sz="2800" b="1" dirty="0" smtClean="0"/>
              <a:t>L’invariante </a:t>
            </a:r>
            <a:r>
              <a:rPr lang="it-IT" sz="2800" b="1" dirty="0"/>
              <a:t>relativistico è E</a:t>
            </a:r>
            <a:r>
              <a:rPr lang="it-IT" sz="2800" b="1" baseline="30000" dirty="0"/>
              <a:t>2</a:t>
            </a:r>
            <a:r>
              <a:rPr lang="it-IT" sz="2800" b="1" dirty="0"/>
              <a:t> – </a:t>
            </a:r>
            <a:r>
              <a:rPr lang="it-IT" sz="2800" b="1" dirty="0" smtClean="0"/>
              <a:t>p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, dunque </a:t>
            </a:r>
            <a:endParaRPr lang="it-IT" sz="2800" b="1" dirty="0"/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 smtClean="0"/>
              <a:t>(E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</a:t>
            </a:r>
            <a:r>
              <a:rPr lang="it-IT" sz="2800" b="1" dirty="0"/>
              <a:t>+ </a:t>
            </a:r>
            <a:r>
              <a:rPr lang="it-IT" sz="2800" b="1" dirty="0" smtClean="0"/>
              <a:t>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(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0)</a:t>
            </a:r>
          </a:p>
          <a:p>
            <a:endParaRPr lang="it-IT" sz="2800" b="1" dirty="0" smtClean="0"/>
          </a:p>
          <a:p>
            <a:endParaRPr lang="it-I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1914369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301" y="-18329"/>
            <a:ext cx="9731158" cy="511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Ma ad alte energie le cose cambiano radicalmente…</a:t>
            </a:r>
          </a:p>
          <a:p>
            <a:r>
              <a:rPr lang="it-IT" sz="2800" b="1" dirty="0" smtClean="0"/>
              <a:t>Chiamiamo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,</a:t>
            </a:r>
            <a:r>
              <a:rPr lang="it-IT" sz="2800" b="1" baseline="-25000" dirty="0"/>
              <a:t>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totCM</a:t>
            </a:r>
            <a:r>
              <a:rPr lang="it-IT" sz="2800" b="1" dirty="0" smtClean="0"/>
              <a:t>,</a:t>
            </a:r>
            <a:r>
              <a:rPr lang="it-IT" sz="2800" b="1" baseline="-25000" dirty="0" smtClean="0"/>
              <a:t> 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 e</a:t>
            </a:r>
            <a:r>
              <a:rPr lang="it-IT" sz="2800" b="1" baseline="-25000" dirty="0" smtClean="0"/>
              <a:t>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le energie e le quantità di moto totali, rispettivamente in SL e in SCM, e sia 1 il corpo inizialmente in moto in SL, mentre 2 è fermo</a:t>
            </a:r>
          </a:p>
          <a:p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+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   (il corpo 2 ha solo energia di riposo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</a:p>
          <a:p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p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                (il corpo 2 è fermo)</a:t>
            </a:r>
          </a:p>
          <a:p>
            <a:r>
              <a:rPr lang="it-IT" sz="2800" b="1" dirty="0" smtClean="0"/>
              <a:t>L’invariante </a:t>
            </a:r>
            <a:r>
              <a:rPr lang="it-IT" sz="2800" b="1" dirty="0"/>
              <a:t>relativistico è E</a:t>
            </a:r>
            <a:r>
              <a:rPr lang="it-IT" sz="2800" b="1" baseline="30000" dirty="0"/>
              <a:t>2</a:t>
            </a:r>
            <a:r>
              <a:rPr lang="it-IT" sz="2800" b="1" dirty="0"/>
              <a:t> – </a:t>
            </a:r>
            <a:r>
              <a:rPr lang="it-IT" sz="2800" b="1" dirty="0" smtClean="0"/>
              <a:t>p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, dunque </a:t>
            </a:r>
            <a:endParaRPr lang="it-IT" sz="2800" b="1" dirty="0"/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 smtClean="0"/>
              <a:t>(E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</a:t>
            </a:r>
            <a:r>
              <a:rPr lang="it-IT" sz="2800" b="1" dirty="0"/>
              <a:t>+ </a:t>
            </a:r>
            <a:r>
              <a:rPr lang="it-IT" sz="2800" b="1" dirty="0" smtClean="0"/>
              <a:t>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(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0)</a:t>
            </a:r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+ 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4 </a:t>
            </a:r>
            <a:r>
              <a:rPr lang="it-IT" sz="2800" b="1" dirty="0" smtClean="0"/>
              <a:t>+ 2 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/>
              <a:t>– </a:t>
            </a:r>
            <a:r>
              <a:rPr lang="it-IT" sz="2800" b="1" dirty="0" smtClean="0"/>
              <a:t>p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/>
              <a:t>= E</a:t>
            </a:r>
            <a:r>
              <a:rPr lang="it-IT" sz="2800" b="1" baseline="-25000" dirty="0"/>
              <a:t>totCM</a:t>
            </a:r>
            <a:r>
              <a:rPr lang="it-IT" sz="2800" b="1" baseline="30000" dirty="0"/>
              <a:t>2</a:t>
            </a:r>
            <a:r>
              <a:rPr lang="it-IT" sz="2800" b="1" dirty="0"/>
              <a:t> </a:t>
            </a:r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357250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301" y="-18329"/>
            <a:ext cx="9731158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Ma ad alte energie le cose cambiano radicalmente…</a:t>
            </a:r>
          </a:p>
          <a:p>
            <a:r>
              <a:rPr lang="it-IT" sz="2800" b="1" dirty="0" smtClean="0"/>
              <a:t>Chiamiamo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,</a:t>
            </a:r>
            <a:r>
              <a:rPr lang="it-IT" sz="2800" b="1" baseline="-25000" dirty="0"/>
              <a:t>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totCM</a:t>
            </a:r>
            <a:r>
              <a:rPr lang="it-IT" sz="2800" b="1" dirty="0" smtClean="0"/>
              <a:t>,</a:t>
            </a:r>
            <a:r>
              <a:rPr lang="it-IT" sz="2800" b="1" baseline="-25000" dirty="0" smtClean="0"/>
              <a:t> 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 e</a:t>
            </a:r>
            <a:r>
              <a:rPr lang="it-IT" sz="2800" b="1" baseline="-25000" dirty="0" smtClean="0"/>
              <a:t>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le energie e le quantità di moto totali, rispettivamente in SL e in SCM, e sia 1 il corpo inizialmente in moto in SL, mentre 2 è fermo</a:t>
            </a:r>
          </a:p>
          <a:p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+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   (il corpo 2 ha solo energia di riposo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</a:p>
          <a:p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p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                (il corpo 2 è fermo)</a:t>
            </a:r>
          </a:p>
          <a:p>
            <a:r>
              <a:rPr lang="it-IT" sz="2800" b="1" dirty="0" smtClean="0"/>
              <a:t>L’invariante </a:t>
            </a:r>
            <a:r>
              <a:rPr lang="it-IT" sz="2800" b="1" dirty="0"/>
              <a:t>relativistico è E</a:t>
            </a:r>
            <a:r>
              <a:rPr lang="it-IT" sz="2800" b="1" baseline="30000" dirty="0"/>
              <a:t>2</a:t>
            </a:r>
            <a:r>
              <a:rPr lang="it-IT" sz="2800" b="1" dirty="0"/>
              <a:t> – </a:t>
            </a:r>
            <a:r>
              <a:rPr lang="it-IT" sz="2800" b="1" dirty="0" smtClean="0"/>
              <a:t>p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, dunque </a:t>
            </a:r>
            <a:endParaRPr lang="it-IT" sz="2800" b="1" dirty="0"/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 smtClean="0"/>
              <a:t>(E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</a:t>
            </a:r>
            <a:r>
              <a:rPr lang="it-IT" sz="2800" b="1" dirty="0"/>
              <a:t>+ </a:t>
            </a:r>
            <a:r>
              <a:rPr lang="it-IT" sz="2800" b="1" dirty="0" smtClean="0"/>
              <a:t>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(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0)</a:t>
            </a:r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+ 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4 </a:t>
            </a:r>
            <a:r>
              <a:rPr lang="it-IT" sz="2800" b="1" dirty="0" smtClean="0"/>
              <a:t>+ 2 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/>
              <a:t>– </a:t>
            </a:r>
            <a:r>
              <a:rPr lang="it-IT" sz="2800" b="1" dirty="0" smtClean="0"/>
              <a:t>p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/>
              <a:t>= E</a:t>
            </a:r>
            <a:r>
              <a:rPr lang="it-IT" sz="2800" b="1" baseline="-25000" dirty="0"/>
              <a:t>totCM</a:t>
            </a:r>
            <a:r>
              <a:rPr lang="it-IT" sz="2800" b="1" baseline="30000" dirty="0"/>
              <a:t>2</a:t>
            </a:r>
            <a:r>
              <a:rPr lang="it-IT" sz="2800" b="1" dirty="0"/>
              <a:t> </a:t>
            </a:r>
            <a:endParaRPr lang="it-IT" sz="2800" b="1" dirty="0" smtClean="0"/>
          </a:p>
          <a:p>
            <a:r>
              <a:rPr lang="it-IT" sz="2800" b="1" dirty="0" smtClean="0"/>
              <a:t>Poiché è   E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 </a:t>
            </a:r>
            <a:r>
              <a:rPr lang="it-IT" sz="2800" b="1" dirty="0" smtClean="0"/>
              <a:t>– p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4  </a:t>
            </a:r>
            <a:r>
              <a:rPr lang="it-IT" sz="2800" b="1" dirty="0" smtClean="0"/>
              <a:t>si ottiene</a:t>
            </a:r>
          </a:p>
          <a:p>
            <a:r>
              <a:rPr lang="it-IT" sz="2800" b="1" dirty="0"/>
              <a:t>2 E</a:t>
            </a:r>
            <a:r>
              <a:rPr lang="it-IT" sz="2800" b="1" baseline="-25000" dirty="0"/>
              <a:t>1</a:t>
            </a:r>
            <a:r>
              <a:rPr lang="it-IT" sz="2800" b="1" dirty="0"/>
              <a:t> mc</a:t>
            </a:r>
            <a:r>
              <a:rPr lang="it-IT" sz="2800" b="1" baseline="30000" dirty="0"/>
              <a:t>2</a:t>
            </a:r>
            <a:r>
              <a:rPr lang="it-IT" sz="2800" b="1" dirty="0"/>
              <a:t> </a:t>
            </a:r>
            <a:r>
              <a:rPr lang="it-IT" sz="2800" b="1" dirty="0" smtClean="0"/>
              <a:t>+ 2 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4 </a:t>
            </a:r>
            <a:r>
              <a:rPr lang="it-IT" sz="2800" b="1" dirty="0" smtClean="0"/>
              <a:t>= 2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(</a:t>
            </a:r>
            <a:r>
              <a:rPr lang="it-IT" sz="2800" b="1" dirty="0"/>
              <a:t>E</a:t>
            </a:r>
            <a:r>
              <a:rPr lang="it-IT" sz="2800" b="1" baseline="-25000" dirty="0"/>
              <a:t>1</a:t>
            </a:r>
            <a:r>
              <a:rPr lang="it-IT" sz="2800" b="1" dirty="0"/>
              <a:t> + </a:t>
            </a:r>
            <a:r>
              <a:rPr lang="it-IT" sz="2800" b="1" dirty="0" smtClean="0"/>
              <a:t>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 = </a:t>
            </a:r>
            <a:r>
              <a:rPr lang="it-IT" sz="2800" b="1" dirty="0"/>
              <a:t>2 </a:t>
            </a:r>
            <a:r>
              <a:rPr lang="it-IT" sz="2800" b="1" dirty="0" smtClean="0"/>
              <a:t>mc</a:t>
            </a:r>
            <a:r>
              <a:rPr lang="it-IT" sz="2800" b="1" baseline="30000" dirty="0" smtClean="0"/>
              <a:t>2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</a:p>
          <a:p>
            <a:endParaRPr lang="it-IT" sz="2800" b="1" dirty="0" smtClean="0"/>
          </a:p>
          <a:p>
            <a:endParaRPr lang="it-I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2943744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301" y="-18329"/>
            <a:ext cx="9731158" cy="727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Ma ad alte energie le cose cambiano radicalmente…</a:t>
            </a:r>
          </a:p>
          <a:p>
            <a:r>
              <a:rPr lang="it-IT" sz="2800" b="1" dirty="0" smtClean="0"/>
              <a:t>Chiamiamo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,</a:t>
            </a:r>
            <a:r>
              <a:rPr lang="it-IT" sz="2800" b="1" baseline="-25000" dirty="0"/>
              <a:t>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totCM</a:t>
            </a:r>
            <a:r>
              <a:rPr lang="it-IT" sz="2800" b="1" dirty="0" smtClean="0"/>
              <a:t>,</a:t>
            </a:r>
            <a:r>
              <a:rPr lang="it-IT" sz="2800" b="1" baseline="-25000" dirty="0" smtClean="0"/>
              <a:t> 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dirty="0" smtClean="0"/>
              <a:t> e</a:t>
            </a:r>
            <a:r>
              <a:rPr lang="it-IT" sz="2800" b="1" baseline="-25000" dirty="0" smtClean="0"/>
              <a:t> 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le energie e le quantità di moto totali, rispettivamente in SL e in SCM, e sia 1 il corpo inizialmente in moto in SL, mentre 2 è fermo</a:t>
            </a:r>
          </a:p>
          <a:p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+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   (il corpo 2 ha solo energia di riposo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</a:p>
          <a:p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p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                (il corpo 2 è fermo)</a:t>
            </a:r>
          </a:p>
          <a:p>
            <a:r>
              <a:rPr lang="it-IT" sz="2800" b="1" dirty="0" smtClean="0"/>
              <a:t>L’invariante </a:t>
            </a:r>
            <a:r>
              <a:rPr lang="it-IT" sz="2800" b="1" dirty="0"/>
              <a:t>relativistico è E</a:t>
            </a:r>
            <a:r>
              <a:rPr lang="it-IT" sz="2800" b="1" baseline="30000" dirty="0"/>
              <a:t>2</a:t>
            </a:r>
            <a:r>
              <a:rPr lang="it-IT" sz="2800" b="1" dirty="0"/>
              <a:t> – </a:t>
            </a:r>
            <a:r>
              <a:rPr lang="it-IT" sz="2800" b="1" dirty="0" smtClean="0"/>
              <a:t>p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, dunque </a:t>
            </a:r>
            <a:endParaRPr lang="it-IT" sz="2800" b="1" dirty="0"/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totL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 smtClean="0"/>
              <a:t>(E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</a:t>
            </a:r>
            <a:r>
              <a:rPr lang="it-IT" sz="2800" b="1" dirty="0"/>
              <a:t>+ </a:t>
            </a:r>
            <a:r>
              <a:rPr lang="it-IT" sz="2800" b="1" dirty="0" smtClean="0"/>
              <a:t>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– p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  (</a:t>
            </a:r>
            <a:r>
              <a:rPr lang="it-IT" sz="2800" b="1" dirty="0" err="1" smtClean="0"/>
              <a:t>p</a:t>
            </a:r>
            <a:r>
              <a:rPr lang="it-IT" sz="2800" b="1" baseline="-25000" dirty="0" err="1" smtClean="0"/>
              <a:t>totCM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0)</a:t>
            </a:r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+ 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4 </a:t>
            </a:r>
            <a:r>
              <a:rPr lang="it-IT" sz="2800" b="1" dirty="0" smtClean="0"/>
              <a:t>+ 2 E</a:t>
            </a:r>
            <a:r>
              <a:rPr lang="it-IT" sz="2800" b="1" baseline="-25000" dirty="0" smtClean="0"/>
              <a:t>1</a:t>
            </a:r>
            <a:r>
              <a:rPr lang="it-IT" sz="2800" b="1" dirty="0" smtClean="0"/>
              <a:t>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/>
              <a:t>– </a:t>
            </a:r>
            <a:r>
              <a:rPr lang="it-IT" sz="2800" b="1" dirty="0" smtClean="0"/>
              <a:t>p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/>
              <a:t>= E</a:t>
            </a:r>
            <a:r>
              <a:rPr lang="it-IT" sz="2800" b="1" baseline="-25000" dirty="0"/>
              <a:t>totCM</a:t>
            </a:r>
            <a:r>
              <a:rPr lang="it-IT" sz="2800" b="1" baseline="30000" dirty="0"/>
              <a:t>2</a:t>
            </a:r>
            <a:r>
              <a:rPr lang="it-IT" sz="2800" b="1" dirty="0"/>
              <a:t> </a:t>
            </a:r>
            <a:endParaRPr lang="it-IT" sz="2800" b="1" dirty="0" smtClean="0"/>
          </a:p>
          <a:p>
            <a:r>
              <a:rPr lang="it-IT" sz="2800" b="1" dirty="0" smtClean="0"/>
              <a:t>Poiché è   E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 </a:t>
            </a:r>
            <a:r>
              <a:rPr lang="it-IT" sz="2800" b="1" dirty="0" smtClean="0"/>
              <a:t>– p</a:t>
            </a:r>
            <a:r>
              <a:rPr lang="it-IT" sz="2800" b="1" baseline="-25000" dirty="0" smtClean="0"/>
              <a:t>1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4  </a:t>
            </a:r>
            <a:r>
              <a:rPr lang="it-IT" sz="2800" b="1" dirty="0" smtClean="0"/>
              <a:t>si ottiene</a:t>
            </a:r>
          </a:p>
          <a:p>
            <a:r>
              <a:rPr lang="it-IT" sz="2800" b="1" dirty="0"/>
              <a:t>2 E</a:t>
            </a:r>
            <a:r>
              <a:rPr lang="it-IT" sz="2800" b="1" baseline="-25000" dirty="0"/>
              <a:t>1</a:t>
            </a:r>
            <a:r>
              <a:rPr lang="it-IT" sz="2800" b="1" dirty="0"/>
              <a:t> mc</a:t>
            </a:r>
            <a:r>
              <a:rPr lang="it-IT" sz="2800" b="1" baseline="30000" dirty="0"/>
              <a:t>2</a:t>
            </a:r>
            <a:r>
              <a:rPr lang="it-IT" sz="2800" b="1" dirty="0"/>
              <a:t> </a:t>
            </a:r>
            <a:r>
              <a:rPr lang="it-IT" sz="2800" b="1" dirty="0" smtClean="0"/>
              <a:t>+ 2 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c</a:t>
            </a:r>
            <a:r>
              <a:rPr lang="it-IT" sz="2800" b="1" baseline="30000" dirty="0" smtClean="0"/>
              <a:t>4 </a:t>
            </a:r>
            <a:r>
              <a:rPr lang="it-IT" sz="2800" b="1" dirty="0" smtClean="0"/>
              <a:t>= 2 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(</a:t>
            </a:r>
            <a:r>
              <a:rPr lang="it-IT" sz="2800" b="1" dirty="0"/>
              <a:t>E</a:t>
            </a:r>
            <a:r>
              <a:rPr lang="it-IT" sz="2800" b="1" baseline="-25000" dirty="0"/>
              <a:t>1</a:t>
            </a:r>
            <a:r>
              <a:rPr lang="it-IT" sz="2800" b="1" dirty="0"/>
              <a:t> + </a:t>
            </a:r>
            <a:r>
              <a:rPr lang="it-IT" sz="2800" b="1" dirty="0" smtClean="0"/>
              <a:t>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) = </a:t>
            </a:r>
            <a:r>
              <a:rPr lang="it-IT" sz="2800" b="1" dirty="0"/>
              <a:t>2 </a:t>
            </a:r>
            <a:r>
              <a:rPr lang="it-IT" sz="2800" b="1" dirty="0" smtClean="0"/>
              <a:t>mc</a:t>
            </a:r>
            <a:r>
              <a:rPr lang="it-IT" sz="2800" b="1" baseline="30000" dirty="0" smtClean="0"/>
              <a:t>2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 smtClean="0"/>
              <a:t>= 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it-IT" sz="2800" b="1" dirty="0"/>
              <a:t>e</a:t>
            </a:r>
            <a:r>
              <a:rPr lang="it-IT" sz="2800" b="1" dirty="0" smtClean="0"/>
              <a:t> in definitiva la relazione tra le energie totali è   </a:t>
            </a:r>
            <a:endParaRPr lang="it-IT" sz="2800" b="1" dirty="0"/>
          </a:p>
          <a:p>
            <a:pPr>
              <a:lnSpc>
                <a:spcPct val="150000"/>
              </a:lnSpc>
            </a:pPr>
            <a:r>
              <a:rPr lang="it-IT" sz="2800" b="1" dirty="0" smtClean="0"/>
              <a:t>                                  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totL</a:t>
            </a:r>
            <a:r>
              <a:rPr lang="it-IT" sz="2800" b="1" baseline="-25000" dirty="0" smtClean="0"/>
              <a:t> </a:t>
            </a:r>
            <a:r>
              <a:rPr lang="it-IT" sz="2800" b="1" dirty="0"/>
              <a:t>= </a:t>
            </a:r>
            <a:r>
              <a:rPr lang="it-IT" sz="2800" b="1" dirty="0" smtClean="0"/>
              <a:t>E</a:t>
            </a:r>
            <a:r>
              <a:rPr lang="it-IT" sz="2800" b="1" baseline="-25000" dirty="0" smtClean="0"/>
              <a:t>totCM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/</a:t>
            </a:r>
            <a:r>
              <a:rPr lang="it-IT" sz="2800" b="1" dirty="0"/>
              <a:t>2 mc</a:t>
            </a:r>
            <a:r>
              <a:rPr lang="it-IT" sz="2800" b="1" baseline="30000" dirty="0"/>
              <a:t>2 </a:t>
            </a:r>
          </a:p>
          <a:p>
            <a:endParaRPr lang="it-IT" sz="2800" b="1" dirty="0" smtClean="0"/>
          </a:p>
          <a:p>
            <a:endParaRPr lang="it-I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3177338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7705" y="107094"/>
            <a:ext cx="91562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Esempio 1: il protosincrotrone del CERN di Ginevra (1959)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del fascio di protoni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lab</a:t>
            </a:r>
            <a:r>
              <a:rPr lang="it-IT" sz="2800" b="1" dirty="0" smtClean="0"/>
              <a:t> = 28 </a:t>
            </a:r>
            <a:r>
              <a:rPr lang="it-IT" sz="2800" b="1" dirty="0" err="1" smtClean="0"/>
              <a:t>GeV</a:t>
            </a:r>
            <a:endParaRPr lang="it-IT" sz="2800" b="1" dirty="0" smtClean="0"/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disponibile nel centro di massa (mc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it-IT" sz="2800" b="1" dirty="0"/>
              <a:t> </a:t>
            </a:r>
            <a:r>
              <a:rPr lang="it-IT" sz="2800" b="1" dirty="0" smtClean="0"/>
              <a:t>1 </a:t>
            </a:r>
            <a:r>
              <a:rPr lang="it-IT" sz="2800" b="1" dirty="0" err="1" smtClean="0"/>
              <a:t>GeV</a:t>
            </a:r>
            <a:r>
              <a:rPr lang="it-IT" sz="2800" b="1" dirty="0" smtClean="0"/>
              <a:t>)</a:t>
            </a:r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CM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it-IT" sz="2800" b="1" dirty="0" smtClean="0">
                <a:ea typeface="ＭＳ ゴシック"/>
                <a:cs typeface="ＭＳ ゴシック"/>
              </a:rPr>
              <a:t>(28 x 2)</a:t>
            </a:r>
            <a:r>
              <a:rPr lang="it-IT" sz="2800" b="1" baseline="30000" dirty="0" smtClean="0">
                <a:ea typeface="ＭＳ ゴシック"/>
                <a:cs typeface="ＭＳ ゴシック"/>
              </a:rPr>
              <a:t>1/2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it-IT" sz="2800" b="1" dirty="0" smtClean="0">
                <a:ea typeface="ＭＳ ゴシック"/>
                <a:cs typeface="ＭＳ ゴシック"/>
              </a:rPr>
              <a:t>7,5 </a:t>
            </a:r>
            <a:r>
              <a:rPr lang="it-IT" sz="2800" b="1" dirty="0" err="1" smtClean="0">
                <a:ea typeface="ＭＳ ゴシック"/>
                <a:cs typeface="ＭＳ ゴシック"/>
              </a:rPr>
              <a:t>GeV</a:t>
            </a:r>
            <a:r>
              <a:rPr lang="it-IT" sz="2800" b="1" dirty="0" smtClean="0">
                <a:ea typeface="ＭＳ ゴシック"/>
                <a:cs typeface="ＭＳ ゴシック"/>
              </a:rPr>
              <a:t>  (qui, paghi quattro e prendi uno)</a:t>
            </a:r>
            <a:endParaRPr lang="it-IT" sz="2800" b="1" dirty="0"/>
          </a:p>
          <a:p>
            <a:endParaRPr lang="it-IT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07765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46958"/>
            <a:ext cx="9244938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Nel 1905, in un lavoro non direttamente collegato con quello</a:t>
            </a:r>
          </a:p>
          <a:p>
            <a:r>
              <a:rPr lang="it-IT" sz="2800" b="1" dirty="0"/>
              <a:t>s</a:t>
            </a:r>
            <a:r>
              <a:rPr lang="it-IT" sz="2800" b="1" dirty="0" smtClean="0"/>
              <a:t>ulla relatività, </a:t>
            </a:r>
            <a:r>
              <a:rPr lang="it-IT" sz="2800" b="1" dirty="0"/>
              <a:t>E</a:t>
            </a:r>
            <a:r>
              <a:rPr lang="it-IT" sz="2800" b="1" dirty="0" smtClean="0"/>
              <a:t>instein mostrò che nell’interazione con la </a:t>
            </a:r>
          </a:p>
          <a:p>
            <a:r>
              <a:rPr lang="it-IT" sz="2800" b="1" dirty="0"/>
              <a:t>m</a:t>
            </a:r>
            <a:r>
              <a:rPr lang="it-IT" sz="2800" b="1" dirty="0" smtClean="0"/>
              <a:t>ateria la radiazione elettromagnetica si comporta come se </a:t>
            </a:r>
          </a:p>
          <a:p>
            <a:r>
              <a:rPr lang="it-IT" sz="2800" b="1" dirty="0"/>
              <a:t>f</a:t>
            </a:r>
            <a:r>
              <a:rPr lang="it-IT" sz="2800" b="1" dirty="0" smtClean="0"/>
              <a:t>osse composta da granuli elementari (i “quanti di luce”, poi </a:t>
            </a:r>
          </a:p>
          <a:p>
            <a:r>
              <a:rPr lang="it-IT" sz="2800" b="1" dirty="0"/>
              <a:t>c</a:t>
            </a:r>
            <a:r>
              <a:rPr lang="it-IT" sz="2800" b="1" dirty="0" smtClean="0"/>
              <a:t>hiamati fotoni) la cui energia è direttamente proporzionale </a:t>
            </a:r>
          </a:p>
          <a:p>
            <a:r>
              <a:rPr lang="it-IT" sz="2800" b="1" dirty="0"/>
              <a:t>a</a:t>
            </a:r>
            <a:r>
              <a:rPr lang="it-IT" sz="2800" b="1" dirty="0" smtClean="0"/>
              <a:t>lla frequenza della radiazione</a:t>
            </a:r>
          </a:p>
          <a:p>
            <a:r>
              <a:rPr lang="it-IT" sz="2800" b="1" dirty="0" smtClean="0"/>
              <a:t>                    </a:t>
            </a:r>
          </a:p>
          <a:p>
            <a:r>
              <a:rPr lang="it-IT" sz="2800" b="1" dirty="0"/>
              <a:t> </a:t>
            </a:r>
            <a:r>
              <a:rPr lang="it-IT" sz="2800" b="1" dirty="0" smtClean="0"/>
              <a:t>                                           E =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    </a:t>
            </a:r>
          </a:p>
          <a:p>
            <a:endParaRPr lang="it-IT" sz="2800" b="1" dirty="0" smtClean="0"/>
          </a:p>
          <a:p>
            <a:r>
              <a:rPr lang="it-IT" sz="2800" b="1" dirty="0" smtClean="0"/>
              <a:t>(h è la costante di </a:t>
            </a:r>
            <a:r>
              <a:rPr lang="it-IT" sz="2800" b="1" dirty="0" err="1" smtClean="0"/>
              <a:t>Planck</a:t>
            </a:r>
            <a:r>
              <a:rPr lang="it-IT" sz="2800" b="1" dirty="0" smtClean="0"/>
              <a:t>, che vale 6,64 10</a:t>
            </a:r>
            <a:r>
              <a:rPr lang="it-IT" sz="2800" b="1" baseline="30000" dirty="0" smtClean="0"/>
              <a:t>-34 </a:t>
            </a:r>
            <a:r>
              <a:rPr lang="it-IT" sz="2800" b="1" dirty="0" err="1" smtClean="0"/>
              <a:t>J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s</a:t>
            </a:r>
            <a:r>
              <a:rPr lang="it-IT" sz="2800" b="1" dirty="0" smtClean="0"/>
              <a:t>)</a:t>
            </a:r>
          </a:p>
          <a:p>
            <a:r>
              <a:rPr lang="it-IT" sz="2800" b="1" dirty="0" smtClean="0"/>
              <a:t>Poiché per i fotoni è E = </a:t>
            </a:r>
            <a:r>
              <a:rPr lang="it-IT" sz="2800" b="1" dirty="0" err="1" smtClean="0"/>
              <a:t>p</a:t>
            </a:r>
            <a:r>
              <a:rPr lang="it-IT" sz="2800" b="1" dirty="0" smtClean="0"/>
              <a:t> c , la quantità di moto trasportata</a:t>
            </a:r>
          </a:p>
          <a:p>
            <a:r>
              <a:rPr lang="it-IT" sz="2800" b="1" dirty="0"/>
              <a:t>d</a:t>
            </a:r>
            <a:r>
              <a:rPr lang="it-IT" sz="2800" b="1" dirty="0" smtClean="0"/>
              <a:t>a un fotone è         </a:t>
            </a:r>
          </a:p>
          <a:p>
            <a:r>
              <a:rPr lang="it-IT" sz="2800" b="1" dirty="0"/>
              <a:t> </a:t>
            </a:r>
            <a:r>
              <a:rPr lang="it-IT" sz="2800" b="1" dirty="0" smtClean="0"/>
              <a:t>                                     </a:t>
            </a:r>
            <a:r>
              <a:rPr lang="it-IT" sz="2800" b="1" dirty="0" err="1" smtClean="0"/>
              <a:t>p</a:t>
            </a:r>
            <a:r>
              <a:rPr lang="it-IT" sz="2800" b="1" dirty="0" smtClean="0"/>
              <a:t> =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/c =  h/</a:t>
            </a:r>
            <a:r>
              <a:rPr lang="it-IT" sz="2800" b="1" dirty="0" err="1" smtClean="0"/>
              <a:t>λ</a:t>
            </a:r>
            <a:endParaRPr lang="it-IT" sz="2800" b="1" dirty="0" smtClean="0"/>
          </a:p>
          <a:p>
            <a:endParaRPr lang="it-IT" sz="2800" b="1" dirty="0"/>
          </a:p>
          <a:p>
            <a:r>
              <a:rPr lang="it-IT" sz="2800" b="1" dirty="0"/>
              <a:t>U</a:t>
            </a:r>
            <a:r>
              <a:rPr lang="it-IT" sz="2800" b="1" dirty="0" smtClean="0"/>
              <a:t>n fotone è un “corpuscolo” di massa nulla, che si muove </a:t>
            </a:r>
          </a:p>
          <a:p>
            <a:r>
              <a:rPr lang="it-IT" sz="2800" b="1" dirty="0" smtClean="0"/>
              <a:t>sempre con velocità c, e possiede energia e quantità </a:t>
            </a:r>
            <a:r>
              <a:rPr lang="it-IT" sz="2800" b="1" dirty="0"/>
              <a:t>d</a:t>
            </a:r>
            <a:r>
              <a:rPr lang="it-IT" sz="2800" b="1" dirty="0" smtClean="0"/>
              <a:t>i moto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426585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7705" y="107094"/>
            <a:ext cx="915622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Esempio 1: il protosincrotrone del CERN di Ginevra (1959)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del fascio di protoni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lab</a:t>
            </a:r>
            <a:r>
              <a:rPr lang="it-IT" sz="2800" b="1" dirty="0" smtClean="0"/>
              <a:t> = 28 </a:t>
            </a:r>
            <a:r>
              <a:rPr lang="it-IT" sz="2800" b="1" dirty="0" err="1" smtClean="0"/>
              <a:t>GeV</a:t>
            </a:r>
            <a:endParaRPr lang="it-IT" sz="2800" b="1" dirty="0" smtClean="0"/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disponibile nel centro di massa (mc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it-IT" sz="2800" b="1" dirty="0"/>
              <a:t> </a:t>
            </a:r>
            <a:r>
              <a:rPr lang="it-IT" sz="2800" b="1" dirty="0" smtClean="0"/>
              <a:t>1 </a:t>
            </a:r>
            <a:r>
              <a:rPr lang="it-IT" sz="2800" b="1" dirty="0" err="1" smtClean="0"/>
              <a:t>GeV</a:t>
            </a:r>
            <a:r>
              <a:rPr lang="it-IT" sz="2800" b="1" dirty="0" smtClean="0"/>
              <a:t>)</a:t>
            </a:r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CM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it-IT" sz="2800" b="1" dirty="0" smtClean="0">
                <a:ea typeface="ＭＳ ゴシック"/>
                <a:cs typeface="ＭＳ ゴシック"/>
              </a:rPr>
              <a:t>(28 x 2)</a:t>
            </a:r>
            <a:r>
              <a:rPr lang="it-IT" sz="2800" b="1" baseline="30000" dirty="0" smtClean="0">
                <a:ea typeface="ＭＳ ゴシック"/>
                <a:cs typeface="ＭＳ ゴシック"/>
              </a:rPr>
              <a:t>1/2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it-IT" sz="2800" b="1" dirty="0" smtClean="0">
                <a:ea typeface="ＭＳ ゴシック"/>
                <a:cs typeface="ＭＳ ゴシック"/>
              </a:rPr>
              <a:t>7,5 </a:t>
            </a:r>
            <a:r>
              <a:rPr lang="it-IT" sz="2800" b="1" dirty="0" err="1" smtClean="0">
                <a:ea typeface="ＭＳ ゴシック"/>
                <a:cs typeface="ＭＳ ゴシック"/>
              </a:rPr>
              <a:t>GeV</a:t>
            </a:r>
            <a:r>
              <a:rPr lang="it-IT" sz="2800" b="1" dirty="0" smtClean="0">
                <a:ea typeface="ＭＳ ゴシック"/>
                <a:cs typeface="ＭＳ ゴシック"/>
              </a:rPr>
              <a:t>  (qui, paghi quattro e prendi uno)</a:t>
            </a:r>
            <a:endParaRPr lang="it-IT" sz="2800" b="1" dirty="0"/>
          </a:p>
          <a:p>
            <a:endParaRPr lang="it-IT" sz="2800" b="1" dirty="0" smtClean="0"/>
          </a:p>
          <a:p>
            <a:r>
              <a:rPr lang="it-IT" sz="2800" b="1" dirty="0" smtClean="0"/>
              <a:t>La situazione è sempre peggiore al crescere dell’energia, </a:t>
            </a:r>
          </a:p>
          <a:p>
            <a:r>
              <a:rPr lang="it-IT" sz="2800" b="1" dirty="0" smtClean="0"/>
              <a:t>ed è ancora più critica se si considerano urti tra particelle </a:t>
            </a:r>
          </a:p>
          <a:p>
            <a:r>
              <a:rPr lang="it-IT" sz="2800" b="1" dirty="0" smtClean="0"/>
              <a:t>più leggere (elettroni)</a:t>
            </a:r>
          </a:p>
          <a:p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924731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7705" y="107094"/>
            <a:ext cx="9156221" cy="6555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Esempio 1: il protosincrotrone del CERN di Ginevra (1959)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del fascio di protoni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lab</a:t>
            </a:r>
            <a:r>
              <a:rPr lang="it-IT" sz="2800" b="1" dirty="0" smtClean="0"/>
              <a:t> = 28 </a:t>
            </a:r>
            <a:r>
              <a:rPr lang="it-IT" sz="2800" b="1" dirty="0" err="1" smtClean="0"/>
              <a:t>GeV</a:t>
            </a:r>
            <a:endParaRPr lang="it-IT" sz="2800" b="1" dirty="0" smtClean="0"/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disponibile nel centro di massa (mc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it-IT" sz="2800" b="1" dirty="0"/>
              <a:t> </a:t>
            </a:r>
            <a:r>
              <a:rPr lang="it-IT" sz="2800" b="1" dirty="0" smtClean="0"/>
              <a:t>1 </a:t>
            </a:r>
            <a:r>
              <a:rPr lang="it-IT" sz="2800" b="1" dirty="0" err="1" smtClean="0"/>
              <a:t>GeV</a:t>
            </a:r>
            <a:r>
              <a:rPr lang="it-IT" sz="2800" b="1" dirty="0" smtClean="0"/>
              <a:t>)</a:t>
            </a:r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CM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it-IT" sz="2800" b="1" dirty="0" smtClean="0">
                <a:ea typeface="ＭＳ ゴシック"/>
                <a:cs typeface="ＭＳ ゴシック"/>
              </a:rPr>
              <a:t>(28 x 2)</a:t>
            </a:r>
            <a:r>
              <a:rPr lang="it-IT" sz="2800" b="1" baseline="30000" dirty="0" smtClean="0">
                <a:ea typeface="ＭＳ ゴシック"/>
                <a:cs typeface="ＭＳ ゴシック"/>
              </a:rPr>
              <a:t>1/2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it-IT" sz="2800" b="1" dirty="0" smtClean="0">
                <a:ea typeface="ＭＳ ゴシック"/>
                <a:cs typeface="ＭＳ ゴシック"/>
              </a:rPr>
              <a:t>7,5 </a:t>
            </a:r>
            <a:r>
              <a:rPr lang="it-IT" sz="2800" b="1" dirty="0" err="1" smtClean="0">
                <a:ea typeface="ＭＳ ゴシック"/>
                <a:cs typeface="ＭＳ ゴシック"/>
              </a:rPr>
              <a:t>GeV</a:t>
            </a:r>
            <a:r>
              <a:rPr lang="it-IT" sz="2800" b="1" dirty="0" smtClean="0">
                <a:ea typeface="ＭＳ ゴシック"/>
                <a:cs typeface="ＭＳ ゴシック"/>
              </a:rPr>
              <a:t>  (qui, paghi quattro e prendi uno)</a:t>
            </a:r>
            <a:endParaRPr lang="it-IT" sz="2800" b="1" dirty="0"/>
          </a:p>
          <a:p>
            <a:endParaRPr lang="it-IT" sz="2800" b="1" dirty="0" smtClean="0"/>
          </a:p>
          <a:p>
            <a:r>
              <a:rPr lang="it-IT" sz="2800" b="1" dirty="0" smtClean="0"/>
              <a:t>La situazione è sempre peggiore al crescere dell’energia, </a:t>
            </a:r>
          </a:p>
          <a:p>
            <a:r>
              <a:rPr lang="it-IT" sz="2800" b="1" dirty="0" smtClean="0"/>
              <a:t>ed è ancora più critica se si considerano urti tra particelle </a:t>
            </a:r>
          </a:p>
          <a:p>
            <a:r>
              <a:rPr lang="it-IT" sz="2800" b="1" dirty="0" smtClean="0"/>
              <a:t>più leggere (elettroni)</a:t>
            </a:r>
          </a:p>
          <a:p>
            <a:endParaRPr lang="it-IT" sz="2800" b="1" dirty="0"/>
          </a:p>
          <a:p>
            <a:r>
              <a:rPr lang="it-IT" sz="2800" b="1" dirty="0" smtClean="0"/>
              <a:t>Esempio 2: l’elettrosincrotrone di Frascati (1959)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del fascio di elettroni </a:t>
            </a:r>
            <a:r>
              <a:rPr lang="it-IT" sz="2800" b="1" dirty="0" err="1" smtClean="0"/>
              <a:t>E</a:t>
            </a:r>
            <a:r>
              <a:rPr lang="it-IT" sz="2800" b="1" baseline="-25000" dirty="0" err="1" smtClean="0"/>
              <a:t>lab</a:t>
            </a:r>
            <a:r>
              <a:rPr lang="it-IT" sz="2800" b="1" dirty="0" smtClean="0"/>
              <a:t>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it-IT" sz="2800" b="1" dirty="0"/>
              <a:t> </a:t>
            </a:r>
            <a:r>
              <a:rPr lang="it-IT" sz="2800" b="1" dirty="0" smtClean="0"/>
              <a:t>1 </a:t>
            </a:r>
            <a:r>
              <a:rPr lang="it-IT" sz="2800" b="1" dirty="0" err="1" smtClean="0"/>
              <a:t>Gev</a:t>
            </a:r>
            <a:r>
              <a:rPr lang="it-IT" sz="2800" b="1" dirty="0" smtClean="0"/>
              <a:t> = 1000 </a:t>
            </a:r>
            <a:r>
              <a:rPr lang="it-IT" sz="2800" b="1" dirty="0" err="1" smtClean="0"/>
              <a:t>MeV</a:t>
            </a:r>
            <a:endParaRPr lang="it-IT" sz="2800" b="1" dirty="0" smtClean="0"/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disponibile nel centro di massa (mc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it-IT" sz="2800" b="1" dirty="0"/>
              <a:t> </a:t>
            </a:r>
            <a:r>
              <a:rPr lang="it-IT" sz="2800" b="1" dirty="0" smtClean="0"/>
              <a:t>0,5 </a:t>
            </a:r>
            <a:r>
              <a:rPr lang="it-IT" sz="2800" b="1" dirty="0" err="1" smtClean="0"/>
              <a:t>MeV</a:t>
            </a:r>
            <a:r>
              <a:rPr lang="it-IT" sz="2800" b="1" dirty="0" smtClean="0"/>
              <a:t>)</a:t>
            </a:r>
          </a:p>
          <a:p>
            <a:r>
              <a:rPr lang="it-IT" sz="2800" b="1" dirty="0" smtClean="0"/>
              <a:t>E</a:t>
            </a:r>
            <a:r>
              <a:rPr lang="it-IT" sz="2800" b="1" baseline="-25000" dirty="0" smtClean="0"/>
              <a:t>CM</a:t>
            </a:r>
            <a:r>
              <a:rPr lang="it-IT" sz="2800" b="1" dirty="0" smtClean="0"/>
              <a:t> </a:t>
            </a:r>
            <a:r>
              <a:rPr lang="it-IT" sz="2800" b="1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it-IT" sz="2800" b="1" dirty="0" smtClean="0">
                <a:ea typeface="ＭＳ ゴシック"/>
                <a:cs typeface="ＭＳ ゴシック"/>
              </a:rPr>
              <a:t>(1000 x 1)</a:t>
            </a:r>
            <a:r>
              <a:rPr lang="it-IT" sz="2800" b="1" baseline="30000" dirty="0" smtClean="0">
                <a:ea typeface="ＭＳ ゴシック"/>
                <a:cs typeface="ＭＳ ゴシック"/>
              </a:rPr>
              <a:t>1/2 </a:t>
            </a:r>
            <a:r>
              <a:rPr lang="it-IT" sz="2800" b="1" dirty="0" smtClean="0">
                <a:ea typeface="ＭＳ ゴシック"/>
                <a:cs typeface="ＭＳ ゴシック"/>
              </a:rPr>
              <a:t>≅ 33 </a:t>
            </a:r>
            <a:r>
              <a:rPr lang="it-IT" sz="2800" b="1" dirty="0" err="1" smtClean="0">
                <a:ea typeface="ＭＳ ゴシック"/>
                <a:cs typeface="ＭＳ ゴシック"/>
              </a:rPr>
              <a:t>MeV</a:t>
            </a:r>
            <a:endParaRPr lang="it-IT" sz="2800" b="1" dirty="0" smtClean="0">
              <a:ea typeface="ＭＳ ゴシック"/>
              <a:cs typeface="ＭＳ ゴシック"/>
            </a:endParaRPr>
          </a:p>
          <a:p>
            <a:r>
              <a:rPr lang="it-IT" sz="2800" b="1" dirty="0" smtClean="0"/>
              <a:t>Qui paghi trenta per prendere uno: francamente uno spreco </a:t>
            </a:r>
          </a:p>
          <a:p>
            <a:r>
              <a:rPr lang="it-IT" sz="2800" b="1" dirty="0">
                <a:ea typeface="ＭＳ ゴシック"/>
                <a:cs typeface="ＭＳ ゴシック"/>
              </a:rPr>
              <a:t>e</a:t>
            </a:r>
            <a:r>
              <a:rPr lang="it-IT" sz="2800" b="1" dirty="0" smtClean="0">
                <a:ea typeface="ＭＳ ゴシック"/>
                <a:cs typeface="ＭＳ ゴシック"/>
              </a:rPr>
              <a:t>ccessivo.</a:t>
            </a:r>
            <a:endParaRPr lang="it-IT" sz="2800" b="1" dirty="0">
              <a:ea typeface="ＭＳ ゴシック"/>
              <a:cs typeface="ＭＳ 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6616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RN_Storico_05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5" y="1"/>
            <a:ext cx="7469275" cy="56282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700" y="5524533"/>
            <a:ext cx="91102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Una sezione dell’anello del protosincrotrone del laboratorio</a:t>
            </a:r>
          </a:p>
          <a:p>
            <a:r>
              <a:rPr lang="it-IT" sz="2800" b="1" dirty="0"/>
              <a:t>d</a:t>
            </a:r>
            <a:r>
              <a:rPr lang="it-IT" sz="2800" b="1" dirty="0" smtClean="0"/>
              <a:t>i Ginevra del  CERN, entrato in funzione nel 1959, </a:t>
            </a:r>
          </a:p>
          <a:p>
            <a:r>
              <a:rPr lang="it-IT" sz="2800" b="1" dirty="0" smtClean="0"/>
              <a:t>che accelerava protoni ad una energia di 28 </a:t>
            </a:r>
            <a:r>
              <a:rPr lang="it-IT" sz="2800" b="1" dirty="0" err="1" smtClean="0"/>
              <a:t>GeV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4150657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31g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1" y="0"/>
            <a:ext cx="8211802" cy="596477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213" y="5920915"/>
            <a:ext cx="8665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L’elettrosincrotrone da 1 </a:t>
            </a:r>
            <a:r>
              <a:rPr lang="it-IT" sz="2800" b="1" dirty="0" err="1" smtClean="0"/>
              <a:t>GeV</a:t>
            </a:r>
            <a:r>
              <a:rPr lang="it-IT" sz="2800" b="1" dirty="0" smtClean="0"/>
              <a:t> dei Laboratori nazionali di Frascati dell’Istituto nazionale di fisica nucleare (1959)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74199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lvin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3" y="0"/>
            <a:ext cx="5190496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23122" y="3041563"/>
            <a:ext cx="342087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Giorgio </a:t>
            </a:r>
            <a:r>
              <a:rPr lang="it-IT" sz="2800" b="1" dirty="0" err="1" smtClean="0"/>
              <a:t>Salvini</a:t>
            </a:r>
            <a:r>
              <a:rPr lang="it-IT" sz="2800" b="1" dirty="0" smtClean="0"/>
              <a:t>,</a:t>
            </a:r>
          </a:p>
          <a:p>
            <a:r>
              <a:rPr lang="it-IT" sz="2800" b="1" dirty="0"/>
              <a:t>l</a:t>
            </a:r>
            <a:r>
              <a:rPr lang="it-IT" sz="2800" b="1" dirty="0" smtClean="0"/>
              <a:t>eader del gruppo</a:t>
            </a:r>
          </a:p>
          <a:p>
            <a:r>
              <a:rPr lang="it-IT" sz="2800" b="1" dirty="0"/>
              <a:t>d</a:t>
            </a:r>
            <a:r>
              <a:rPr lang="it-IT" sz="2800" b="1" dirty="0" smtClean="0"/>
              <a:t>ell’INFN che realizzò</a:t>
            </a:r>
          </a:p>
          <a:p>
            <a:r>
              <a:rPr lang="it-IT" sz="2800" b="1" dirty="0" smtClean="0"/>
              <a:t>l’elettrosincrotrone</a:t>
            </a:r>
          </a:p>
          <a:p>
            <a:r>
              <a:rPr lang="it-IT" sz="2800" b="1" dirty="0"/>
              <a:t>d</a:t>
            </a:r>
            <a:r>
              <a:rPr lang="it-IT" sz="2800" b="1" dirty="0" smtClean="0"/>
              <a:t>i Frascati, tra il 1954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 il 1959</a:t>
            </a:r>
          </a:p>
        </p:txBody>
      </p:sp>
    </p:spTree>
    <p:extLst>
      <p:ext uri="{BB962C8B-B14F-4D97-AF65-F5344CB8AC3E}">
        <p14:creationId xmlns:p14="http://schemas.microsoft.com/office/powerpoint/2010/main" val="366867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globatr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8508" cy="512533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5091700"/>
            <a:ext cx="91032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Il “</a:t>
            </a:r>
            <a:r>
              <a:rPr lang="it-IT" sz="2800" b="1" dirty="0" err="1" smtClean="0"/>
              <a:t>Globatron</a:t>
            </a:r>
            <a:r>
              <a:rPr lang="it-IT" sz="2800" b="1" dirty="0" smtClean="0"/>
              <a:t>”, l’acceleratore intorno al globo che</a:t>
            </a:r>
            <a:r>
              <a:rPr lang="it-IT" sz="2800" b="1" dirty="0"/>
              <a:t> </a:t>
            </a:r>
            <a:r>
              <a:rPr lang="it-IT" sz="2800" b="1" dirty="0" smtClean="0"/>
              <a:t>Fermi </a:t>
            </a:r>
          </a:p>
          <a:p>
            <a:r>
              <a:rPr lang="it-IT" sz="2800" b="1" dirty="0"/>
              <a:t>i</a:t>
            </a:r>
            <a:r>
              <a:rPr lang="it-IT" sz="2800" b="1" dirty="0" smtClean="0"/>
              <a:t>mmaginò nel 1954 come traguardo impossibile per arrivare</a:t>
            </a:r>
          </a:p>
          <a:p>
            <a:r>
              <a:rPr lang="it-IT" sz="2800" b="1" dirty="0" smtClean="0"/>
              <a:t>a energie davvero elevate… a meno che non saltasse fuori</a:t>
            </a:r>
          </a:p>
          <a:p>
            <a:r>
              <a:rPr lang="it-IT" sz="2800" b="1" dirty="0"/>
              <a:t>q</a:t>
            </a:r>
            <a:r>
              <a:rPr lang="it-IT" sz="2800" b="1" dirty="0" smtClean="0"/>
              <a:t>ualche idea migliore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09041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OUSCHEK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95" y="-1"/>
            <a:ext cx="6078301" cy="55016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45903" y="5504778"/>
            <a:ext cx="93266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Bruno </a:t>
            </a:r>
            <a:r>
              <a:rPr lang="it-IT" sz="2800" b="1" dirty="0" err="1" smtClean="0"/>
              <a:t>Touschek</a:t>
            </a:r>
            <a:r>
              <a:rPr lang="it-IT" sz="2800" b="1" dirty="0" smtClean="0"/>
              <a:t>, il fisico di origine austriaca che nel 1960</a:t>
            </a:r>
          </a:p>
          <a:p>
            <a:r>
              <a:rPr lang="it-IT" sz="2800" b="1" dirty="0"/>
              <a:t>a</a:t>
            </a:r>
            <a:r>
              <a:rPr lang="it-IT" sz="2800" b="1" dirty="0" smtClean="0"/>
              <a:t> Frascati ebbe e  concretizzò l’idea migliore: non più fasci </a:t>
            </a:r>
          </a:p>
          <a:p>
            <a:r>
              <a:rPr lang="it-IT" sz="2800" b="1" dirty="0"/>
              <a:t>d</a:t>
            </a:r>
            <a:r>
              <a:rPr lang="it-IT" sz="2800" b="1" dirty="0" smtClean="0"/>
              <a:t>i particelle sparate contro bersagli fissi, ma fasci contro fasci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59909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ru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2" y="68275"/>
            <a:ext cx="8150970" cy="67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2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d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0" y="0"/>
            <a:ext cx="7110684" cy="558696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8910" y="5523804"/>
            <a:ext cx="88734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Ada (Anello di Accumulazione) per elettroni e positroni: </a:t>
            </a:r>
          </a:p>
          <a:p>
            <a:r>
              <a:rPr lang="it-IT" sz="2800" b="1" dirty="0" smtClean="0"/>
              <a:t>neanche due metri di diametro, “solo” 250 </a:t>
            </a:r>
            <a:r>
              <a:rPr lang="it-IT" sz="2800" b="1" dirty="0" err="1" smtClean="0"/>
              <a:t>MeV</a:t>
            </a:r>
            <a:r>
              <a:rPr lang="it-IT" sz="2800" b="1" dirty="0" smtClean="0"/>
              <a:t> per fascio, </a:t>
            </a:r>
          </a:p>
          <a:p>
            <a:r>
              <a:rPr lang="it-IT" sz="2800" b="1" dirty="0"/>
              <a:t>m</a:t>
            </a:r>
            <a:r>
              <a:rPr lang="it-IT" sz="2800" b="1" dirty="0" smtClean="0"/>
              <a:t>a tutti i 500 </a:t>
            </a:r>
            <a:r>
              <a:rPr lang="it-IT" sz="2800" b="1" dirty="0" err="1" smtClean="0"/>
              <a:t>MeV</a:t>
            </a:r>
            <a:r>
              <a:rPr lang="it-IT" sz="2800" b="1" dirty="0" smtClean="0"/>
              <a:t> disponibili nel centro di massa</a:t>
            </a:r>
          </a:p>
          <a:p>
            <a:endParaRPr lang="it-IT" sz="28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574978" y="3105798"/>
            <a:ext cx="13353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Frascati</a:t>
            </a:r>
          </a:p>
          <a:p>
            <a:r>
              <a:rPr lang="it-IT" sz="2800" b="1" dirty="0" smtClean="0"/>
              <a:t>1960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31813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gnetic discus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7" y="34913"/>
            <a:ext cx="5509639" cy="68383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944036" y="3595382"/>
            <a:ext cx="31663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d</a:t>
            </a:r>
            <a:r>
              <a:rPr lang="it-IT" sz="2800" b="1" dirty="0" smtClean="0"/>
              <a:t>a che parte girano,</a:t>
            </a:r>
          </a:p>
          <a:p>
            <a:r>
              <a:rPr lang="it-IT" sz="2800" b="1" dirty="0"/>
              <a:t>q</a:t>
            </a:r>
            <a:r>
              <a:rPr lang="it-IT" sz="2800" b="1" dirty="0" smtClean="0"/>
              <a:t>uesti elettroni?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428328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30599"/>
            <a:ext cx="9199354" cy="4688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Effetto Doppler relativistico</a:t>
            </a:r>
          </a:p>
          <a:p>
            <a:r>
              <a:rPr lang="it-IT" sz="2800" b="1" dirty="0" smtClean="0"/>
              <a:t>Nel passaggio da un sistema </a:t>
            </a:r>
            <a:r>
              <a:rPr lang="it-IT" sz="2800" b="1" dirty="0" err="1" smtClean="0"/>
              <a:t>S</a:t>
            </a:r>
            <a:r>
              <a:rPr lang="it-IT" sz="2800" b="1" dirty="0" smtClean="0"/>
              <a:t> ad un altro S’ la velocità della</a:t>
            </a:r>
          </a:p>
          <a:p>
            <a:r>
              <a:rPr lang="it-IT" sz="2800" b="1" dirty="0"/>
              <a:t>l</a:t>
            </a:r>
            <a:r>
              <a:rPr lang="it-IT" sz="2800" b="1" dirty="0" smtClean="0"/>
              <a:t>uce non cambia (c è invariante!) ma si osserva ugualmente </a:t>
            </a:r>
          </a:p>
          <a:p>
            <a:r>
              <a:rPr lang="it-IT" sz="2800" b="1" dirty="0"/>
              <a:t>u</a:t>
            </a:r>
            <a:r>
              <a:rPr lang="it-IT" sz="2800" b="1" dirty="0" smtClean="0"/>
              <a:t>na variazione della frequenza (effetto Doppler). Il calcolo </a:t>
            </a:r>
          </a:p>
          <a:p>
            <a:r>
              <a:rPr lang="it-IT" sz="2800" b="1" dirty="0" smtClean="0"/>
              <a:t>della variazione di frequenza è immediato usando la legge di</a:t>
            </a:r>
          </a:p>
          <a:p>
            <a:r>
              <a:rPr lang="it-IT" sz="2800" b="1" dirty="0"/>
              <a:t>t</a:t>
            </a:r>
            <a:r>
              <a:rPr lang="it-IT" sz="2800" b="1" dirty="0" smtClean="0"/>
              <a:t>rasformazione per l’energia e le relazioni per i fotoni</a:t>
            </a:r>
          </a:p>
          <a:p>
            <a:r>
              <a:rPr lang="it-IT" sz="2800" b="1" dirty="0" smtClean="0"/>
              <a:t>          E’ = </a:t>
            </a:r>
            <a:r>
              <a:rPr lang="it-IT" sz="2800" b="1" dirty="0" err="1" smtClean="0"/>
              <a:t>γ</a:t>
            </a:r>
            <a:r>
              <a:rPr lang="it-IT" sz="2800" b="1" dirty="0" smtClean="0"/>
              <a:t> (E – u </a:t>
            </a:r>
            <a:r>
              <a:rPr lang="it-IT" sz="2800" b="1" dirty="0" err="1" smtClean="0"/>
              <a:t>p</a:t>
            </a:r>
            <a:r>
              <a:rPr lang="it-IT" sz="2800" b="1" dirty="0" smtClean="0"/>
              <a:t>)                  E =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                </a:t>
            </a:r>
            <a:r>
              <a:rPr lang="it-IT" sz="2800" b="1" dirty="0" err="1" smtClean="0"/>
              <a:t>p</a:t>
            </a:r>
            <a:r>
              <a:rPr lang="it-IT" sz="2800" b="1" dirty="0" smtClean="0"/>
              <a:t> =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/c</a:t>
            </a:r>
          </a:p>
          <a:p>
            <a:r>
              <a:rPr lang="it-IT" sz="2800" b="1" dirty="0" smtClean="0"/>
              <a:t>Si ha</a:t>
            </a:r>
          </a:p>
          <a:p>
            <a:r>
              <a:rPr lang="it-IT" sz="2800" b="1" dirty="0"/>
              <a:t>h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’ = </a:t>
            </a:r>
            <a:r>
              <a:rPr lang="it-IT" sz="2800" b="1" dirty="0" err="1" smtClean="0"/>
              <a:t>γ</a:t>
            </a:r>
            <a:r>
              <a:rPr lang="it-IT" sz="2800" b="1" dirty="0" smtClean="0"/>
              <a:t> (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–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u/c ) </a:t>
            </a:r>
          </a:p>
          <a:p>
            <a:r>
              <a:rPr lang="it-IT" sz="2800" b="1" dirty="0" err="1" smtClean="0"/>
              <a:t>ν</a:t>
            </a:r>
            <a:r>
              <a:rPr lang="it-IT" sz="2800" b="1" dirty="0" smtClean="0"/>
              <a:t>’ = 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γ</a:t>
            </a:r>
            <a:r>
              <a:rPr lang="it-IT" sz="2800" b="1" dirty="0" smtClean="0"/>
              <a:t> ( 1 – u/c )  = 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[(1 </a:t>
            </a:r>
            <a:r>
              <a:rPr lang="it-IT" sz="2800" b="1" dirty="0"/>
              <a:t>– u/</a:t>
            </a:r>
            <a:r>
              <a:rPr lang="it-IT" sz="2800" b="1" dirty="0" smtClean="0"/>
              <a:t>c)/(1 + </a:t>
            </a:r>
            <a:r>
              <a:rPr lang="it-IT" sz="2800" b="1" dirty="0"/>
              <a:t>u/</a:t>
            </a:r>
            <a:r>
              <a:rPr lang="it-IT" sz="2800" b="1" dirty="0" smtClean="0"/>
              <a:t>c)]</a:t>
            </a:r>
            <a:r>
              <a:rPr lang="it-IT" sz="2800" b="1" baseline="30000" dirty="0" smtClean="0"/>
              <a:t>½ </a:t>
            </a:r>
            <a:r>
              <a:rPr lang="it-IT" sz="2800" b="1" dirty="0" smtClean="0"/>
              <a:t>=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[(c-u)/(</a:t>
            </a:r>
            <a:r>
              <a:rPr lang="it-IT" sz="2800" b="1" dirty="0" err="1" smtClean="0"/>
              <a:t>c+u</a:t>
            </a:r>
            <a:r>
              <a:rPr lang="it-IT" sz="2800" b="1" dirty="0" smtClean="0"/>
              <a:t>)]</a:t>
            </a:r>
            <a:r>
              <a:rPr lang="it-IT" sz="2800" b="1" baseline="30000" dirty="0" smtClean="0"/>
              <a:t>½</a:t>
            </a:r>
          </a:p>
          <a:p>
            <a:endParaRPr lang="it-IT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2857480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DONE inter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7" y="44304"/>
            <a:ext cx="7732219" cy="590701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934688"/>
            <a:ext cx="92319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Adone, il fratello maggiore di </a:t>
            </a:r>
            <a:r>
              <a:rPr lang="it-IT" sz="2800" b="1" dirty="0" err="1" smtClean="0"/>
              <a:t>AdA</a:t>
            </a:r>
            <a:r>
              <a:rPr lang="it-IT" sz="2800" b="1" dirty="0" smtClean="0"/>
              <a:t> (1969): 1,5 </a:t>
            </a:r>
            <a:r>
              <a:rPr lang="it-IT" sz="2800" b="1" dirty="0" err="1" smtClean="0"/>
              <a:t>GeV</a:t>
            </a:r>
            <a:r>
              <a:rPr lang="it-IT" sz="2800" b="1" dirty="0" smtClean="0"/>
              <a:t> per fascio,</a:t>
            </a:r>
          </a:p>
          <a:p>
            <a:r>
              <a:rPr lang="it-IT" sz="2800" b="1" dirty="0"/>
              <a:t>p</a:t>
            </a:r>
            <a:r>
              <a:rPr lang="it-IT" sz="2800" b="1" dirty="0" smtClean="0"/>
              <a:t>er una energia di 3 </a:t>
            </a:r>
            <a:r>
              <a:rPr lang="it-IT" sz="2800" b="1" dirty="0" err="1" smtClean="0"/>
              <a:t>GeV</a:t>
            </a:r>
            <a:r>
              <a:rPr lang="it-IT" sz="2800" b="1" dirty="0" smtClean="0"/>
              <a:t> nel centro di massa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34125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30599"/>
            <a:ext cx="9425177" cy="6842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Effetto Doppler relativistico</a:t>
            </a:r>
          </a:p>
          <a:p>
            <a:r>
              <a:rPr lang="it-IT" sz="2800" b="1" dirty="0" smtClean="0"/>
              <a:t>Nel passaggio da un sistema </a:t>
            </a:r>
            <a:r>
              <a:rPr lang="it-IT" sz="2800" b="1" dirty="0" err="1" smtClean="0"/>
              <a:t>S</a:t>
            </a:r>
            <a:r>
              <a:rPr lang="it-IT" sz="2800" b="1" dirty="0" smtClean="0"/>
              <a:t> ad un altro S’ la velocità della</a:t>
            </a:r>
          </a:p>
          <a:p>
            <a:r>
              <a:rPr lang="it-IT" sz="2800" b="1" dirty="0"/>
              <a:t>l</a:t>
            </a:r>
            <a:r>
              <a:rPr lang="it-IT" sz="2800" b="1" dirty="0" smtClean="0"/>
              <a:t>uce non cambia (c è invariante!) ma si osserva ugualmente </a:t>
            </a:r>
          </a:p>
          <a:p>
            <a:r>
              <a:rPr lang="it-IT" sz="2800" b="1" dirty="0"/>
              <a:t>u</a:t>
            </a:r>
            <a:r>
              <a:rPr lang="it-IT" sz="2800" b="1" dirty="0" smtClean="0"/>
              <a:t>na variazione della frequenza (effetto Doppler). Il calcolo </a:t>
            </a:r>
          </a:p>
          <a:p>
            <a:r>
              <a:rPr lang="it-IT" sz="2800" b="1" dirty="0" smtClean="0"/>
              <a:t>della variazione di frequenza è immediato usando la legge di</a:t>
            </a:r>
          </a:p>
          <a:p>
            <a:r>
              <a:rPr lang="it-IT" sz="2800" b="1" dirty="0"/>
              <a:t>t</a:t>
            </a:r>
            <a:r>
              <a:rPr lang="it-IT" sz="2800" b="1" dirty="0" smtClean="0"/>
              <a:t>rasformazione per l’energia e le relazioni per i fotoni</a:t>
            </a:r>
          </a:p>
          <a:p>
            <a:r>
              <a:rPr lang="it-IT" sz="2800" b="1" dirty="0" smtClean="0"/>
              <a:t>          E’ = </a:t>
            </a:r>
            <a:r>
              <a:rPr lang="it-IT" sz="2800" b="1" dirty="0" err="1" smtClean="0"/>
              <a:t>γ</a:t>
            </a:r>
            <a:r>
              <a:rPr lang="it-IT" sz="2800" b="1" dirty="0" smtClean="0"/>
              <a:t> (E – u </a:t>
            </a:r>
            <a:r>
              <a:rPr lang="it-IT" sz="2800" b="1" dirty="0" err="1" smtClean="0"/>
              <a:t>p</a:t>
            </a:r>
            <a:r>
              <a:rPr lang="it-IT" sz="2800" b="1" dirty="0" smtClean="0"/>
              <a:t>)                  E =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                </a:t>
            </a:r>
            <a:r>
              <a:rPr lang="it-IT" sz="2800" b="1" dirty="0" err="1" smtClean="0"/>
              <a:t>p</a:t>
            </a:r>
            <a:r>
              <a:rPr lang="it-IT" sz="2800" b="1" dirty="0" smtClean="0"/>
              <a:t> =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/c</a:t>
            </a:r>
          </a:p>
          <a:p>
            <a:r>
              <a:rPr lang="it-IT" sz="2800" b="1" dirty="0" smtClean="0"/>
              <a:t>Si ha</a:t>
            </a:r>
          </a:p>
          <a:p>
            <a:r>
              <a:rPr lang="it-IT" sz="2800" b="1" dirty="0"/>
              <a:t>h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’ = </a:t>
            </a:r>
            <a:r>
              <a:rPr lang="it-IT" sz="2800" b="1" dirty="0" err="1" smtClean="0"/>
              <a:t>γ</a:t>
            </a:r>
            <a:r>
              <a:rPr lang="it-IT" sz="2800" b="1" dirty="0" smtClean="0"/>
              <a:t> (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– h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u/c ) </a:t>
            </a:r>
          </a:p>
          <a:p>
            <a:r>
              <a:rPr lang="it-IT" sz="2800" b="1" dirty="0" err="1" smtClean="0"/>
              <a:t>ν</a:t>
            </a:r>
            <a:r>
              <a:rPr lang="it-IT" sz="2800" b="1" dirty="0" smtClean="0"/>
              <a:t>’ = 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γ</a:t>
            </a:r>
            <a:r>
              <a:rPr lang="it-IT" sz="2800" b="1" dirty="0" smtClean="0"/>
              <a:t> ( 1 – u/c )  = 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[(1 </a:t>
            </a:r>
            <a:r>
              <a:rPr lang="it-IT" sz="2800" b="1" dirty="0"/>
              <a:t>– u/</a:t>
            </a:r>
            <a:r>
              <a:rPr lang="it-IT" sz="2800" b="1" dirty="0" smtClean="0"/>
              <a:t>c)/(1 + </a:t>
            </a:r>
            <a:r>
              <a:rPr lang="it-IT" sz="2800" b="1" dirty="0"/>
              <a:t>u/</a:t>
            </a:r>
            <a:r>
              <a:rPr lang="it-IT" sz="2800" b="1" dirty="0" smtClean="0"/>
              <a:t>c)]</a:t>
            </a:r>
            <a:r>
              <a:rPr lang="it-IT" sz="2800" b="1" baseline="30000" dirty="0" smtClean="0"/>
              <a:t>½ </a:t>
            </a:r>
            <a:r>
              <a:rPr lang="it-IT" sz="2800" b="1" dirty="0" smtClean="0"/>
              <a:t>= </a:t>
            </a:r>
            <a:r>
              <a:rPr lang="it-IT" sz="2800" b="1" dirty="0" err="1" smtClean="0"/>
              <a:t>ν</a:t>
            </a:r>
            <a:r>
              <a:rPr lang="it-IT" sz="2800" b="1" dirty="0" smtClean="0"/>
              <a:t> [(c-u)/(</a:t>
            </a:r>
            <a:r>
              <a:rPr lang="it-IT" sz="2800" b="1" dirty="0" err="1" smtClean="0"/>
              <a:t>c+u</a:t>
            </a:r>
            <a:r>
              <a:rPr lang="it-IT" sz="2800" b="1" dirty="0" smtClean="0"/>
              <a:t>)]</a:t>
            </a:r>
            <a:r>
              <a:rPr lang="it-IT" sz="2800" b="1" baseline="30000" dirty="0" smtClean="0"/>
              <a:t>½</a:t>
            </a:r>
          </a:p>
          <a:p>
            <a:endParaRPr lang="it-IT" sz="2800" b="1" baseline="30000" dirty="0"/>
          </a:p>
          <a:p>
            <a:r>
              <a:rPr lang="it-IT" sz="2800" b="1" dirty="0"/>
              <a:t>O</a:t>
            </a:r>
            <a:r>
              <a:rPr lang="it-IT" sz="2800" b="1" dirty="0" smtClean="0"/>
              <a:t>vviamente le velocità vanno prese coi loro segni; se u è</a:t>
            </a:r>
          </a:p>
          <a:p>
            <a:r>
              <a:rPr lang="it-IT" sz="2800" b="1" dirty="0" smtClean="0"/>
              <a:t>positiva l’osservatore in S’ registra una frequenza minore, </a:t>
            </a:r>
          </a:p>
          <a:p>
            <a:r>
              <a:rPr lang="it-IT" sz="2800" b="1" dirty="0" smtClean="0"/>
              <a:t>e viceversa. Come richiesto dal principio di relatività, non ha</a:t>
            </a:r>
          </a:p>
          <a:p>
            <a:r>
              <a:rPr lang="it-IT" sz="2800" b="1" dirty="0" smtClean="0"/>
              <a:t>senso chiarire chi sta fermo e chi si muove (come nell’effetto </a:t>
            </a:r>
          </a:p>
          <a:p>
            <a:r>
              <a:rPr lang="it-IT" sz="2800" b="1" dirty="0" smtClean="0"/>
              <a:t>Doppler acustico): conta solo la velocità relativa u 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353542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15299"/>
            <a:ext cx="86318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Collisioni (classiche) tra particelle</a:t>
            </a:r>
          </a:p>
          <a:p>
            <a:r>
              <a:rPr lang="it-IT" sz="2800" b="1" dirty="0" smtClean="0"/>
              <a:t>Consideriamo un urto completamente anelastico tra due </a:t>
            </a:r>
          </a:p>
          <a:p>
            <a:r>
              <a:rPr lang="it-IT" sz="2800" b="1" dirty="0" smtClean="0"/>
              <a:t>masse uguali, osservato in due sistemi di </a:t>
            </a:r>
            <a:r>
              <a:rPr lang="it-IT" sz="2800" b="1" dirty="0" smtClean="0"/>
              <a:t>riferimento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77710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15299"/>
            <a:ext cx="8936536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Collisioni (classiche) tra particelle</a:t>
            </a:r>
          </a:p>
          <a:p>
            <a:r>
              <a:rPr lang="it-IT" sz="2800" b="1" dirty="0" smtClean="0"/>
              <a:t>Consideriamo un urto completamente anelastico tra due </a:t>
            </a:r>
          </a:p>
          <a:p>
            <a:r>
              <a:rPr lang="it-IT" sz="2800" b="1" dirty="0" smtClean="0"/>
              <a:t>masse uguali, osservato in due sistemi di riferimento</a:t>
            </a:r>
            <a:endParaRPr lang="it-IT" sz="2800" b="1" dirty="0"/>
          </a:p>
          <a:p>
            <a:r>
              <a:rPr lang="it-IT" sz="2800" b="1" dirty="0" smtClean="0"/>
              <a:t>Sistema del laboratorio (SL): uno dei due corpi impatta con </a:t>
            </a:r>
          </a:p>
          <a:p>
            <a:r>
              <a:rPr lang="it-IT" sz="2800" b="1" dirty="0"/>
              <a:t>v</a:t>
            </a:r>
            <a:r>
              <a:rPr lang="it-IT" sz="2800" b="1" dirty="0" smtClean="0"/>
              <a:t>elocità v contro il secondo corpo fermo</a:t>
            </a:r>
          </a:p>
          <a:p>
            <a:r>
              <a:rPr lang="it-IT" sz="6000" b="1" dirty="0" smtClean="0"/>
              <a:t>    </a:t>
            </a:r>
            <a:r>
              <a:rPr lang="it-IT" sz="2800" b="1" dirty="0" smtClean="0"/>
              <a:t>m </a:t>
            </a:r>
            <a:r>
              <a:rPr lang="it-IT" sz="6000" b="1" dirty="0" smtClean="0"/>
              <a:t>. .                                 . </a:t>
            </a:r>
            <a:r>
              <a:rPr lang="it-IT" sz="2800" b="1" dirty="0" smtClean="0"/>
              <a:t>m</a:t>
            </a:r>
            <a:r>
              <a:rPr lang="it-IT" sz="6000" b="1" dirty="0" smtClean="0"/>
              <a:t> </a:t>
            </a:r>
          </a:p>
          <a:p>
            <a:r>
              <a:rPr lang="it-IT" sz="2800" b="1" dirty="0" smtClean="0"/>
              <a:t>                                </a:t>
            </a:r>
            <a:r>
              <a:rPr lang="it-IT" sz="2800" b="1" dirty="0" smtClean="0"/>
              <a:t>v</a:t>
            </a:r>
            <a:endParaRPr lang="it-IT" sz="2800" b="1" dirty="0" smtClean="0"/>
          </a:p>
        </p:txBody>
      </p:sp>
      <p:sp>
        <p:nvSpPr>
          <p:cNvPr id="3" name="Freccia destra 2"/>
          <p:cNvSpPr/>
          <p:nvPr/>
        </p:nvSpPr>
        <p:spPr>
          <a:xfrm>
            <a:off x="1407652" y="2776857"/>
            <a:ext cx="3029511" cy="22949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6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15299"/>
            <a:ext cx="8936536" cy="5816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Collisioni (classiche) tra particelle</a:t>
            </a:r>
          </a:p>
          <a:p>
            <a:r>
              <a:rPr lang="it-IT" sz="2800" b="1" dirty="0" smtClean="0"/>
              <a:t>Consideriamo un urto completamente anelastico tra due </a:t>
            </a:r>
          </a:p>
          <a:p>
            <a:r>
              <a:rPr lang="it-IT" sz="2800" b="1" dirty="0" smtClean="0"/>
              <a:t>masse uguali, osservato in due sistemi di riferimento</a:t>
            </a:r>
            <a:endParaRPr lang="it-IT" sz="2800" b="1" dirty="0"/>
          </a:p>
          <a:p>
            <a:r>
              <a:rPr lang="it-IT" sz="2800" b="1" dirty="0" smtClean="0"/>
              <a:t>Sistema del laboratorio (SL): uno dei due corpi impatta con </a:t>
            </a:r>
          </a:p>
          <a:p>
            <a:r>
              <a:rPr lang="it-IT" sz="2800" b="1" dirty="0"/>
              <a:t>v</a:t>
            </a:r>
            <a:r>
              <a:rPr lang="it-IT" sz="2800" b="1" dirty="0" smtClean="0"/>
              <a:t>elocità v contro il secondo corpo fermo</a:t>
            </a:r>
          </a:p>
          <a:p>
            <a:r>
              <a:rPr lang="it-IT" sz="6000" b="1" dirty="0" smtClean="0"/>
              <a:t>    </a:t>
            </a:r>
            <a:r>
              <a:rPr lang="it-IT" sz="2800" b="1" dirty="0" smtClean="0"/>
              <a:t>m </a:t>
            </a:r>
            <a:r>
              <a:rPr lang="it-IT" sz="6000" b="1" dirty="0" smtClean="0"/>
              <a:t>. .                                 . </a:t>
            </a:r>
            <a:r>
              <a:rPr lang="it-IT" sz="2800" b="1" dirty="0" smtClean="0"/>
              <a:t>m</a:t>
            </a:r>
            <a:r>
              <a:rPr lang="it-IT" sz="6000" b="1" dirty="0" smtClean="0"/>
              <a:t> </a:t>
            </a:r>
          </a:p>
          <a:p>
            <a:r>
              <a:rPr lang="it-IT" sz="2800" b="1" dirty="0" smtClean="0"/>
              <a:t>                                v</a:t>
            </a:r>
          </a:p>
          <a:p>
            <a:r>
              <a:rPr lang="it-IT" sz="2800" b="1" dirty="0" smtClean="0"/>
              <a:t>Sistema del centro di massa (SCM): i due corpi si vengono </a:t>
            </a:r>
          </a:p>
          <a:p>
            <a:r>
              <a:rPr lang="it-IT" sz="2800" b="1" dirty="0"/>
              <a:t>i</a:t>
            </a:r>
            <a:r>
              <a:rPr lang="it-IT" sz="2800" b="1" dirty="0" smtClean="0"/>
              <a:t>ncontro e urtano con velocità uguali e opposte</a:t>
            </a:r>
          </a:p>
          <a:p>
            <a:r>
              <a:rPr lang="it-IT" sz="2800" b="1" dirty="0" smtClean="0"/>
              <a:t>               m</a:t>
            </a:r>
            <a:r>
              <a:rPr lang="it-IT" sz="1100" b="1" dirty="0" smtClean="0"/>
              <a:t> </a:t>
            </a:r>
            <a:r>
              <a:rPr lang="it-IT" sz="6000" b="1" dirty="0"/>
              <a:t>. </a:t>
            </a:r>
            <a:r>
              <a:rPr lang="it-IT" sz="6000" b="1" dirty="0" smtClean="0"/>
              <a:t>.                         .</a:t>
            </a:r>
            <a:r>
              <a:rPr lang="it-IT" sz="2800" b="1" dirty="0" smtClean="0"/>
              <a:t>m</a:t>
            </a:r>
          </a:p>
          <a:p>
            <a:r>
              <a:rPr lang="it-IT" sz="2800" b="1" dirty="0"/>
              <a:t> </a:t>
            </a:r>
            <a:r>
              <a:rPr lang="it-IT" sz="2800" b="1" dirty="0" smtClean="0"/>
              <a:t>                        v/2                                    - v/</a:t>
            </a:r>
            <a:r>
              <a:rPr lang="it-IT" sz="2800" b="1" dirty="0" smtClean="0"/>
              <a:t>2</a:t>
            </a:r>
            <a:endParaRPr lang="it-IT" sz="2800" b="1" dirty="0" smtClean="0"/>
          </a:p>
        </p:txBody>
      </p:sp>
      <p:sp>
        <p:nvSpPr>
          <p:cNvPr id="3" name="Freccia destra 2"/>
          <p:cNvSpPr/>
          <p:nvPr/>
        </p:nvSpPr>
        <p:spPr>
          <a:xfrm>
            <a:off x="1407652" y="2776857"/>
            <a:ext cx="3029511" cy="22949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Freccia destra 3"/>
          <p:cNvSpPr/>
          <p:nvPr/>
        </p:nvSpPr>
        <p:spPr>
          <a:xfrm>
            <a:off x="1835462" y="4964090"/>
            <a:ext cx="1438859" cy="22949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5" name="Freccia destra 4"/>
          <p:cNvSpPr/>
          <p:nvPr/>
        </p:nvSpPr>
        <p:spPr>
          <a:xfrm flipH="1">
            <a:off x="4986773" y="4964090"/>
            <a:ext cx="1438859" cy="22949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13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15299"/>
            <a:ext cx="8936536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Collisioni (classiche) tra particelle</a:t>
            </a:r>
          </a:p>
          <a:p>
            <a:r>
              <a:rPr lang="it-IT" sz="2800" b="1" dirty="0" smtClean="0"/>
              <a:t>Consideriamo un urto completamente anelastico tra due </a:t>
            </a:r>
          </a:p>
          <a:p>
            <a:r>
              <a:rPr lang="it-IT" sz="2800" b="1" dirty="0" smtClean="0"/>
              <a:t>masse uguali, osservato in due sistemi di riferimento</a:t>
            </a:r>
            <a:endParaRPr lang="it-IT" sz="2800" b="1" dirty="0"/>
          </a:p>
          <a:p>
            <a:r>
              <a:rPr lang="it-IT" sz="2800" b="1" dirty="0" smtClean="0"/>
              <a:t>Sistema del laboratorio (SL): uno dei due corpi impatta con </a:t>
            </a:r>
          </a:p>
          <a:p>
            <a:r>
              <a:rPr lang="it-IT" sz="2800" b="1" dirty="0"/>
              <a:t>v</a:t>
            </a:r>
            <a:r>
              <a:rPr lang="it-IT" sz="2800" b="1" dirty="0" smtClean="0"/>
              <a:t>elocità v contro il secondo corpo fermo</a:t>
            </a:r>
          </a:p>
          <a:p>
            <a:r>
              <a:rPr lang="it-IT" sz="6000" b="1" dirty="0" smtClean="0"/>
              <a:t>    </a:t>
            </a:r>
            <a:r>
              <a:rPr lang="it-IT" sz="2800" b="1" dirty="0" smtClean="0"/>
              <a:t>m </a:t>
            </a:r>
            <a:r>
              <a:rPr lang="it-IT" sz="6000" b="1" dirty="0" smtClean="0"/>
              <a:t>. .                                 . </a:t>
            </a:r>
            <a:r>
              <a:rPr lang="it-IT" sz="2800" b="1" dirty="0" smtClean="0"/>
              <a:t>m</a:t>
            </a:r>
            <a:r>
              <a:rPr lang="it-IT" sz="6000" b="1" dirty="0" smtClean="0"/>
              <a:t> </a:t>
            </a:r>
          </a:p>
          <a:p>
            <a:r>
              <a:rPr lang="it-IT" sz="2800" b="1" dirty="0" smtClean="0"/>
              <a:t>                                v</a:t>
            </a:r>
          </a:p>
          <a:p>
            <a:r>
              <a:rPr lang="it-IT" sz="2800" b="1" dirty="0" smtClean="0"/>
              <a:t>Sistema del centro di massa (SCM): i due corpi si vengono </a:t>
            </a:r>
          </a:p>
          <a:p>
            <a:r>
              <a:rPr lang="it-IT" sz="2800" b="1" dirty="0"/>
              <a:t>i</a:t>
            </a:r>
            <a:r>
              <a:rPr lang="it-IT" sz="2800" b="1" dirty="0" smtClean="0"/>
              <a:t>ncontro e urtano con velocità uguali e opposte</a:t>
            </a:r>
          </a:p>
          <a:p>
            <a:r>
              <a:rPr lang="it-IT" sz="2800" b="1" dirty="0" smtClean="0"/>
              <a:t>               m</a:t>
            </a:r>
            <a:r>
              <a:rPr lang="it-IT" sz="1100" b="1" dirty="0" smtClean="0"/>
              <a:t> </a:t>
            </a:r>
            <a:r>
              <a:rPr lang="it-IT" sz="6000" b="1" dirty="0"/>
              <a:t>. </a:t>
            </a:r>
            <a:r>
              <a:rPr lang="it-IT" sz="6000" b="1" dirty="0" smtClean="0"/>
              <a:t>.                         .</a:t>
            </a:r>
            <a:r>
              <a:rPr lang="it-IT" sz="2800" b="1" dirty="0" smtClean="0"/>
              <a:t>m</a:t>
            </a:r>
          </a:p>
          <a:p>
            <a:r>
              <a:rPr lang="it-IT" sz="2800" b="1" dirty="0"/>
              <a:t> </a:t>
            </a:r>
            <a:r>
              <a:rPr lang="it-IT" sz="2800" b="1" dirty="0" smtClean="0"/>
              <a:t>                        v/2                                    - v/2</a:t>
            </a:r>
          </a:p>
          <a:p>
            <a:pPr>
              <a:lnSpc>
                <a:spcPct val="150000"/>
              </a:lnSpc>
            </a:pPr>
            <a:r>
              <a:rPr lang="it-IT" sz="2800" b="1" dirty="0" smtClean="0"/>
              <a:t>E’ lo </a:t>
            </a:r>
            <a:r>
              <a:rPr lang="it-IT" sz="2800" b="1" u="sng" dirty="0" smtClean="0"/>
              <a:t>stesso</a:t>
            </a:r>
            <a:r>
              <a:rPr lang="it-IT" sz="2800" b="1" dirty="0" smtClean="0"/>
              <a:t> urto: calcoliamo le energie in gioco nei due </a:t>
            </a:r>
          </a:p>
          <a:p>
            <a:r>
              <a:rPr lang="it-IT" sz="2800" b="1" dirty="0"/>
              <a:t>s</a:t>
            </a:r>
            <a:r>
              <a:rPr lang="it-IT" sz="2800" b="1" dirty="0" smtClean="0"/>
              <a:t>istemi di riferimento</a:t>
            </a:r>
            <a:endParaRPr lang="it-IT" sz="2800" b="1" dirty="0"/>
          </a:p>
        </p:txBody>
      </p:sp>
      <p:sp>
        <p:nvSpPr>
          <p:cNvPr id="3" name="Freccia destra 2"/>
          <p:cNvSpPr/>
          <p:nvPr/>
        </p:nvSpPr>
        <p:spPr>
          <a:xfrm>
            <a:off x="1407652" y="2776857"/>
            <a:ext cx="3029511" cy="22949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Freccia destra 3"/>
          <p:cNvSpPr/>
          <p:nvPr/>
        </p:nvSpPr>
        <p:spPr>
          <a:xfrm>
            <a:off x="1835462" y="4964090"/>
            <a:ext cx="1438859" cy="22949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5" name="Freccia destra 4"/>
          <p:cNvSpPr/>
          <p:nvPr/>
        </p:nvSpPr>
        <p:spPr>
          <a:xfrm flipH="1">
            <a:off x="4986773" y="4964090"/>
            <a:ext cx="1438859" cy="22949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2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297" y="-76490"/>
            <a:ext cx="9154996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SL: a causa della conservazione della quantità di moto, dopo </a:t>
            </a:r>
          </a:p>
          <a:p>
            <a:r>
              <a:rPr lang="it-IT" sz="2800" b="1" dirty="0"/>
              <a:t>l</a:t>
            </a:r>
            <a:r>
              <a:rPr lang="it-IT" sz="2800" b="1" dirty="0" smtClean="0"/>
              <a:t>’urto il blocco di massa 2m deve continuare a muoversi con</a:t>
            </a:r>
          </a:p>
          <a:p>
            <a:r>
              <a:rPr lang="it-IT" sz="2800" b="1" dirty="0"/>
              <a:t>v</a:t>
            </a:r>
            <a:r>
              <a:rPr lang="it-IT" sz="2800" b="1" dirty="0" smtClean="0"/>
              <a:t>elocità v/2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cinetica iniziale    ½ m v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cinetica residua dopo l’urto  ½ (2m) (v/2)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 = ¼ m v</a:t>
            </a:r>
            <a:r>
              <a:rPr lang="it-IT" sz="2800" b="1" baseline="30000" dirty="0" smtClean="0"/>
              <a:t>2</a:t>
            </a:r>
          </a:p>
          <a:p>
            <a:r>
              <a:rPr lang="it-IT" sz="2800" b="1" dirty="0"/>
              <a:t>e</a:t>
            </a:r>
            <a:r>
              <a:rPr lang="it-IT" sz="2800" b="1" dirty="0" smtClean="0"/>
              <a:t>nergia dissipata nell’urto  </a:t>
            </a:r>
            <a:r>
              <a:rPr lang="it-IT" sz="2800" b="1" dirty="0"/>
              <a:t>¼ m v</a:t>
            </a:r>
            <a:r>
              <a:rPr lang="it-IT" sz="2800" b="1" baseline="30000" dirty="0"/>
              <a:t>2</a:t>
            </a:r>
          </a:p>
          <a:p>
            <a:endParaRPr lang="it-IT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8575842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2288</Words>
  <Application>Microsoft Macintosh PowerPoint</Application>
  <PresentationFormat>Presentazione su schermo (4:3)</PresentationFormat>
  <Paragraphs>219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Giovanni Battimelli</dc:creator>
  <cp:lastModifiedBy>Giovanni Battimelli</cp:lastModifiedBy>
  <cp:revision>31</cp:revision>
  <dcterms:created xsi:type="dcterms:W3CDTF">2017-03-14T13:45:38Z</dcterms:created>
  <dcterms:modified xsi:type="dcterms:W3CDTF">2017-03-29T16:06:25Z</dcterms:modified>
</cp:coreProperties>
</file>