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72" r:id="rId2"/>
  </p:sldMasterIdLst>
  <p:notesMasterIdLst>
    <p:notesMasterId r:id="rId42"/>
  </p:notesMasterIdLst>
  <p:handoutMasterIdLst>
    <p:handoutMasterId r:id="rId43"/>
  </p:handoutMasterIdLst>
  <p:sldIdLst>
    <p:sldId id="256" r:id="rId3"/>
    <p:sldId id="283" r:id="rId4"/>
    <p:sldId id="282" r:id="rId5"/>
    <p:sldId id="284" r:id="rId6"/>
    <p:sldId id="339" r:id="rId7"/>
    <p:sldId id="299" r:id="rId8"/>
    <p:sldId id="307" r:id="rId9"/>
    <p:sldId id="308" r:id="rId10"/>
    <p:sldId id="309" r:id="rId11"/>
    <p:sldId id="310" r:id="rId12"/>
    <p:sldId id="311" r:id="rId13"/>
    <p:sldId id="321" r:id="rId14"/>
    <p:sldId id="322" r:id="rId15"/>
    <p:sldId id="323" r:id="rId16"/>
    <p:sldId id="324" r:id="rId17"/>
    <p:sldId id="330" r:id="rId18"/>
    <p:sldId id="342" r:id="rId19"/>
    <p:sldId id="343" r:id="rId20"/>
    <p:sldId id="326" r:id="rId21"/>
    <p:sldId id="336" r:id="rId22"/>
    <p:sldId id="337" r:id="rId23"/>
    <p:sldId id="338" r:id="rId24"/>
    <p:sldId id="331" r:id="rId25"/>
    <p:sldId id="332" r:id="rId26"/>
    <p:sldId id="334" r:id="rId27"/>
    <p:sldId id="333" r:id="rId28"/>
    <p:sldId id="335" r:id="rId29"/>
    <p:sldId id="300" r:id="rId30"/>
    <p:sldId id="303" r:id="rId31"/>
    <p:sldId id="329" r:id="rId32"/>
    <p:sldId id="340" r:id="rId33"/>
    <p:sldId id="341" r:id="rId34"/>
    <p:sldId id="344" r:id="rId35"/>
    <p:sldId id="302" r:id="rId36"/>
    <p:sldId id="304" r:id="rId37"/>
    <p:sldId id="328" r:id="rId38"/>
    <p:sldId id="346" r:id="rId39"/>
    <p:sldId id="345" r:id="rId40"/>
    <p:sldId id="265" r:id="rId4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8603FDC-E32A-4AB5-989C-0864C3EAD2B8}" styleName="Stile con tema 2 - Color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25E5076-3810-47DD-B79F-674D7AD40C01}" styleName="Stile scuro 1 - Color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1" autoAdjust="0"/>
    <p:restoredTop sz="94660"/>
  </p:normalViewPr>
  <p:slideViewPr>
    <p:cSldViewPr>
      <p:cViewPr>
        <p:scale>
          <a:sx n="80" d="100"/>
          <a:sy n="80" d="100"/>
        </p:scale>
        <p:origin x="-109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044"/>
    </p:cViewPr>
  </p:sorterViewPr>
  <p:notesViewPr>
    <p:cSldViewPr>
      <p:cViewPr varScale="1">
        <p:scale>
          <a:sx n="79" d="100"/>
          <a:sy n="79" d="100"/>
        </p:scale>
        <p:origin x="-336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CBDEAB-09A2-4A58-96DE-313700139524}" type="datetimeFigureOut">
              <a:rPr lang="it-IT" smtClean="0"/>
              <a:t>08/04/2017</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506B9C-7597-487F-A4B2-009A1F7667C8}" type="slidenum">
              <a:rPr lang="it-IT" smtClean="0"/>
              <a:t>‹N›</a:t>
            </a:fld>
            <a:endParaRPr lang="it-IT"/>
          </a:p>
        </p:txBody>
      </p:sp>
    </p:spTree>
    <p:extLst>
      <p:ext uri="{BB962C8B-B14F-4D97-AF65-F5344CB8AC3E}">
        <p14:creationId xmlns:p14="http://schemas.microsoft.com/office/powerpoint/2010/main" val="1004628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9B14B4-C959-4A33-B4B4-DA53D5141308}" type="datetimeFigureOut">
              <a:rPr lang="it-IT" smtClean="0"/>
              <a:pPr/>
              <a:t>08/04/2017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6D19A0-781B-4F52-B841-E8C626E8322F}" type="slidenum">
              <a:rPr lang="it-IT" smtClean="0"/>
              <a:pPr/>
              <a:t>‹N›</a:t>
            </a:fld>
            <a:endParaRPr lang="it-IT"/>
          </a:p>
        </p:txBody>
      </p:sp>
    </p:spTree>
    <p:extLst>
      <p:ext uri="{BB962C8B-B14F-4D97-AF65-F5344CB8AC3E}">
        <p14:creationId xmlns:p14="http://schemas.microsoft.com/office/powerpoint/2010/main" val="428111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162784" y="7938880"/>
            <a:ext cx="6561710" cy="1244463"/>
          </a:xfrm>
          <a:noFill/>
        </p:spPr>
        <p:txBody>
          <a:bodyPr/>
          <a:lstStyle/>
          <a:p>
            <a:endParaRPr lang="it-IT" altLang="it-IT" smtClean="0"/>
          </a:p>
        </p:txBody>
      </p:sp>
      <p:sp>
        <p:nvSpPr>
          <p:cNvPr id="11267" name="Rectangle 3"/>
          <p:cNvSpPr>
            <a:spLocks noGrp="1" noRot="1" noChangeAspect="1" noChangeArrowheads="1" noTextEdit="1"/>
          </p:cNvSpPr>
          <p:nvPr>
            <p:ph type="sldImg"/>
          </p:nvPr>
        </p:nvSpPr>
        <p:spPr>
          <a:xfrm>
            <a:off x="-1490663" y="428625"/>
            <a:ext cx="9991726" cy="7493000"/>
          </a:xfrm>
          <a:ln/>
        </p:spPr>
      </p:sp>
    </p:spTree>
    <p:extLst>
      <p:ext uri="{BB962C8B-B14F-4D97-AF65-F5344CB8AC3E}">
        <p14:creationId xmlns:p14="http://schemas.microsoft.com/office/powerpoint/2010/main" val="465335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764704"/>
            <a:ext cx="7772400" cy="1470025"/>
          </a:xfrm>
        </p:spPr>
        <p:txBody>
          <a:bodyPr>
            <a:noAutofit/>
          </a:bodyPr>
          <a:lstStyle>
            <a:lvl1pPr algn="l">
              <a:defRPr sz="4000"/>
            </a:lvl1pPr>
          </a:lstStyle>
          <a:p>
            <a:r>
              <a:rPr lang="it-IT" smtClean="0"/>
              <a:t>Fare clic per modificare lo stile del titolo</a:t>
            </a:r>
            <a:endParaRPr lang="it-IT" dirty="0"/>
          </a:p>
        </p:txBody>
      </p:sp>
      <p:sp>
        <p:nvSpPr>
          <p:cNvPr id="3" name="Sottotitolo 2"/>
          <p:cNvSpPr>
            <a:spLocks noGrp="1"/>
          </p:cNvSpPr>
          <p:nvPr>
            <p:ph type="subTitle" idx="1"/>
          </p:nvPr>
        </p:nvSpPr>
        <p:spPr>
          <a:xfrm>
            <a:off x="251520" y="2564904"/>
            <a:ext cx="6400800" cy="1152128"/>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323528" y="6356350"/>
            <a:ext cx="2267272" cy="365125"/>
          </a:xfrm>
        </p:spPr>
        <p:txBody>
          <a:bodyPr/>
          <a:lstStyle/>
          <a:p>
            <a:fld id="{4B6055F8-1D02-4417-9241-55C834FD9970}" type="datetimeFigureOut">
              <a:rPr lang="it-IT" smtClean="0"/>
              <a:pPr/>
              <a:t>08/04/2017</a:t>
            </a:fld>
            <a:endParaRPr lang="it-IT"/>
          </a:p>
        </p:txBody>
      </p:sp>
      <p:sp>
        <p:nvSpPr>
          <p:cNvPr id="5" name="Segnaposto piè di pagina 4"/>
          <p:cNvSpPr>
            <a:spLocks noGrp="1"/>
          </p:cNvSpPr>
          <p:nvPr>
            <p:ph type="ftr" sz="quarter" idx="11"/>
          </p:nvPr>
        </p:nvSpPr>
        <p:spPr>
          <a:xfrm>
            <a:off x="2843808" y="6356350"/>
            <a:ext cx="3456384" cy="365125"/>
          </a:xfrm>
        </p:spPr>
        <p:txBody>
          <a:bodyPr/>
          <a:lstStyle/>
          <a:p>
            <a:endParaRPr lang="it-IT"/>
          </a:p>
        </p:txBody>
      </p:sp>
      <p:sp>
        <p:nvSpPr>
          <p:cNvPr id="6" name="Segnaposto numero diapositiva 5"/>
          <p:cNvSpPr>
            <a:spLocks noGrp="1"/>
          </p:cNvSpPr>
          <p:nvPr>
            <p:ph type="sldNum" sz="quarter" idx="12"/>
          </p:nvPr>
        </p:nvSpPr>
        <p:spPr>
          <a:xfrm>
            <a:off x="6553200" y="6356350"/>
            <a:ext cx="2339280" cy="365125"/>
          </a:xfrm>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283152" cy="526018"/>
          </a:xfrm>
        </p:spPr>
        <p:txBody>
          <a:bodyPr>
            <a:noAutofit/>
          </a:bodyPr>
          <a:lstStyle>
            <a:lvl1pPr algn="l">
              <a:defRPr sz="2800"/>
            </a:lvl1pPr>
          </a:lstStyle>
          <a:p>
            <a:r>
              <a:rPr lang="it-IT" smtClean="0"/>
              <a:t>Fare clic per modificare lo stile del titolo</a:t>
            </a:r>
            <a:endParaRPr lang="it-IT" dirty="0"/>
          </a:p>
        </p:txBody>
      </p:sp>
      <p:sp>
        <p:nvSpPr>
          <p:cNvPr id="3" name="Segnaposto testo verticale 2"/>
          <p:cNvSpPr>
            <a:spLocks noGrp="1"/>
          </p:cNvSpPr>
          <p:nvPr>
            <p:ph type="body" orient="vert" idx="1"/>
          </p:nvPr>
        </p:nvSpPr>
        <p:spPr>
          <a:xfrm>
            <a:off x="457200" y="1052736"/>
            <a:ext cx="8394652" cy="5073427"/>
          </a:xfrm>
        </p:spPr>
        <p:txBody>
          <a:bodyPr vert="eaVert"/>
          <a:lstStyle>
            <a:lvl1pPr>
              <a:defRPr sz="26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data 3"/>
          <p:cNvSpPr>
            <a:spLocks noGrp="1"/>
          </p:cNvSpPr>
          <p:nvPr>
            <p:ph type="dt" sz="half" idx="10"/>
          </p:nvPr>
        </p:nvSpPr>
        <p:spPr/>
        <p:txBody>
          <a:bodyPr/>
          <a:lstStyle>
            <a:lvl1pPr>
              <a:defRPr sz="1000">
                <a:solidFill>
                  <a:schemeClr val="tx1">
                    <a:lumMod val="65000"/>
                    <a:lumOff val="35000"/>
                  </a:schemeClr>
                </a:solidFill>
              </a:defRPr>
            </a:lvl1pPr>
          </a:lstStyle>
          <a:p>
            <a:fld id="{4B6055F8-1D02-4417-9241-55C834FD9970}" type="datetimeFigureOut">
              <a:rPr lang="it-IT" smtClean="0"/>
              <a:pPr/>
              <a:t>08/04/2017</a:t>
            </a:fld>
            <a:endParaRPr lang="it-IT"/>
          </a:p>
        </p:txBody>
      </p:sp>
      <p:sp>
        <p:nvSpPr>
          <p:cNvPr id="5" name="Segnaposto piè di pagina 4"/>
          <p:cNvSpPr>
            <a:spLocks noGrp="1"/>
          </p:cNvSpPr>
          <p:nvPr>
            <p:ph type="ftr" sz="quarter" idx="11"/>
          </p:nvPr>
        </p:nvSpPr>
        <p:spPr>
          <a:xfrm>
            <a:off x="2771800" y="6356350"/>
            <a:ext cx="3600400" cy="365125"/>
          </a:xfrm>
        </p:spPr>
        <p:txBody>
          <a:bodyPr/>
          <a:lstStyle>
            <a:lvl1pPr>
              <a:defRPr sz="1000">
                <a:solidFill>
                  <a:schemeClr val="tx1">
                    <a:lumMod val="65000"/>
                    <a:lumOff val="35000"/>
                  </a:schemeClr>
                </a:solidFill>
              </a:defRPr>
            </a:lvl1pPr>
          </a:lstStyle>
          <a:p>
            <a:endParaRPr lang="it-IT" dirty="0"/>
          </a:p>
        </p:txBody>
      </p:sp>
      <p:sp>
        <p:nvSpPr>
          <p:cNvPr id="6" name="Segnaposto numero diapositiva 5"/>
          <p:cNvSpPr>
            <a:spLocks noGrp="1"/>
          </p:cNvSpPr>
          <p:nvPr>
            <p:ph type="sldNum" sz="quarter" idx="12"/>
          </p:nvPr>
        </p:nvSpPr>
        <p:spPr>
          <a:xfrm>
            <a:off x="6553200" y="6356350"/>
            <a:ext cx="2298652" cy="365125"/>
          </a:xfrm>
        </p:spPr>
        <p:txBody>
          <a:bodyPr/>
          <a:lstStyle>
            <a:lvl1pPr>
              <a:defRPr sz="1000">
                <a:solidFill>
                  <a:schemeClr val="tx1">
                    <a:lumMod val="65000"/>
                    <a:lumOff val="35000"/>
                  </a:schemeClr>
                </a:solidFill>
              </a:defRPr>
            </a:lvl1pPr>
          </a:lstStyle>
          <a:p>
            <a:fld id="{B007B441-5312-499D-93C3-6E37886527FA}" type="slidenum">
              <a:rPr lang="it-IT" smtClean="0"/>
              <a:pPr/>
              <a:t>‹N›</a:t>
            </a:fld>
            <a:endParaRPr lang="it-IT"/>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40352" y="332656"/>
            <a:ext cx="11115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80312" y="908720"/>
            <a:ext cx="1471540" cy="5217443"/>
          </a:xfrm>
        </p:spPr>
        <p:txBody>
          <a:bodyPr vert="eaVert">
            <a:normAutofit/>
          </a:bodyPr>
          <a:lstStyle>
            <a:lvl1pPr algn="l">
              <a:defRPr sz="2800"/>
            </a:lvl1p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908720"/>
            <a:ext cx="6635080" cy="5217443"/>
          </a:xfrm>
        </p:spPr>
        <p:txBody>
          <a:bodyPr vert="eaVert"/>
          <a:lstStyle>
            <a:lvl1pPr>
              <a:defRPr sz="26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data 3"/>
          <p:cNvSpPr>
            <a:spLocks noGrp="1"/>
          </p:cNvSpPr>
          <p:nvPr>
            <p:ph type="dt" sz="half" idx="10"/>
          </p:nvPr>
        </p:nvSpPr>
        <p:spPr/>
        <p:txBody>
          <a:bodyPr/>
          <a:lstStyle>
            <a:lvl1pPr>
              <a:defRPr sz="1000">
                <a:solidFill>
                  <a:schemeClr val="tx1">
                    <a:lumMod val="65000"/>
                    <a:lumOff val="35000"/>
                  </a:schemeClr>
                </a:solidFill>
              </a:defRPr>
            </a:lvl1pPr>
          </a:lstStyle>
          <a:p>
            <a:fld id="{4B6055F8-1D02-4417-9241-55C834FD9970}" type="datetimeFigureOut">
              <a:rPr lang="it-IT" smtClean="0"/>
              <a:pPr/>
              <a:t>08/04/2017</a:t>
            </a:fld>
            <a:endParaRPr lang="it-IT"/>
          </a:p>
        </p:txBody>
      </p:sp>
      <p:sp>
        <p:nvSpPr>
          <p:cNvPr id="5" name="Segnaposto piè di pagina 4"/>
          <p:cNvSpPr>
            <a:spLocks noGrp="1"/>
          </p:cNvSpPr>
          <p:nvPr>
            <p:ph type="ftr" sz="quarter" idx="11"/>
          </p:nvPr>
        </p:nvSpPr>
        <p:spPr>
          <a:xfrm>
            <a:off x="2771800" y="6356350"/>
            <a:ext cx="3600400" cy="365125"/>
          </a:xfrm>
        </p:spPr>
        <p:txBody>
          <a:bodyPr/>
          <a:lstStyle>
            <a:lvl1pPr>
              <a:defRPr sz="1000">
                <a:solidFill>
                  <a:schemeClr val="tx1">
                    <a:lumMod val="65000"/>
                    <a:lumOff val="35000"/>
                  </a:schemeClr>
                </a:solidFill>
              </a:defRPr>
            </a:lvl1pPr>
          </a:lstStyle>
          <a:p>
            <a:endParaRPr lang="it-IT"/>
          </a:p>
        </p:txBody>
      </p:sp>
      <p:sp>
        <p:nvSpPr>
          <p:cNvPr id="6" name="Segnaposto numero diapositiva 5"/>
          <p:cNvSpPr>
            <a:spLocks noGrp="1"/>
          </p:cNvSpPr>
          <p:nvPr>
            <p:ph type="sldNum" sz="quarter" idx="12"/>
          </p:nvPr>
        </p:nvSpPr>
        <p:spPr>
          <a:xfrm>
            <a:off x="6553200" y="6356350"/>
            <a:ext cx="2339280" cy="365125"/>
          </a:xfrm>
        </p:spPr>
        <p:txBody>
          <a:bodyPr/>
          <a:lstStyle>
            <a:lvl1pPr>
              <a:defRPr sz="1000">
                <a:solidFill>
                  <a:schemeClr val="tx1">
                    <a:lumMod val="65000"/>
                    <a:lumOff val="35000"/>
                  </a:schemeClr>
                </a:solidFill>
              </a:defRPr>
            </a:lvl1pPr>
          </a:lstStyle>
          <a:p>
            <a:fld id="{B007B441-5312-499D-93C3-6E37886527FA}" type="slidenum">
              <a:rPr lang="it-IT" smtClean="0"/>
              <a:pPr/>
              <a:t>‹N›</a:t>
            </a:fld>
            <a:endParaRPr lang="it-IT"/>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40352" y="260648"/>
            <a:ext cx="11115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16216" y="3684785"/>
            <a:ext cx="2197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202668"/>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404664"/>
            <a:ext cx="5904656" cy="1398017"/>
          </a:xfrm>
        </p:spPr>
        <p:txBody>
          <a:bodyPr>
            <a:normAutofit/>
          </a:bodyPr>
          <a:lstStyle>
            <a:lvl1pPr algn="l">
              <a:defRPr sz="4000" b="1">
                <a:solidFill>
                  <a:srgbClr val="C00000"/>
                </a:solidFill>
                <a:latin typeface="+mn-lt"/>
              </a:defRPr>
            </a:lvl1pPr>
          </a:lstStyle>
          <a:p>
            <a:r>
              <a:rPr lang="it-IT" dirty="0" smtClean="0"/>
              <a:t>Fare clic per modificare lo stile del titolo</a:t>
            </a:r>
            <a:endParaRPr lang="it-IT" dirty="0"/>
          </a:p>
        </p:txBody>
      </p:sp>
      <p:sp>
        <p:nvSpPr>
          <p:cNvPr id="3" name="Sottotitolo 2"/>
          <p:cNvSpPr>
            <a:spLocks noGrp="1"/>
          </p:cNvSpPr>
          <p:nvPr>
            <p:ph type="subTitle" idx="1"/>
          </p:nvPr>
        </p:nvSpPr>
        <p:spPr>
          <a:xfrm>
            <a:off x="251520" y="2060848"/>
            <a:ext cx="5904656" cy="648072"/>
          </a:xfrm>
        </p:spPr>
        <p:txBody>
          <a:bodyPr>
            <a:normAutofit/>
          </a:bodyPr>
          <a:lstStyle>
            <a:lvl1pPr marL="0" indent="0" algn="l">
              <a:buNone/>
              <a:defRPr sz="2000">
                <a:solidFill>
                  <a:schemeClr val="tx1">
                    <a:lumMod val="50000"/>
                    <a:lumOff val="50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 per modificare lo stile del sottotitolo dello schema</a:t>
            </a:r>
            <a:endParaRPr lang="it-IT" dirty="0"/>
          </a:p>
        </p:txBody>
      </p:sp>
      <p:pic>
        <p:nvPicPr>
          <p:cNvPr id="409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47322" y="4005064"/>
            <a:ext cx="2197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42518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908720"/>
            <a:ext cx="8456316" cy="5184576"/>
          </a:xfrm>
        </p:spPr>
        <p:txBody>
          <a:bodyPr/>
          <a:lstStyle>
            <a:lvl1pPr>
              <a:defRPr sz="2400"/>
            </a:lvl1pPr>
            <a:lvl2pPr>
              <a:defRPr sz="2000"/>
            </a:lvl2pPr>
            <a:lvl3pPr>
              <a:defRPr sz="1800"/>
            </a:lvl3pPr>
            <a:lvl4pPr>
              <a:defRPr sz="1600"/>
            </a:lvl4pPr>
            <a:lvl5pPr>
              <a:defRPr sz="12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2" name="Titolo 1"/>
          <p:cNvSpPr>
            <a:spLocks noGrp="1"/>
          </p:cNvSpPr>
          <p:nvPr>
            <p:ph type="title"/>
          </p:nvPr>
        </p:nvSpPr>
        <p:spPr>
          <a:xfrm>
            <a:off x="323528" y="205412"/>
            <a:ext cx="6768752" cy="504056"/>
          </a:xfrm>
          <a:noFill/>
        </p:spPr>
        <p:txBody>
          <a:bodyPr>
            <a:noAutofit/>
          </a:bodyPr>
          <a:lstStyle>
            <a:lvl1pPr algn="l">
              <a:defRPr sz="2800">
                <a:solidFill>
                  <a:schemeClr val="tx1"/>
                </a:solidFill>
              </a:defRPr>
            </a:lvl1pPr>
          </a:lstStyle>
          <a:p>
            <a:r>
              <a:rPr lang="it-IT" dirty="0" smtClean="0"/>
              <a:t>Fare clic per modificare lo stile del titolo</a:t>
            </a:r>
            <a:endParaRPr lang="it-IT" dirty="0"/>
          </a:p>
        </p:txBody>
      </p:sp>
      <p:sp>
        <p:nvSpPr>
          <p:cNvPr id="6" name="Segnaposto data 3"/>
          <p:cNvSpPr>
            <a:spLocks noGrp="1"/>
          </p:cNvSpPr>
          <p:nvPr>
            <p:ph type="dt" sz="half" idx="10"/>
          </p:nvPr>
        </p:nvSpPr>
        <p:spPr>
          <a:xfrm>
            <a:off x="323528" y="6453336"/>
            <a:ext cx="2133600" cy="268287"/>
          </a:xfrm>
        </p:spPr>
        <p:txBody>
          <a:bodyPr/>
          <a:lstStyle>
            <a:lvl1pPr>
              <a:defRPr sz="1000">
                <a:solidFill>
                  <a:schemeClr val="tx1">
                    <a:lumMod val="65000"/>
                    <a:lumOff val="35000"/>
                  </a:schemeClr>
                </a:solidFill>
              </a:defRPr>
            </a:lvl1pPr>
          </a:lstStyle>
          <a:p>
            <a:pPr>
              <a:defRPr/>
            </a:pPr>
            <a:r>
              <a:rPr lang="it-IT" smtClean="0"/>
              <a:t>data</a:t>
            </a:r>
            <a:endParaRPr lang="it-IT"/>
          </a:p>
        </p:txBody>
      </p:sp>
      <p:sp>
        <p:nvSpPr>
          <p:cNvPr id="7" name="Segnaposto piè di pagina 4"/>
          <p:cNvSpPr>
            <a:spLocks noGrp="1"/>
          </p:cNvSpPr>
          <p:nvPr>
            <p:ph type="ftr" sz="quarter" idx="11"/>
          </p:nvPr>
        </p:nvSpPr>
        <p:spPr>
          <a:xfrm>
            <a:off x="3124200" y="6453188"/>
            <a:ext cx="2895600" cy="268287"/>
          </a:xfrm>
        </p:spPr>
        <p:txBody>
          <a:bodyPr/>
          <a:lstStyle>
            <a:lvl1pPr>
              <a:defRPr sz="1000">
                <a:solidFill>
                  <a:schemeClr val="tx1">
                    <a:lumMod val="65000"/>
                    <a:lumOff val="35000"/>
                  </a:schemeClr>
                </a:solidFill>
              </a:defRPr>
            </a:lvl1pPr>
          </a:lstStyle>
          <a:p>
            <a:pPr>
              <a:defRPr/>
            </a:pPr>
            <a:r>
              <a:rPr lang="it-IT" smtClean="0"/>
              <a:t>Titolo ….</a:t>
            </a:r>
            <a:endParaRPr lang="it-IT"/>
          </a:p>
        </p:txBody>
      </p:sp>
      <p:sp>
        <p:nvSpPr>
          <p:cNvPr id="8" name="Segnaposto numero diapositiva 5"/>
          <p:cNvSpPr>
            <a:spLocks noGrp="1"/>
          </p:cNvSpPr>
          <p:nvPr>
            <p:ph type="sldNum" sz="quarter" idx="12"/>
          </p:nvPr>
        </p:nvSpPr>
        <p:spPr>
          <a:xfrm>
            <a:off x="6680591" y="6453336"/>
            <a:ext cx="2133600" cy="268287"/>
          </a:xfrm>
        </p:spPr>
        <p:txBody>
          <a:bodyPr/>
          <a:lstStyle>
            <a:lvl1pPr>
              <a:defRPr sz="1000">
                <a:solidFill>
                  <a:schemeClr val="tx1">
                    <a:lumMod val="65000"/>
                    <a:lumOff val="35000"/>
                  </a:schemeClr>
                </a:solidFill>
              </a:defRPr>
            </a:lvl1pPr>
          </a:lstStyle>
          <a:p>
            <a:pPr>
              <a:defRPr/>
            </a:pPr>
            <a:fld id="{679D0700-CC0B-4A81-A226-FBEA67544F99}" type="slidenum">
              <a:rPr lang="it-IT" smtClean="0"/>
              <a:pPr>
                <a:defRPr/>
              </a:pPr>
              <a:t>‹N›</a:t>
            </a:fld>
            <a:endParaRPr lang="it-IT" dirty="0"/>
          </a:p>
        </p:txBody>
      </p:sp>
    </p:spTree>
    <p:extLst>
      <p:ext uri="{BB962C8B-B14F-4D97-AF65-F5344CB8AC3E}">
        <p14:creationId xmlns:p14="http://schemas.microsoft.com/office/powerpoint/2010/main" val="36454543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spTree>
      <p:nvGrpSpPr>
        <p:cNvPr id="1" name=""/>
        <p:cNvGrpSpPr/>
        <p:nvPr/>
      </p:nvGrpSpPr>
      <p:grpSpPr>
        <a:xfrm>
          <a:off x="0" y="0"/>
          <a:ext cx="0" cy="0"/>
          <a:chOff x="0" y="0"/>
          <a:chExt cx="0" cy="0"/>
        </a:xfrm>
      </p:grpSpPr>
      <p:pic>
        <p:nvPicPr>
          <p:cNvPr id="6" name="Immagine 5"/>
          <p:cNvPicPr>
            <a:picLocks noChangeAspect="1"/>
          </p:cNvPicPr>
          <p:nvPr userDrawn="1"/>
        </p:nvPicPr>
        <p:blipFill>
          <a:blip r:embed="rId2">
            <a:clrChange>
              <a:clrFrom>
                <a:srgbClr val="000000">
                  <a:alpha val="0"/>
                </a:srgbClr>
              </a:clrFrom>
              <a:clrTo>
                <a:srgbClr val="000000">
                  <a:alpha val="0"/>
                </a:srgbClr>
              </a:clrTo>
            </a:clrChange>
            <a:extLst>
              <a:ext uri="{BEBA8EAE-BF5A-486C-A8C5-ECC9F3942E4B}">
                <a14:imgProps xmlns:a14="http://schemas.microsoft.com/office/drawing/2010/main">
                  <a14:imgLayer r:embed="rId3">
                    <a14:imgEffect>
                      <a14:brightnessContrast contrast="2000"/>
                    </a14:imgEffect>
                  </a14:imgLayer>
                </a14:imgProps>
              </a:ext>
              <a:ext uri="{28A0092B-C50C-407E-A947-70E740481C1C}">
                <a14:useLocalDpi xmlns:a14="http://schemas.microsoft.com/office/drawing/2010/main" val="0"/>
              </a:ext>
            </a:extLst>
          </a:blip>
          <a:stretch>
            <a:fillRect/>
          </a:stretch>
        </p:blipFill>
        <p:spPr>
          <a:xfrm>
            <a:off x="2915816" y="188640"/>
            <a:ext cx="2892557" cy="2169418"/>
          </a:xfrm>
          <a:prstGeom prst="rect">
            <a:avLst/>
          </a:prstGeom>
          <a:effectLst>
            <a:outerShdw blurRad="50800" dist="38100" dir="18900000" algn="bl" rotWithShape="0">
              <a:prstClr val="black">
                <a:alpha val="40000"/>
              </a:prstClr>
            </a:outerShdw>
            <a:softEdge rad="12700"/>
          </a:effectLst>
        </p:spPr>
      </p:pic>
      <p:sp>
        <p:nvSpPr>
          <p:cNvPr id="3" name="Rettangolo arrotondato 6"/>
          <p:cNvSpPr>
            <a:spLocks noChangeArrowheads="1"/>
          </p:cNvSpPr>
          <p:nvPr/>
        </p:nvSpPr>
        <p:spPr bwMode="auto">
          <a:xfrm>
            <a:off x="3347864" y="2492896"/>
            <a:ext cx="1693863" cy="360363"/>
          </a:xfrm>
          <a:prstGeom prst="roundRect">
            <a:avLst>
              <a:gd name="adj" fmla="val 16667"/>
            </a:avLst>
          </a:prstGeom>
          <a:noFill/>
          <a:ln w="0" cap="rnd" algn="ctr">
            <a:noFill/>
            <a:prstDash val="sysDot"/>
            <a:round/>
            <a:headEnd/>
            <a:tailEnd/>
          </a:ln>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r>
              <a:rPr lang="it-IT" altLang="it-IT" sz="1400" b="1" dirty="0" smtClean="0">
                <a:solidFill>
                  <a:schemeClr val="tx1"/>
                </a:solidFill>
                <a:cs typeface="Tahoma" pitchFamily="34" charset="0"/>
              </a:rPr>
              <a:t>Grazie per l’attenzione!</a:t>
            </a:r>
          </a:p>
        </p:txBody>
      </p:sp>
      <p:sp>
        <p:nvSpPr>
          <p:cNvPr id="4" name="CasellaDiTesto 3"/>
          <p:cNvSpPr txBox="1">
            <a:spLocks noChangeArrowheads="1"/>
          </p:cNvSpPr>
          <p:nvPr/>
        </p:nvSpPr>
        <p:spPr bwMode="auto">
          <a:xfrm>
            <a:off x="2093556" y="2888714"/>
            <a:ext cx="4537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r>
              <a:rPr lang="it-IT" sz="1400" dirty="0" smtClean="0">
                <a:solidFill>
                  <a:srgbClr val="7F7F7F"/>
                </a:solidFill>
                <a:cs typeface="Tahoma" pitchFamily="34" charset="0"/>
              </a:rPr>
              <a:t>www.ref-e.com</a:t>
            </a:r>
          </a:p>
        </p:txBody>
      </p:sp>
      <p:sp>
        <p:nvSpPr>
          <p:cNvPr id="5" name="Text Box 7"/>
          <p:cNvSpPr txBox="1">
            <a:spLocks noChangeArrowheads="1"/>
          </p:cNvSpPr>
          <p:nvPr/>
        </p:nvSpPr>
        <p:spPr bwMode="auto">
          <a:xfrm>
            <a:off x="269054" y="5445224"/>
            <a:ext cx="8551418" cy="132343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cap="rnd">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it-IT" sz="800" b="1" i="1" dirty="0" err="1" smtClean="0">
                <a:solidFill>
                  <a:prstClr val="black"/>
                </a:solidFill>
                <a:cs typeface="Calibri" pitchFamily="34" charset="0"/>
              </a:rPr>
              <a:t>Disclaimer</a:t>
            </a:r>
            <a:r>
              <a:rPr lang="it-IT" sz="800" dirty="0" smtClean="0">
                <a:solidFill>
                  <a:prstClr val="black"/>
                </a:solidFill>
                <a:cs typeface="Calibri" pitchFamily="34" charset="0"/>
              </a:rPr>
              <a:t/>
            </a:r>
            <a:br>
              <a:rPr lang="it-IT" sz="800" dirty="0" smtClean="0">
                <a:solidFill>
                  <a:prstClr val="black"/>
                </a:solidFill>
                <a:cs typeface="Calibri" pitchFamily="34" charset="0"/>
              </a:rPr>
            </a:br>
            <a:r>
              <a:rPr lang="it-IT" sz="800" dirty="0" smtClean="0">
                <a:solidFill>
                  <a:prstClr val="black"/>
                </a:solidFill>
                <a:cs typeface="Calibri" pitchFamily="34" charset="0"/>
              </a:rPr>
              <a:t>Le opinioni espresse  sono  esclusivamente quelle di REF-E che svolge in modo autonomo ed indipendente la propria attività di ricerca. </a:t>
            </a:r>
          </a:p>
          <a:p>
            <a:pPr algn="just" fontAlgn="base">
              <a:spcBef>
                <a:spcPct val="0"/>
              </a:spcBef>
              <a:spcAft>
                <a:spcPct val="0"/>
              </a:spcAft>
              <a:defRPr/>
            </a:pPr>
            <a:r>
              <a:rPr lang="it-IT" sz="800" dirty="0" smtClean="0">
                <a:solidFill>
                  <a:prstClr val="black"/>
                </a:solidFill>
                <a:cs typeface="Calibri" pitchFamily="34" charset="0"/>
              </a:rPr>
              <a:t>Le stime e la documentazione prodotte da REF-E sono destinate esclusivamente all’uso interno e non possono essere distribuite o usate in alcun altro modo senza previa autorizzazione scritta da parte di REF-E. Le informazioni riportate nel presente lavoro sono ritenute dagli autori e da REF-E le migliori possibili. Tuttavia, né gli autori né REF-E garantiscono la accuratezza e la completezza delle informazioni né si assumono alcuna responsabilità sulle eventuali conseguenze derivanti dall’utilizzo delle informazioni riportate.</a:t>
            </a:r>
          </a:p>
          <a:p>
            <a:pPr algn="just" fontAlgn="base">
              <a:spcBef>
                <a:spcPct val="0"/>
              </a:spcBef>
              <a:spcAft>
                <a:spcPct val="0"/>
              </a:spcAft>
              <a:defRPr/>
            </a:pPr>
            <a:r>
              <a:rPr lang="it-IT" sz="800" dirty="0" smtClean="0">
                <a:solidFill>
                  <a:prstClr val="black"/>
                </a:solidFill>
                <a:cs typeface="Calibri" pitchFamily="34" charset="0"/>
              </a:rPr>
              <a:t> </a:t>
            </a:r>
          </a:p>
          <a:p>
            <a:pPr algn="just" fontAlgn="base">
              <a:spcBef>
                <a:spcPct val="0"/>
              </a:spcBef>
              <a:spcAft>
                <a:spcPct val="0"/>
              </a:spcAft>
              <a:defRPr/>
            </a:pPr>
            <a:r>
              <a:rPr lang="it-IT" sz="800" b="1" i="1" dirty="0" err="1" smtClean="0">
                <a:solidFill>
                  <a:prstClr val="black"/>
                </a:solidFill>
                <a:cs typeface="Calibri" pitchFamily="34" charset="0"/>
              </a:rPr>
              <a:t>Disclaimer</a:t>
            </a:r>
            <a:endParaRPr lang="it-IT" sz="800" b="1" i="1" dirty="0" smtClean="0">
              <a:solidFill>
                <a:prstClr val="black"/>
              </a:solidFill>
              <a:cs typeface="Calibri" pitchFamily="34" charset="0"/>
            </a:endParaRPr>
          </a:p>
          <a:p>
            <a:pPr algn="just" fontAlgn="base">
              <a:spcBef>
                <a:spcPct val="0"/>
              </a:spcBef>
              <a:spcAft>
                <a:spcPct val="0"/>
              </a:spcAft>
              <a:defRPr/>
            </a:pPr>
            <a:r>
              <a:rPr lang="en-GB" sz="800" dirty="0" smtClean="0">
                <a:solidFill>
                  <a:prstClr val="black"/>
                </a:solidFill>
              </a:rPr>
              <a:t>The opinion expressed in this report are solely of REF-E, which is independent in developing its work. Data and documentation produced by REF-E are for the exclusive internal use and cannot be distributed or used without previous written authorization by REF-E. The information reported are the best possible according to REF-E and to the authors. Anyway, both REF-E and the authors do not guarantee the accuracy and the completeness of the information reported, and do not assume any responsibility for the consequences deriving form the use of such information.</a:t>
            </a:r>
          </a:p>
        </p:txBody>
      </p:sp>
    </p:spTree>
    <p:extLst>
      <p:ext uri="{BB962C8B-B14F-4D97-AF65-F5344CB8AC3E}">
        <p14:creationId xmlns:p14="http://schemas.microsoft.com/office/powerpoint/2010/main" val="4073764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23528" y="188640"/>
            <a:ext cx="7200800" cy="490066"/>
          </a:xfrm>
        </p:spPr>
        <p:txBody>
          <a:bodyPr>
            <a:noAutofit/>
          </a:bodyPr>
          <a:lstStyle>
            <a:lvl1pPr algn="l">
              <a:defRPr sz="2800">
                <a:solidFill>
                  <a:srgbClr val="C00000"/>
                </a:solidFill>
              </a:defRPr>
            </a:lvl1pPr>
          </a:lstStyle>
          <a:p>
            <a:r>
              <a:rPr lang="it-IT" smtClean="0"/>
              <a:t>Fare clic per modificare lo stile del titolo</a:t>
            </a:r>
            <a:endParaRPr lang="it-IT" dirty="0"/>
          </a:p>
        </p:txBody>
      </p:sp>
      <p:sp>
        <p:nvSpPr>
          <p:cNvPr id="3" name="Segnaposto contenuto 2"/>
          <p:cNvSpPr>
            <a:spLocks noGrp="1"/>
          </p:cNvSpPr>
          <p:nvPr>
            <p:ph idx="1"/>
          </p:nvPr>
        </p:nvSpPr>
        <p:spPr>
          <a:xfrm>
            <a:off x="395536" y="980728"/>
            <a:ext cx="8528324" cy="5145435"/>
          </a:xfrm>
        </p:spPr>
        <p:txBody>
          <a:bodyPr/>
          <a:lstStyle>
            <a:lvl1pPr>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data 3"/>
          <p:cNvSpPr>
            <a:spLocks noGrp="1"/>
          </p:cNvSpPr>
          <p:nvPr>
            <p:ph type="dt" sz="half" idx="10"/>
          </p:nvPr>
        </p:nvSpPr>
        <p:spPr>
          <a:xfrm>
            <a:off x="395536" y="6356350"/>
            <a:ext cx="2195264" cy="365125"/>
          </a:xfrm>
        </p:spPr>
        <p:txBody>
          <a:bodyPr/>
          <a:lstStyle>
            <a:lvl1pPr>
              <a:defRPr sz="1000">
                <a:solidFill>
                  <a:schemeClr val="tx1">
                    <a:lumMod val="65000"/>
                    <a:lumOff val="35000"/>
                  </a:schemeClr>
                </a:solidFill>
              </a:defRPr>
            </a:lvl1pPr>
          </a:lstStyle>
          <a:p>
            <a:fld id="{4B6055F8-1D02-4417-9241-55C834FD9970}" type="datetimeFigureOut">
              <a:rPr lang="it-IT" smtClean="0"/>
              <a:pPr/>
              <a:t>08/04/2017</a:t>
            </a:fld>
            <a:endParaRPr lang="it-IT"/>
          </a:p>
        </p:txBody>
      </p:sp>
      <p:sp>
        <p:nvSpPr>
          <p:cNvPr id="5" name="Segnaposto piè di pagina 4"/>
          <p:cNvSpPr>
            <a:spLocks noGrp="1"/>
          </p:cNvSpPr>
          <p:nvPr>
            <p:ph type="ftr" sz="quarter" idx="11"/>
          </p:nvPr>
        </p:nvSpPr>
        <p:spPr/>
        <p:txBody>
          <a:bodyPr/>
          <a:lstStyle>
            <a:lvl1pPr>
              <a:defRPr sz="1000">
                <a:solidFill>
                  <a:schemeClr val="tx1">
                    <a:lumMod val="65000"/>
                    <a:lumOff val="35000"/>
                  </a:schemeClr>
                </a:solidFill>
              </a:defRPr>
            </a:lvl1pPr>
          </a:lstStyle>
          <a:p>
            <a:endParaRPr lang="it-IT"/>
          </a:p>
        </p:txBody>
      </p:sp>
      <p:sp>
        <p:nvSpPr>
          <p:cNvPr id="6" name="Segnaposto numero diapositiva 5"/>
          <p:cNvSpPr>
            <a:spLocks noGrp="1"/>
          </p:cNvSpPr>
          <p:nvPr>
            <p:ph type="sldNum" sz="quarter" idx="12"/>
          </p:nvPr>
        </p:nvSpPr>
        <p:spPr>
          <a:xfrm>
            <a:off x="6553200" y="6356350"/>
            <a:ext cx="2370660" cy="365125"/>
          </a:xfrm>
        </p:spPr>
        <p:txBody>
          <a:bodyPr/>
          <a:lstStyle>
            <a:lvl1pPr>
              <a:defRPr sz="1000">
                <a:solidFill>
                  <a:schemeClr val="tx1">
                    <a:lumMod val="65000"/>
                    <a:lumOff val="35000"/>
                  </a:schemeClr>
                </a:solidFill>
              </a:defRPr>
            </a:lvl1pPr>
          </a:lstStyle>
          <a:p>
            <a:fld id="{B007B441-5312-499D-93C3-6E37886527FA}" type="slidenum">
              <a:rPr lang="it-IT" smtClean="0"/>
              <a:pPr/>
              <a:t>‹N›</a:t>
            </a:fld>
            <a:endParaRPr lang="it-IT"/>
          </a:p>
        </p:txBody>
      </p:sp>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360" y="252154"/>
            <a:ext cx="11115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normAutofit/>
          </a:bodyPr>
          <a:lstStyle>
            <a:lvl1pPr algn="l">
              <a:defRPr sz="3600" b="1" cap="all"/>
            </a:lvl1pPr>
          </a:lstStyle>
          <a:p>
            <a:r>
              <a:rPr lang="it-IT" smtClean="0"/>
              <a:t>Fare clic per modificare lo stile del titolo</a:t>
            </a:r>
            <a:endParaRPr lang="it-IT" dirty="0"/>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323528" y="6356350"/>
            <a:ext cx="2267272" cy="365125"/>
          </a:xfrm>
        </p:spPr>
        <p:txBody>
          <a:bodyPr/>
          <a:lstStyle>
            <a:lvl1pPr>
              <a:defRPr sz="1000">
                <a:solidFill>
                  <a:schemeClr val="tx1">
                    <a:lumMod val="65000"/>
                    <a:lumOff val="35000"/>
                  </a:schemeClr>
                </a:solidFill>
              </a:defRPr>
            </a:lvl1pPr>
          </a:lstStyle>
          <a:p>
            <a:fld id="{4B6055F8-1D02-4417-9241-55C834FD9970}" type="datetimeFigureOut">
              <a:rPr lang="it-IT" smtClean="0"/>
              <a:pPr/>
              <a:t>08/04/2017</a:t>
            </a:fld>
            <a:endParaRPr lang="it-IT"/>
          </a:p>
        </p:txBody>
      </p:sp>
      <p:sp>
        <p:nvSpPr>
          <p:cNvPr id="5" name="Segnaposto piè di pagina 4"/>
          <p:cNvSpPr>
            <a:spLocks noGrp="1"/>
          </p:cNvSpPr>
          <p:nvPr>
            <p:ph type="ftr" sz="quarter" idx="11"/>
          </p:nvPr>
        </p:nvSpPr>
        <p:spPr>
          <a:xfrm>
            <a:off x="2843808" y="6356350"/>
            <a:ext cx="3456384" cy="365125"/>
          </a:xfrm>
        </p:spPr>
        <p:txBody>
          <a:bodyPr/>
          <a:lstStyle>
            <a:lvl1pPr>
              <a:defRPr sz="1000">
                <a:solidFill>
                  <a:schemeClr val="tx1">
                    <a:lumMod val="65000"/>
                    <a:lumOff val="35000"/>
                  </a:schemeClr>
                </a:solidFill>
              </a:defRPr>
            </a:lvl1pPr>
          </a:lstStyle>
          <a:p>
            <a:endParaRPr lang="it-IT"/>
          </a:p>
        </p:txBody>
      </p:sp>
      <p:sp>
        <p:nvSpPr>
          <p:cNvPr id="6" name="Segnaposto numero diapositiva 5"/>
          <p:cNvSpPr>
            <a:spLocks noGrp="1"/>
          </p:cNvSpPr>
          <p:nvPr>
            <p:ph type="sldNum" sz="quarter" idx="12"/>
          </p:nvPr>
        </p:nvSpPr>
        <p:spPr>
          <a:xfrm>
            <a:off x="6553200" y="6356350"/>
            <a:ext cx="2339280" cy="365125"/>
          </a:xfrm>
        </p:spPr>
        <p:txBody>
          <a:bodyPr/>
          <a:lstStyle>
            <a:lvl1pPr>
              <a:defRPr sz="1000">
                <a:solidFill>
                  <a:schemeClr val="tx1">
                    <a:lumMod val="65000"/>
                    <a:lumOff val="35000"/>
                  </a:schemeClr>
                </a:solidFill>
              </a:defRPr>
            </a:lvl1p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395536" y="44624"/>
            <a:ext cx="6131024" cy="706090"/>
          </a:xfrm>
        </p:spPr>
        <p:txBody>
          <a:bodyPr>
            <a:noAutofit/>
          </a:bodyPr>
          <a:lstStyle>
            <a:lvl1pPr algn="l">
              <a:defRPr sz="2800"/>
            </a:lvl1pPr>
          </a:lstStyle>
          <a:p>
            <a:r>
              <a:rPr lang="it-IT" smtClean="0"/>
              <a:t>Fare clic per modificare lo stile del titolo</a:t>
            </a:r>
            <a:endParaRPr lang="it-IT" dirty="0"/>
          </a:p>
        </p:txBody>
      </p:sp>
      <p:sp>
        <p:nvSpPr>
          <p:cNvPr id="3" name="Segnaposto contenuto 2"/>
          <p:cNvSpPr>
            <a:spLocks noGrp="1"/>
          </p:cNvSpPr>
          <p:nvPr>
            <p:ph sz="half" idx="1"/>
          </p:nvPr>
        </p:nvSpPr>
        <p:spPr>
          <a:xfrm>
            <a:off x="395536" y="980728"/>
            <a:ext cx="4100264" cy="5145435"/>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contenuto 3"/>
          <p:cNvSpPr>
            <a:spLocks noGrp="1"/>
          </p:cNvSpPr>
          <p:nvPr>
            <p:ph sz="half" idx="2"/>
          </p:nvPr>
        </p:nvSpPr>
        <p:spPr>
          <a:xfrm>
            <a:off x="4648200" y="980728"/>
            <a:ext cx="4131644" cy="5145435"/>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5" name="Segnaposto data 4"/>
          <p:cNvSpPr>
            <a:spLocks noGrp="1"/>
          </p:cNvSpPr>
          <p:nvPr>
            <p:ph type="dt" sz="half" idx="10"/>
          </p:nvPr>
        </p:nvSpPr>
        <p:spPr>
          <a:xfrm>
            <a:off x="395536" y="6381328"/>
            <a:ext cx="2133600" cy="365125"/>
          </a:xfrm>
        </p:spPr>
        <p:txBody>
          <a:bodyPr/>
          <a:lstStyle>
            <a:lvl1pPr>
              <a:defRPr sz="1000">
                <a:solidFill>
                  <a:schemeClr val="tx1">
                    <a:lumMod val="65000"/>
                    <a:lumOff val="35000"/>
                  </a:schemeClr>
                </a:solidFill>
              </a:defRPr>
            </a:lvl1pPr>
          </a:lstStyle>
          <a:p>
            <a:fld id="{4B6055F8-1D02-4417-9241-55C834FD9970}" type="datetimeFigureOut">
              <a:rPr lang="it-IT" smtClean="0"/>
              <a:pPr/>
              <a:t>08/04/2017</a:t>
            </a:fld>
            <a:endParaRPr lang="it-IT"/>
          </a:p>
        </p:txBody>
      </p:sp>
      <p:sp>
        <p:nvSpPr>
          <p:cNvPr id="6" name="Segnaposto piè di pagina 5"/>
          <p:cNvSpPr>
            <a:spLocks noGrp="1"/>
          </p:cNvSpPr>
          <p:nvPr>
            <p:ph type="ftr" sz="quarter" idx="11"/>
          </p:nvPr>
        </p:nvSpPr>
        <p:spPr/>
        <p:txBody>
          <a:bodyPr/>
          <a:lstStyle>
            <a:lvl1pPr>
              <a:defRPr sz="1000">
                <a:solidFill>
                  <a:schemeClr val="tx1">
                    <a:lumMod val="65000"/>
                    <a:lumOff val="35000"/>
                  </a:schemeClr>
                </a:solidFill>
              </a:defRPr>
            </a:lvl1pPr>
          </a:lstStyle>
          <a:p>
            <a:endParaRPr lang="it-IT"/>
          </a:p>
        </p:txBody>
      </p:sp>
      <p:sp>
        <p:nvSpPr>
          <p:cNvPr id="7" name="Segnaposto numero diapositiva 6"/>
          <p:cNvSpPr>
            <a:spLocks noGrp="1"/>
          </p:cNvSpPr>
          <p:nvPr>
            <p:ph type="sldNum" sz="quarter" idx="12"/>
          </p:nvPr>
        </p:nvSpPr>
        <p:spPr>
          <a:xfrm>
            <a:off x="6553200" y="6356350"/>
            <a:ext cx="2226644" cy="365125"/>
          </a:xfrm>
        </p:spPr>
        <p:txBody>
          <a:bodyPr/>
          <a:lstStyle>
            <a:lvl1pPr>
              <a:defRPr sz="1000">
                <a:solidFill>
                  <a:schemeClr val="tx1">
                    <a:lumMod val="65000"/>
                    <a:lumOff val="35000"/>
                  </a:schemeClr>
                </a:solidFill>
              </a:defRPr>
            </a:lvl1pPr>
          </a:lstStyle>
          <a:p>
            <a:fld id="{B007B441-5312-499D-93C3-6E37886527FA}" type="slidenum">
              <a:rPr lang="it-IT" smtClean="0"/>
              <a:pPr/>
              <a:t>‹N›</a:t>
            </a:fld>
            <a:endParaRPr lang="it-IT"/>
          </a:p>
        </p:txBody>
      </p:sp>
      <p:pic>
        <p:nvPicPr>
          <p:cNvPr id="512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8344" y="260648"/>
            <a:ext cx="11115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95536" y="980729"/>
            <a:ext cx="4040188"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395536" y="1916832"/>
            <a:ext cx="4040188" cy="4209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778697" y="980729"/>
            <a:ext cx="404177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778697" y="1916832"/>
            <a:ext cx="4041775" cy="4209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7" name="Segnaposto data 6"/>
          <p:cNvSpPr>
            <a:spLocks noGrp="1"/>
          </p:cNvSpPr>
          <p:nvPr>
            <p:ph type="dt" sz="half" idx="10"/>
          </p:nvPr>
        </p:nvSpPr>
        <p:spPr>
          <a:xfrm>
            <a:off x="395536" y="6356350"/>
            <a:ext cx="2195264" cy="365125"/>
          </a:xfrm>
        </p:spPr>
        <p:txBody>
          <a:bodyPr/>
          <a:lstStyle>
            <a:lvl1pPr>
              <a:defRPr sz="1000">
                <a:solidFill>
                  <a:schemeClr val="tx1">
                    <a:lumMod val="65000"/>
                    <a:lumOff val="35000"/>
                  </a:schemeClr>
                </a:solidFill>
              </a:defRPr>
            </a:lvl1pPr>
          </a:lstStyle>
          <a:p>
            <a:fld id="{4B6055F8-1D02-4417-9241-55C834FD9970}" type="datetimeFigureOut">
              <a:rPr lang="it-IT" smtClean="0"/>
              <a:pPr/>
              <a:t>08/04/2017</a:t>
            </a:fld>
            <a:endParaRPr lang="it-IT"/>
          </a:p>
        </p:txBody>
      </p:sp>
      <p:sp>
        <p:nvSpPr>
          <p:cNvPr id="8" name="Segnaposto piè di pagina 7"/>
          <p:cNvSpPr>
            <a:spLocks noGrp="1"/>
          </p:cNvSpPr>
          <p:nvPr>
            <p:ph type="ftr" sz="quarter" idx="11"/>
          </p:nvPr>
        </p:nvSpPr>
        <p:spPr>
          <a:xfrm>
            <a:off x="2771800" y="6356350"/>
            <a:ext cx="3600400" cy="365125"/>
          </a:xfrm>
        </p:spPr>
        <p:txBody>
          <a:bodyPr/>
          <a:lstStyle>
            <a:lvl1pPr>
              <a:defRPr sz="1000">
                <a:solidFill>
                  <a:schemeClr val="tx1">
                    <a:lumMod val="65000"/>
                    <a:lumOff val="35000"/>
                  </a:schemeClr>
                </a:solidFill>
              </a:defRPr>
            </a:lvl1pPr>
          </a:lstStyle>
          <a:p>
            <a:endParaRPr lang="it-IT" dirty="0"/>
          </a:p>
        </p:txBody>
      </p:sp>
      <p:sp>
        <p:nvSpPr>
          <p:cNvPr id="9" name="Segnaposto numero diapositiva 8"/>
          <p:cNvSpPr>
            <a:spLocks noGrp="1"/>
          </p:cNvSpPr>
          <p:nvPr>
            <p:ph type="sldNum" sz="quarter" idx="12"/>
          </p:nvPr>
        </p:nvSpPr>
        <p:spPr>
          <a:xfrm>
            <a:off x="6553200" y="6356350"/>
            <a:ext cx="2267272" cy="365125"/>
          </a:xfrm>
        </p:spPr>
        <p:txBody>
          <a:bodyPr/>
          <a:lstStyle>
            <a:lvl1pPr>
              <a:defRPr sz="1000">
                <a:solidFill>
                  <a:schemeClr val="tx1">
                    <a:lumMod val="65000"/>
                    <a:lumOff val="35000"/>
                  </a:schemeClr>
                </a:solidFill>
              </a:defRPr>
            </a:lvl1pPr>
          </a:lstStyle>
          <a:p>
            <a:fld id="{B007B441-5312-499D-93C3-6E37886527FA}" type="slidenum">
              <a:rPr lang="it-IT" smtClean="0"/>
              <a:pPr/>
              <a:t>‹N›</a:t>
            </a:fld>
            <a:endParaRPr lang="it-IT"/>
          </a:p>
        </p:txBody>
      </p:sp>
      <p:sp>
        <p:nvSpPr>
          <p:cNvPr id="10" name="Titolo 1"/>
          <p:cNvSpPr>
            <a:spLocks noGrp="1"/>
          </p:cNvSpPr>
          <p:nvPr>
            <p:ph type="title"/>
          </p:nvPr>
        </p:nvSpPr>
        <p:spPr>
          <a:xfrm>
            <a:off x="395536" y="188640"/>
            <a:ext cx="6984776" cy="562074"/>
          </a:xfrm>
        </p:spPr>
        <p:txBody>
          <a:bodyPr>
            <a:noAutofit/>
          </a:bodyPr>
          <a:lstStyle>
            <a:lvl1pPr algn="l">
              <a:defRPr sz="2800"/>
            </a:lvl1pPr>
          </a:lstStyle>
          <a:p>
            <a:r>
              <a:rPr lang="it-IT" smtClean="0"/>
              <a:t>Fare clic per modificare lo stile del titolo</a:t>
            </a:r>
            <a:endParaRPr lang="it-IT" dirty="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8344" y="260648"/>
            <a:ext cx="11115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211144" cy="562074"/>
          </a:xfrm>
          <a:scene3d>
            <a:camera prst="orthographicFront"/>
            <a:lightRig rig="threePt" dir="t"/>
          </a:scene3d>
          <a:sp3d>
            <a:bevelT/>
          </a:sp3d>
        </p:spPr>
        <p:txBody>
          <a:bodyPr>
            <a:noAutofit/>
          </a:bodyPr>
          <a:lstStyle>
            <a:lvl1pPr algn="l">
              <a:defRPr sz="2800" b="1" cap="none" spc="0" baseline="0">
                <a:ln w="1905"/>
                <a:solidFill>
                  <a:srgbClr val="C00000"/>
                </a:solidFill>
                <a:effectLst>
                  <a:innerShdw blurRad="69850" dist="43180" dir="5400000">
                    <a:srgbClr val="000000">
                      <a:alpha val="65000"/>
                    </a:srgbClr>
                  </a:innerShdw>
                </a:effectLst>
              </a:defRPr>
            </a:lvl1pPr>
          </a:lstStyle>
          <a:p>
            <a:r>
              <a:rPr lang="it-IT" smtClean="0"/>
              <a:t>Fare clic per modificare lo stile del titolo</a:t>
            </a:r>
            <a:endParaRPr lang="it-IT" dirty="0"/>
          </a:p>
        </p:txBody>
      </p:sp>
      <p:sp>
        <p:nvSpPr>
          <p:cNvPr id="3" name="Segnaposto data 2"/>
          <p:cNvSpPr>
            <a:spLocks noGrp="1"/>
          </p:cNvSpPr>
          <p:nvPr>
            <p:ph type="dt" sz="half" idx="10"/>
          </p:nvPr>
        </p:nvSpPr>
        <p:spPr>
          <a:xfrm>
            <a:off x="323528" y="6356350"/>
            <a:ext cx="2267272" cy="365125"/>
          </a:xfrm>
        </p:spPr>
        <p:txBody>
          <a:bodyPr/>
          <a:lstStyle>
            <a:lvl1pPr>
              <a:defRPr sz="1000">
                <a:solidFill>
                  <a:schemeClr val="tx1">
                    <a:lumMod val="65000"/>
                    <a:lumOff val="35000"/>
                  </a:schemeClr>
                </a:solidFill>
              </a:defRPr>
            </a:lvl1pPr>
          </a:lstStyle>
          <a:p>
            <a:fld id="{4B6055F8-1D02-4417-9241-55C834FD9970}" type="datetimeFigureOut">
              <a:rPr lang="it-IT" smtClean="0"/>
              <a:pPr/>
              <a:t>08/04/2017</a:t>
            </a:fld>
            <a:endParaRPr lang="it-IT"/>
          </a:p>
        </p:txBody>
      </p:sp>
      <p:sp>
        <p:nvSpPr>
          <p:cNvPr id="4" name="Segnaposto piè di pagina 3"/>
          <p:cNvSpPr>
            <a:spLocks noGrp="1"/>
          </p:cNvSpPr>
          <p:nvPr>
            <p:ph type="ftr" sz="quarter" idx="11"/>
          </p:nvPr>
        </p:nvSpPr>
        <p:spPr>
          <a:xfrm>
            <a:off x="2843808" y="6356350"/>
            <a:ext cx="3528392" cy="365125"/>
          </a:xfrm>
        </p:spPr>
        <p:txBody>
          <a:bodyPr/>
          <a:lstStyle>
            <a:lvl1pPr>
              <a:defRPr sz="1000">
                <a:solidFill>
                  <a:schemeClr val="tx1">
                    <a:lumMod val="65000"/>
                    <a:lumOff val="35000"/>
                  </a:schemeClr>
                </a:solidFill>
              </a:defRPr>
            </a:lvl1pPr>
          </a:lstStyle>
          <a:p>
            <a:endParaRPr lang="it-IT" dirty="0"/>
          </a:p>
        </p:txBody>
      </p:sp>
      <p:sp>
        <p:nvSpPr>
          <p:cNvPr id="5" name="Segnaposto numero diapositiva 4"/>
          <p:cNvSpPr>
            <a:spLocks noGrp="1"/>
          </p:cNvSpPr>
          <p:nvPr>
            <p:ph type="sldNum" sz="quarter" idx="12"/>
          </p:nvPr>
        </p:nvSpPr>
        <p:spPr>
          <a:xfrm>
            <a:off x="6553200" y="6356350"/>
            <a:ext cx="2411288" cy="365125"/>
          </a:xfrm>
        </p:spPr>
        <p:txBody>
          <a:bodyPr/>
          <a:lstStyle>
            <a:lvl1pPr>
              <a:defRPr sz="1000">
                <a:solidFill>
                  <a:schemeClr val="tx1">
                    <a:lumMod val="65000"/>
                    <a:lumOff val="35000"/>
                  </a:schemeClr>
                </a:solidFill>
              </a:defRPr>
            </a:lvl1pPr>
          </a:lstStyle>
          <a:p>
            <a:fld id="{B007B441-5312-499D-93C3-6E37886527FA}" type="slidenum">
              <a:rPr lang="it-IT" smtClean="0"/>
              <a:pPr/>
              <a:t>‹N›</a:t>
            </a:fld>
            <a:endParaRPr lang="it-IT"/>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40352" y="332656"/>
            <a:ext cx="11115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08/04/2017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764704"/>
            <a:ext cx="3008313" cy="670396"/>
          </a:xfrm>
        </p:spPr>
        <p:txBody>
          <a:bodyPr anchor="b"/>
          <a:lstStyle>
            <a:lvl1pPr algn="l">
              <a:defRPr sz="2000" b="1"/>
            </a:lvl1pPr>
          </a:lstStyle>
          <a:p>
            <a:r>
              <a:rPr lang="it-IT" smtClean="0"/>
              <a:t>Fare clic per modificare lo stile del titolo</a:t>
            </a:r>
            <a:endParaRPr lang="it-IT" dirty="0"/>
          </a:p>
        </p:txBody>
      </p:sp>
      <p:sp>
        <p:nvSpPr>
          <p:cNvPr id="3" name="Segnaposto contenuto 2"/>
          <p:cNvSpPr>
            <a:spLocks noGrp="1"/>
          </p:cNvSpPr>
          <p:nvPr>
            <p:ph idx="1"/>
          </p:nvPr>
        </p:nvSpPr>
        <p:spPr>
          <a:xfrm>
            <a:off x="3575050" y="800656"/>
            <a:ext cx="5276802" cy="5325507"/>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testo 3"/>
          <p:cNvSpPr>
            <a:spLocks noGrp="1"/>
          </p:cNvSpPr>
          <p:nvPr>
            <p:ph type="body" sz="half" idx="2"/>
          </p:nvPr>
        </p:nvSpPr>
        <p:spPr>
          <a:xfrm>
            <a:off x="457200" y="1556792"/>
            <a:ext cx="3008313" cy="45693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sz="1000">
                <a:solidFill>
                  <a:schemeClr val="tx1">
                    <a:lumMod val="65000"/>
                    <a:lumOff val="35000"/>
                  </a:schemeClr>
                </a:solidFill>
              </a:defRPr>
            </a:lvl1pPr>
          </a:lstStyle>
          <a:p>
            <a:fld id="{4B6055F8-1D02-4417-9241-55C834FD9970}" type="datetimeFigureOut">
              <a:rPr lang="it-IT" smtClean="0"/>
              <a:pPr/>
              <a:t>08/04/2017</a:t>
            </a:fld>
            <a:endParaRPr lang="it-IT"/>
          </a:p>
        </p:txBody>
      </p:sp>
      <p:sp>
        <p:nvSpPr>
          <p:cNvPr id="6" name="Segnaposto piè di pagina 5"/>
          <p:cNvSpPr>
            <a:spLocks noGrp="1"/>
          </p:cNvSpPr>
          <p:nvPr>
            <p:ph type="ftr" sz="quarter" idx="11"/>
          </p:nvPr>
        </p:nvSpPr>
        <p:spPr>
          <a:xfrm>
            <a:off x="2771800" y="6356350"/>
            <a:ext cx="3744416" cy="365125"/>
          </a:xfrm>
        </p:spPr>
        <p:txBody>
          <a:bodyPr/>
          <a:lstStyle>
            <a:lvl1pPr>
              <a:defRPr sz="1000">
                <a:solidFill>
                  <a:schemeClr val="tx1">
                    <a:lumMod val="65000"/>
                    <a:lumOff val="35000"/>
                  </a:schemeClr>
                </a:solidFill>
              </a:defRPr>
            </a:lvl1pPr>
          </a:lstStyle>
          <a:p>
            <a:endParaRPr lang="it-IT"/>
          </a:p>
        </p:txBody>
      </p:sp>
      <p:sp>
        <p:nvSpPr>
          <p:cNvPr id="7" name="Segnaposto numero diapositiva 6"/>
          <p:cNvSpPr>
            <a:spLocks noGrp="1"/>
          </p:cNvSpPr>
          <p:nvPr>
            <p:ph type="sldNum" sz="quarter" idx="12"/>
          </p:nvPr>
        </p:nvSpPr>
        <p:spPr>
          <a:xfrm>
            <a:off x="6686872" y="6356350"/>
            <a:ext cx="2205608" cy="365125"/>
          </a:xfrm>
        </p:spPr>
        <p:txBody>
          <a:bodyPr/>
          <a:lstStyle>
            <a:lvl1pPr>
              <a:defRPr sz="1000">
                <a:solidFill>
                  <a:schemeClr val="tx1">
                    <a:lumMod val="65000"/>
                    <a:lumOff val="35000"/>
                  </a:schemeClr>
                </a:solidFill>
              </a:defRPr>
            </a:lvl1pPr>
          </a:lstStyle>
          <a:p>
            <a:fld id="{B007B441-5312-499D-93C3-6E37886527FA}" type="slidenum">
              <a:rPr lang="it-IT" smtClean="0"/>
              <a:pPr/>
              <a:t>‹N›</a:t>
            </a:fld>
            <a:endParaRPr lang="it-IT"/>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40352" y="296704"/>
            <a:ext cx="11115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sz="1000">
                <a:solidFill>
                  <a:schemeClr val="tx1">
                    <a:lumMod val="65000"/>
                    <a:lumOff val="35000"/>
                  </a:schemeClr>
                </a:solidFill>
              </a:defRPr>
            </a:lvl1pPr>
          </a:lstStyle>
          <a:p>
            <a:fld id="{4B6055F8-1D02-4417-9241-55C834FD9970}" type="datetimeFigureOut">
              <a:rPr lang="it-IT" smtClean="0"/>
              <a:pPr/>
              <a:t>08/04/2017</a:t>
            </a:fld>
            <a:endParaRPr lang="it-IT"/>
          </a:p>
        </p:txBody>
      </p:sp>
      <p:sp>
        <p:nvSpPr>
          <p:cNvPr id="6" name="Segnaposto piè di pagina 5"/>
          <p:cNvSpPr>
            <a:spLocks noGrp="1"/>
          </p:cNvSpPr>
          <p:nvPr>
            <p:ph type="ftr" sz="quarter" idx="11"/>
          </p:nvPr>
        </p:nvSpPr>
        <p:spPr>
          <a:xfrm>
            <a:off x="2843808" y="6356350"/>
            <a:ext cx="3528392" cy="365125"/>
          </a:xfrm>
        </p:spPr>
        <p:txBody>
          <a:bodyPr/>
          <a:lstStyle>
            <a:lvl1pPr>
              <a:defRPr sz="1000">
                <a:solidFill>
                  <a:schemeClr val="tx1">
                    <a:lumMod val="65000"/>
                    <a:lumOff val="35000"/>
                  </a:schemeClr>
                </a:solidFill>
              </a:defRPr>
            </a:lvl1pPr>
          </a:lstStyle>
          <a:p>
            <a:endParaRPr lang="it-IT" dirty="0"/>
          </a:p>
        </p:txBody>
      </p:sp>
      <p:sp>
        <p:nvSpPr>
          <p:cNvPr id="7" name="Segnaposto numero diapositiva 6"/>
          <p:cNvSpPr>
            <a:spLocks noGrp="1"/>
          </p:cNvSpPr>
          <p:nvPr>
            <p:ph type="sldNum" sz="quarter" idx="12"/>
          </p:nvPr>
        </p:nvSpPr>
        <p:spPr>
          <a:xfrm>
            <a:off x="6553200" y="6356350"/>
            <a:ext cx="2298652" cy="365125"/>
          </a:xfrm>
        </p:spPr>
        <p:txBody>
          <a:bodyPr/>
          <a:lstStyle>
            <a:lvl1pPr>
              <a:defRPr sz="1000">
                <a:solidFill>
                  <a:schemeClr val="tx1">
                    <a:lumMod val="65000"/>
                    <a:lumOff val="35000"/>
                  </a:schemeClr>
                </a:solidFill>
              </a:defRPr>
            </a:lvl1pPr>
          </a:lstStyle>
          <a:p>
            <a:fld id="{B007B441-5312-499D-93C3-6E37886527FA}" type="slidenum">
              <a:rPr lang="it-IT" smtClean="0"/>
              <a:pPr/>
              <a:t>‹N›</a:t>
            </a:fld>
            <a:endParaRPr lang="it-IT"/>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40352" y="332656"/>
            <a:ext cx="11115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08/04/2017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7139136" cy="52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dirty="0" smtClean="0"/>
              <a:t>Fare clic per modificare lo stile del titolo</a:t>
            </a:r>
          </a:p>
        </p:txBody>
      </p:sp>
      <p:sp>
        <p:nvSpPr>
          <p:cNvPr id="1027" name="Segnaposto testo 2"/>
          <p:cNvSpPr>
            <a:spLocks noGrp="1"/>
          </p:cNvSpPr>
          <p:nvPr>
            <p:ph type="body" idx="1"/>
          </p:nvPr>
        </p:nvSpPr>
        <p:spPr bwMode="auto">
          <a:xfrm>
            <a:off x="457200" y="1052736"/>
            <a:ext cx="8394652" cy="507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dirty="0" smtClean="0"/>
              <a:t>Fare clic per modificare stili del testo dello schema</a:t>
            </a:r>
          </a:p>
          <a:p>
            <a:pPr lvl="1"/>
            <a:r>
              <a:rPr lang="it-IT" altLang="it-IT" dirty="0" smtClean="0"/>
              <a:t>Secondo livello</a:t>
            </a:r>
          </a:p>
          <a:p>
            <a:pPr lvl="2"/>
            <a:r>
              <a:rPr lang="it-IT" altLang="it-IT" dirty="0" smtClean="0"/>
              <a:t>Terzo livello</a:t>
            </a:r>
          </a:p>
          <a:p>
            <a:pPr lvl="3"/>
            <a:r>
              <a:rPr lang="it-IT" altLang="it-IT" dirty="0" smtClean="0"/>
              <a:t>Quarto livello</a:t>
            </a:r>
          </a:p>
          <a:p>
            <a:pPr lvl="4"/>
            <a:r>
              <a:rPr lang="it-IT" altLang="it-IT" dirty="0"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lumMod val="65000"/>
                    <a:lumOff val="35000"/>
                  </a:schemeClr>
                </a:solidFill>
                <a:latin typeface="+mn-lt"/>
              </a:defRPr>
            </a:lvl1pPr>
          </a:lstStyle>
          <a:p>
            <a:pPr>
              <a:defRPr/>
            </a:pPr>
            <a:fld id="{F2229BEF-391F-4A20-8335-892E6E92A13D}" type="datetimeFigureOut">
              <a:rPr lang="it-IT" smtClean="0"/>
              <a:pPr>
                <a:defRPr/>
              </a:pPr>
              <a:t>08/04/2017</a:t>
            </a:fld>
            <a:endParaRPr lang="it-IT"/>
          </a:p>
        </p:txBody>
      </p:sp>
      <p:sp>
        <p:nvSpPr>
          <p:cNvPr id="5" name="Segnaposto piè di pagina 4"/>
          <p:cNvSpPr>
            <a:spLocks noGrp="1"/>
          </p:cNvSpPr>
          <p:nvPr>
            <p:ph type="ftr" sz="quarter" idx="3"/>
          </p:nvPr>
        </p:nvSpPr>
        <p:spPr>
          <a:xfrm>
            <a:off x="2771800" y="6356350"/>
            <a:ext cx="3672408"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lumMod val="65000"/>
                    <a:lumOff val="3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298652"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lumMod val="65000"/>
                    <a:lumOff val="35000"/>
                  </a:schemeClr>
                </a:solidFill>
                <a:latin typeface="+mn-lt"/>
              </a:defRPr>
            </a:lvl1pPr>
          </a:lstStyle>
          <a:p>
            <a:pPr>
              <a:defRPr/>
            </a:pPr>
            <a:fld id="{23E2E9B6-82D0-4323-8156-7BE5188E7305}" type="slidenum">
              <a:rPr lang="it-IT" smtClean="0"/>
              <a:pPr>
                <a:defRPr/>
              </a:pPr>
              <a:t>‹N›</a:t>
            </a:fld>
            <a:endParaRPr lang="it-IT" dirty="0"/>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332656"/>
            <a:ext cx="11115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txStyles>
    <p:titleStyle>
      <a:lvl1pPr algn="l" rtl="0" eaLnBrk="1" fontAlgn="base" hangingPunct="1">
        <a:spcBef>
          <a:spcPct val="0"/>
        </a:spcBef>
        <a:spcAft>
          <a:spcPct val="0"/>
        </a:spcAft>
        <a:defRPr sz="28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6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txBox="1">
            <a:spLocks/>
          </p:cNvSpPr>
          <p:nvPr/>
        </p:nvSpPr>
        <p:spPr bwMode="auto">
          <a:xfrm>
            <a:off x="323528" y="548680"/>
            <a:ext cx="612068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1600">
                <a:solidFill>
                  <a:schemeClr val="tx1"/>
                </a:solidFill>
                <a:latin typeface="Verdana" pitchFamily="34" charset="0"/>
              </a:defRPr>
            </a:lvl1pPr>
            <a:lvl2pPr marL="742950" indent="-285750" defTabSz="881063">
              <a:defRPr sz="1600">
                <a:solidFill>
                  <a:schemeClr val="tx1"/>
                </a:solidFill>
                <a:latin typeface="Verdana" pitchFamily="34" charset="0"/>
              </a:defRPr>
            </a:lvl2pPr>
            <a:lvl3pPr marL="1143000" indent="-228600" defTabSz="881063">
              <a:defRPr sz="1600">
                <a:solidFill>
                  <a:schemeClr val="tx1"/>
                </a:solidFill>
                <a:latin typeface="Verdana" pitchFamily="34" charset="0"/>
              </a:defRPr>
            </a:lvl3pPr>
            <a:lvl4pPr marL="1600200" indent="-228600" defTabSz="881063">
              <a:defRPr sz="1600">
                <a:solidFill>
                  <a:schemeClr val="tx1"/>
                </a:solidFill>
                <a:latin typeface="Verdana" pitchFamily="34" charset="0"/>
              </a:defRPr>
            </a:lvl4pPr>
            <a:lvl5pPr marL="2057400" indent="-228600" defTabSz="881063">
              <a:defRPr sz="1600">
                <a:solidFill>
                  <a:schemeClr val="tx1"/>
                </a:solidFill>
                <a:latin typeface="Verdana" pitchFamily="34" charset="0"/>
              </a:defRPr>
            </a:lvl5pPr>
            <a:lvl6pPr marL="2514600" indent="-228600" defTabSz="881063" eaLnBrk="0" fontAlgn="base" hangingPunct="0">
              <a:spcBef>
                <a:spcPct val="0"/>
              </a:spcBef>
              <a:spcAft>
                <a:spcPct val="0"/>
              </a:spcAft>
              <a:defRPr sz="1600">
                <a:solidFill>
                  <a:schemeClr val="tx1"/>
                </a:solidFill>
                <a:latin typeface="Verdana" pitchFamily="34" charset="0"/>
              </a:defRPr>
            </a:lvl6pPr>
            <a:lvl7pPr marL="2971800" indent="-228600" defTabSz="881063" eaLnBrk="0" fontAlgn="base" hangingPunct="0">
              <a:spcBef>
                <a:spcPct val="0"/>
              </a:spcBef>
              <a:spcAft>
                <a:spcPct val="0"/>
              </a:spcAft>
              <a:defRPr sz="1600">
                <a:solidFill>
                  <a:schemeClr val="tx1"/>
                </a:solidFill>
                <a:latin typeface="Verdana" pitchFamily="34" charset="0"/>
              </a:defRPr>
            </a:lvl7pPr>
            <a:lvl8pPr marL="3429000" indent="-228600" defTabSz="881063" eaLnBrk="0" fontAlgn="base" hangingPunct="0">
              <a:spcBef>
                <a:spcPct val="0"/>
              </a:spcBef>
              <a:spcAft>
                <a:spcPct val="0"/>
              </a:spcAft>
              <a:defRPr sz="1600">
                <a:solidFill>
                  <a:schemeClr val="tx1"/>
                </a:solidFill>
                <a:latin typeface="Verdana" pitchFamily="34" charset="0"/>
              </a:defRPr>
            </a:lvl8pPr>
            <a:lvl9pPr marL="3886200" indent="-228600" defTabSz="881063" eaLnBrk="0" fontAlgn="base" hangingPunct="0">
              <a:spcBef>
                <a:spcPct val="0"/>
              </a:spcBef>
              <a:spcAft>
                <a:spcPct val="0"/>
              </a:spcAft>
              <a:defRPr sz="1600">
                <a:solidFill>
                  <a:schemeClr val="tx1"/>
                </a:solidFill>
                <a:latin typeface="Verdana" pitchFamily="34" charset="0"/>
              </a:defRPr>
            </a:lvl9pPr>
          </a:lstStyle>
          <a:p>
            <a:r>
              <a:rPr lang="it-IT" altLang="it-IT" sz="4000" b="1" dirty="0" smtClean="0">
                <a:solidFill>
                  <a:srgbClr val="C00000"/>
                </a:solidFill>
                <a:latin typeface="Calibri" pitchFamily="34" charset="0"/>
              </a:rPr>
              <a:t>Quando i matematici non vanno in aula:</a:t>
            </a:r>
          </a:p>
          <a:p>
            <a:r>
              <a:rPr lang="it-IT" altLang="it-IT" sz="4000" b="1" dirty="0" smtClean="0">
                <a:solidFill>
                  <a:srgbClr val="C00000"/>
                </a:solidFill>
                <a:latin typeface="Calibri" pitchFamily="34" charset="0"/>
              </a:rPr>
              <a:t>Modellizzare e prevedere il mercato elettrico italiano </a:t>
            </a:r>
            <a:endParaRPr lang="it-IT" altLang="it-IT" b="1" i="1" dirty="0">
              <a:solidFill>
                <a:srgbClr val="C00000"/>
              </a:solidFill>
              <a:latin typeface="Calibri" pitchFamily="34" charset="0"/>
            </a:endParaRPr>
          </a:p>
        </p:txBody>
      </p:sp>
      <p:sp>
        <p:nvSpPr>
          <p:cNvPr id="10244" name="CasellaDiTesto 1"/>
          <p:cNvSpPr txBox="1">
            <a:spLocks noChangeArrowheads="1"/>
          </p:cNvSpPr>
          <p:nvPr/>
        </p:nvSpPr>
        <p:spPr bwMode="auto">
          <a:xfrm>
            <a:off x="338173" y="3349441"/>
            <a:ext cx="32682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Verdana" pitchFamily="34" charset="0"/>
              </a:defRPr>
            </a:lvl1pPr>
            <a:lvl2pPr marL="742950" indent="-285750">
              <a:defRPr sz="1600">
                <a:solidFill>
                  <a:schemeClr val="tx1"/>
                </a:solidFill>
                <a:latin typeface="Verdana" pitchFamily="34" charset="0"/>
              </a:defRPr>
            </a:lvl2pPr>
            <a:lvl3pPr marL="1143000" indent="-228600">
              <a:defRPr sz="1600">
                <a:solidFill>
                  <a:schemeClr val="tx1"/>
                </a:solidFill>
                <a:latin typeface="Verdana" pitchFamily="34" charset="0"/>
              </a:defRPr>
            </a:lvl3pPr>
            <a:lvl4pPr marL="1600200" indent="-228600">
              <a:defRPr sz="1600">
                <a:solidFill>
                  <a:schemeClr val="tx1"/>
                </a:solidFill>
                <a:latin typeface="Verdana" pitchFamily="34" charset="0"/>
              </a:defRPr>
            </a:lvl4pPr>
            <a:lvl5pPr marL="2057400" indent="-22860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0" fontAlgn="base" hangingPunct="0">
              <a:spcBef>
                <a:spcPct val="0"/>
              </a:spcBef>
              <a:spcAft>
                <a:spcPct val="0"/>
              </a:spcAft>
            </a:pPr>
            <a:r>
              <a:rPr lang="it-IT" altLang="it-IT" sz="2000" dirty="0" smtClean="0">
                <a:solidFill>
                  <a:srgbClr val="000000"/>
                </a:solidFill>
                <a:latin typeface="+mn-lt"/>
              </a:rPr>
              <a:t>Trento, 8 aprile 2017</a:t>
            </a:r>
          </a:p>
          <a:p>
            <a:pPr eaLnBrk="0" fontAlgn="base" hangingPunct="0">
              <a:spcBef>
                <a:spcPct val="0"/>
              </a:spcBef>
              <a:spcAft>
                <a:spcPct val="0"/>
              </a:spcAft>
            </a:pPr>
            <a:endParaRPr lang="it-IT" altLang="it-IT" sz="2000" dirty="0">
              <a:solidFill>
                <a:srgbClr val="000000"/>
              </a:solidFill>
              <a:latin typeface="+mn-lt"/>
            </a:endParaRPr>
          </a:p>
          <a:p>
            <a:pPr eaLnBrk="0" fontAlgn="base" hangingPunct="0">
              <a:spcBef>
                <a:spcPct val="0"/>
              </a:spcBef>
              <a:spcAft>
                <a:spcPct val="0"/>
              </a:spcAft>
            </a:pPr>
            <a:r>
              <a:rPr lang="it-IT" altLang="it-IT" sz="2000" dirty="0" smtClean="0">
                <a:solidFill>
                  <a:srgbClr val="000000"/>
                </a:solidFill>
                <a:latin typeface="+mn-lt"/>
              </a:rPr>
              <a:t>Giacomo </a:t>
            </a:r>
            <a:r>
              <a:rPr lang="it-IT" altLang="it-IT" sz="2000" dirty="0" err="1" smtClean="0">
                <a:solidFill>
                  <a:srgbClr val="000000"/>
                </a:solidFill>
                <a:latin typeface="+mn-lt"/>
              </a:rPr>
              <a:t>Ciapponi</a:t>
            </a:r>
            <a:endParaRPr lang="it-IT" altLang="it-IT" sz="2000" dirty="0">
              <a:solidFill>
                <a:srgbClr val="000000"/>
              </a:solidFill>
              <a:latin typeface="+mn-lt"/>
            </a:endParaRPr>
          </a:p>
        </p:txBody>
      </p:sp>
      <p:grpSp>
        <p:nvGrpSpPr>
          <p:cNvPr id="19" name="Gruppo 18"/>
          <p:cNvGrpSpPr/>
          <p:nvPr/>
        </p:nvGrpSpPr>
        <p:grpSpPr>
          <a:xfrm>
            <a:off x="3403" y="5373216"/>
            <a:ext cx="9105101" cy="1224136"/>
            <a:chOff x="38899" y="5373216"/>
            <a:chExt cx="9105101" cy="1224136"/>
          </a:xfrm>
        </p:grpSpPr>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1707" y="5380552"/>
              <a:ext cx="1832293" cy="1216800"/>
            </a:xfrm>
            <a:prstGeom prst="rect">
              <a:avLst/>
            </a:prstGeom>
          </p:spPr>
        </p:pic>
        <p:pic>
          <p:nvPicPr>
            <p:cNvPr id="14" name="Immagine 13"/>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563888" y="5380552"/>
              <a:ext cx="1868400" cy="1216800"/>
            </a:xfrm>
            <a:prstGeom prst="rect">
              <a:avLst/>
            </a:prstGeom>
          </p:spPr>
        </p:pic>
        <p:pic>
          <p:nvPicPr>
            <p:cNvPr id="12" name="Immagin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99" y="5373216"/>
              <a:ext cx="1868805" cy="1216800"/>
            </a:xfrm>
            <a:prstGeom prst="rect">
              <a:avLst/>
            </a:prstGeom>
          </p:spPr>
        </p:pic>
        <p:pic>
          <p:nvPicPr>
            <p:cNvPr id="13" name="Immagin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3896" y="5373216"/>
              <a:ext cx="1868805" cy="1216800"/>
            </a:xfrm>
            <a:prstGeom prst="rect">
              <a:avLst/>
            </a:prstGeom>
          </p:spPr>
        </p:pic>
        <p:pic>
          <p:nvPicPr>
            <p:cNvPr id="15" name="Immagin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36096" y="5380552"/>
              <a:ext cx="1868805" cy="1216800"/>
            </a:xfrm>
            <a:prstGeom prst="rect">
              <a:avLst/>
            </a:prstGeom>
          </p:spPr>
        </p:pic>
      </p:grpSp>
    </p:spTree>
    <p:custDataLst>
      <p:tags r:id="rId1"/>
    </p:custDataLst>
    <p:extLst>
      <p:ext uri="{BB962C8B-B14F-4D97-AF65-F5344CB8AC3E}">
        <p14:creationId xmlns:p14="http://schemas.microsoft.com/office/powerpoint/2010/main" val="171651212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Conoscere il problema: il SISTEMA elettrico E I SUOI MERCATI</a:t>
            </a:r>
            <a:endParaRPr lang="it-IT" dirty="0"/>
          </a:p>
        </p:txBody>
      </p:sp>
      <p:sp>
        <p:nvSpPr>
          <p:cNvPr id="3" name="Segnaposto testo 2"/>
          <p:cNvSpPr>
            <a:spLocks noGrp="1"/>
          </p:cNvSpPr>
          <p:nvPr>
            <p:ph type="body" idx="1"/>
          </p:nvPr>
        </p:nvSpPr>
        <p:spPr/>
        <p:txBody>
          <a:bodyPr/>
          <a:lstStyle/>
          <a:p>
            <a:endParaRPr lang="it-IT"/>
          </a:p>
        </p:txBody>
      </p:sp>
    </p:spTree>
    <p:extLst>
      <p:ext uri="{BB962C8B-B14F-4D97-AF65-F5344CB8AC3E}">
        <p14:creationId xmlns:p14="http://schemas.microsoft.com/office/powerpoint/2010/main" val="3668867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L’energia elettrica: così scontata così complessa da gestire</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556792"/>
            <a:ext cx="6668668" cy="4361309"/>
          </a:xfrm>
        </p:spPr>
      </p:pic>
    </p:spTree>
    <p:extLst>
      <p:ext uri="{BB962C8B-B14F-4D97-AF65-F5344CB8AC3E}">
        <p14:creationId xmlns:p14="http://schemas.microsoft.com/office/powerpoint/2010/main" val="2040730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50927" y="116634"/>
            <a:ext cx="7940804" cy="674687"/>
          </a:xfrm>
        </p:spPr>
        <p:txBody>
          <a:bodyPr>
            <a:normAutofit/>
          </a:bodyPr>
          <a:lstStyle/>
          <a:p>
            <a:r>
              <a:rPr lang="it-IT" dirty="0" smtClean="0"/>
              <a:t>La filiera elettrica: il percorso “fisico”</a:t>
            </a:r>
          </a:p>
        </p:txBody>
      </p:sp>
      <p:sp>
        <p:nvSpPr>
          <p:cNvPr id="9228" name="Text Box 14"/>
          <p:cNvSpPr txBox="1">
            <a:spLocks noChangeArrowheads="1"/>
          </p:cNvSpPr>
          <p:nvPr/>
        </p:nvSpPr>
        <p:spPr bwMode="auto">
          <a:xfrm>
            <a:off x="2179120" y="1614426"/>
            <a:ext cx="4719912" cy="66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49" tIns="52175" rIns="104349" bIns="52175" anchor="ctr">
            <a:spAutoFit/>
          </a:bodyPr>
          <a:lstStyle>
            <a:lvl1pPr defTabSz="863600" eaLnBrk="0" hangingPunct="0">
              <a:defRPr sz="2200">
                <a:solidFill>
                  <a:schemeClr val="tx1"/>
                </a:solidFill>
                <a:latin typeface="Verdana" pitchFamily="34" charset="0"/>
                <a:ea typeface="ヒラギノ角ゴ Pro W3" pitchFamily="1" charset="-128"/>
              </a:defRPr>
            </a:lvl1pPr>
            <a:lvl2pPr marL="742950" indent="-285750" defTabSz="863600" eaLnBrk="0" hangingPunct="0">
              <a:defRPr sz="2200">
                <a:solidFill>
                  <a:schemeClr val="tx1"/>
                </a:solidFill>
                <a:latin typeface="Verdana" pitchFamily="34" charset="0"/>
                <a:ea typeface="ヒラギノ角ゴ Pro W3" pitchFamily="1" charset="-128"/>
              </a:defRPr>
            </a:lvl2pPr>
            <a:lvl3pPr marL="1143000" indent="-228600" defTabSz="863600" eaLnBrk="0" hangingPunct="0">
              <a:defRPr sz="2200">
                <a:solidFill>
                  <a:schemeClr val="tx1"/>
                </a:solidFill>
                <a:latin typeface="Verdana" pitchFamily="34" charset="0"/>
                <a:ea typeface="ヒラギノ角ゴ Pro W3" pitchFamily="1" charset="-128"/>
              </a:defRPr>
            </a:lvl3pPr>
            <a:lvl4pPr marL="1600200" indent="-228600" defTabSz="863600" eaLnBrk="0" hangingPunct="0">
              <a:defRPr sz="2200">
                <a:solidFill>
                  <a:schemeClr val="tx1"/>
                </a:solidFill>
                <a:latin typeface="Verdana" pitchFamily="34" charset="0"/>
                <a:ea typeface="ヒラギノ角ゴ Pro W3" pitchFamily="1" charset="-128"/>
              </a:defRPr>
            </a:lvl4pPr>
            <a:lvl5pPr marL="2057400" indent="-228600" defTabSz="863600" eaLnBrk="0" hangingPunct="0">
              <a:defRPr sz="2200">
                <a:solidFill>
                  <a:schemeClr val="tx1"/>
                </a:solidFill>
                <a:latin typeface="Verdana" pitchFamily="34" charset="0"/>
                <a:ea typeface="ヒラギノ角ゴ Pro W3" pitchFamily="1" charset="-128"/>
              </a:defRPr>
            </a:lvl5pPr>
            <a:lvl6pPr marL="25146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6pPr>
            <a:lvl7pPr marL="29718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7pPr>
            <a:lvl8pPr marL="34290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8pPr>
            <a:lvl9pPr marL="38862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9pPr>
          </a:lstStyle>
          <a:p>
            <a:pPr eaLnBrk="1" hangingPunct="1">
              <a:lnSpc>
                <a:spcPct val="114000"/>
              </a:lnSpc>
              <a:spcBef>
                <a:spcPct val="0"/>
              </a:spcBef>
              <a:buSzTx/>
              <a:buFontTx/>
              <a:buNone/>
            </a:pPr>
            <a:r>
              <a:rPr lang="it-IT" sz="1600" dirty="0">
                <a:latin typeface="+mn-lt"/>
              </a:rPr>
              <a:t>Trasformazione di fonti di </a:t>
            </a:r>
            <a:r>
              <a:rPr lang="it-IT" sz="1600" b="1" dirty="0">
                <a:latin typeface="+mn-lt"/>
              </a:rPr>
              <a:t>energia primaria in elettricità</a:t>
            </a:r>
          </a:p>
        </p:txBody>
      </p:sp>
      <p:sp>
        <p:nvSpPr>
          <p:cNvPr id="9229" name="Text Box 15"/>
          <p:cNvSpPr txBox="1">
            <a:spLocks noChangeArrowheads="1"/>
          </p:cNvSpPr>
          <p:nvPr/>
        </p:nvSpPr>
        <p:spPr bwMode="auto">
          <a:xfrm>
            <a:off x="2179121" y="2639330"/>
            <a:ext cx="4254011" cy="94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49" tIns="52175" rIns="104349" bIns="52175" anchor="ctr">
            <a:spAutoFit/>
          </a:bodyPr>
          <a:lstStyle>
            <a:lvl1pPr defTabSz="863600" eaLnBrk="0" hangingPunct="0">
              <a:defRPr sz="2200">
                <a:solidFill>
                  <a:schemeClr val="tx1"/>
                </a:solidFill>
                <a:latin typeface="Verdana" pitchFamily="34" charset="0"/>
                <a:ea typeface="ヒラギノ角ゴ Pro W3" pitchFamily="1" charset="-128"/>
              </a:defRPr>
            </a:lvl1pPr>
            <a:lvl2pPr marL="742950" indent="-285750" defTabSz="863600" eaLnBrk="0" hangingPunct="0">
              <a:defRPr sz="2200">
                <a:solidFill>
                  <a:schemeClr val="tx1"/>
                </a:solidFill>
                <a:latin typeface="Verdana" pitchFamily="34" charset="0"/>
                <a:ea typeface="ヒラギノ角ゴ Pro W3" pitchFamily="1" charset="-128"/>
              </a:defRPr>
            </a:lvl2pPr>
            <a:lvl3pPr marL="1143000" indent="-228600" defTabSz="863600" eaLnBrk="0" hangingPunct="0">
              <a:defRPr sz="2200">
                <a:solidFill>
                  <a:schemeClr val="tx1"/>
                </a:solidFill>
                <a:latin typeface="Verdana" pitchFamily="34" charset="0"/>
                <a:ea typeface="ヒラギノ角ゴ Pro W3" pitchFamily="1" charset="-128"/>
              </a:defRPr>
            </a:lvl3pPr>
            <a:lvl4pPr marL="1600200" indent="-228600" defTabSz="863600" eaLnBrk="0" hangingPunct="0">
              <a:defRPr sz="2200">
                <a:solidFill>
                  <a:schemeClr val="tx1"/>
                </a:solidFill>
                <a:latin typeface="Verdana" pitchFamily="34" charset="0"/>
                <a:ea typeface="ヒラギノ角ゴ Pro W3" pitchFamily="1" charset="-128"/>
              </a:defRPr>
            </a:lvl4pPr>
            <a:lvl5pPr marL="2057400" indent="-228600" defTabSz="863600" eaLnBrk="0" hangingPunct="0">
              <a:defRPr sz="2200">
                <a:solidFill>
                  <a:schemeClr val="tx1"/>
                </a:solidFill>
                <a:latin typeface="Verdana" pitchFamily="34" charset="0"/>
                <a:ea typeface="ヒラギノ角ゴ Pro W3" pitchFamily="1" charset="-128"/>
              </a:defRPr>
            </a:lvl5pPr>
            <a:lvl6pPr marL="25146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6pPr>
            <a:lvl7pPr marL="29718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7pPr>
            <a:lvl8pPr marL="34290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8pPr>
            <a:lvl9pPr marL="38862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9pPr>
          </a:lstStyle>
          <a:p>
            <a:pPr algn="just" eaLnBrk="1" hangingPunct="1">
              <a:lnSpc>
                <a:spcPct val="114000"/>
              </a:lnSpc>
              <a:spcBef>
                <a:spcPct val="0"/>
              </a:spcBef>
              <a:buSzTx/>
              <a:buFontTx/>
              <a:buNone/>
            </a:pPr>
            <a:r>
              <a:rPr lang="it-IT" sz="1600" dirty="0">
                <a:latin typeface="+mn-lt"/>
              </a:rPr>
              <a:t>Trasporto e trasformazione di energia elettrica sulla </a:t>
            </a:r>
          </a:p>
          <a:p>
            <a:pPr algn="just" eaLnBrk="1" hangingPunct="1">
              <a:lnSpc>
                <a:spcPct val="114000"/>
              </a:lnSpc>
              <a:spcBef>
                <a:spcPct val="0"/>
              </a:spcBef>
              <a:buSzTx/>
              <a:buFontTx/>
              <a:buNone/>
            </a:pPr>
            <a:r>
              <a:rPr lang="it-IT" sz="1600" dirty="0">
                <a:latin typeface="+mn-lt"/>
              </a:rPr>
              <a:t>rete ad </a:t>
            </a:r>
            <a:r>
              <a:rPr lang="it-IT" sz="1600" b="1" dirty="0">
                <a:latin typeface="+mn-lt"/>
              </a:rPr>
              <a:t>alta tensione</a:t>
            </a:r>
          </a:p>
        </p:txBody>
      </p:sp>
      <p:sp>
        <p:nvSpPr>
          <p:cNvPr id="9230" name="Text Box 16"/>
          <p:cNvSpPr txBox="1">
            <a:spLocks noChangeArrowheads="1"/>
          </p:cNvSpPr>
          <p:nvPr/>
        </p:nvSpPr>
        <p:spPr bwMode="auto">
          <a:xfrm>
            <a:off x="2179120" y="3646734"/>
            <a:ext cx="4447331" cy="122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49" tIns="52175" rIns="104349" bIns="52175" anchor="ctr">
            <a:spAutoFit/>
          </a:bodyPr>
          <a:lstStyle>
            <a:lvl1pPr defTabSz="863600" eaLnBrk="0" hangingPunct="0">
              <a:defRPr sz="2200">
                <a:solidFill>
                  <a:schemeClr val="tx1"/>
                </a:solidFill>
                <a:latin typeface="Verdana" pitchFamily="34" charset="0"/>
                <a:ea typeface="ヒラギノ角ゴ Pro W3" pitchFamily="1" charset="-128"/>
              </a:defRPr>
            </a:lvl1pPr>
            <a:lvl2pPr marL="742950" indent="-285750" defTabSz="863600" eaLnBrk="0" hangingPunct="0">
              <a:defRPr sz="2200">
                <a:solidFill>
                  <a:schemeClr val="tx1"/>
                </a:solidFill>
                <a:latin typeface="Verdana" pitchFamily="34" charset="0"/>
                <a:ea typeface="ヒラギノ角ゴ Pro W3" pitchFamily="1" charset="-128"/>
              </a:defRPr>
            </a:lvl2pPr>
            <a:lvl3pPr marL="1143000" indent="-228600" defTabSz="863600" eaLnBrk="0" hangingPunct="0">
              <a:defRPr sz="2200">
                <a:solidFill>
                  <a:schemeClr val="tx1"/>
                </a:solidFill>
                <a:latin typeface="Verdana" pitchFamily="34" charset="0"/>
                <a:ea typeface="ヒラギノ角ゴ Pro W3" pitchFamily="1" charset="-128"/>
              </a:defRPr>
            </a:lvl3pPr>
            <a:lvl4pPr marL="1600200" indent="-228600" defTabSz="863600" eaLnBrk="0" hangingPunct="0">
              <a:defRPr sz="2200">
                <a:solidFill>
                  <a:schemeClr val="tx1"/>
                </a:solidFill>
                <a:latin typeface="Verdana" pitchFamily="34" charset="0"/>
                <a:ea typeface="ヒラギノ角ゴ Pro W3" pitchFamily="1" charset="-128"/>
              </a:defRPr>
            </a:lvl4pPr>
            <a:lvl5pPr marL="2057400" indent="-228600" defTabSz="863600" eaLnBrk="0" hangingPunct="0">
              <a:defRPr sz="2200">
                <a:solidFill>
                  <a:schemeClr val="tx1"/>
                </a:solidFill>
                <a:latin typeface="Verdana" pitchFamily="34" charset="0"/>
                <a:ea typeface="ヒラギノ角ゴ Pro W3" pitchFamily="1" charset="-128"/>
              </a:defRPr>
            </a:lvl5pPr>
            <a:lvl6pPr marL="25146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6pPr>
            <a:lvl7pPr marL="29718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7pPr>
            <a:lvl8pPr marL="34290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8pPr>
            <a:lvl9pPr marL="38862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9pPr>
          </a:lstStyle>
          <a:p>
            <a:pPr algn="just" eaLnBrk="1" hangingPunct="1">
              <a:lnSpc>
                <a:spcPct val="114000"/>
              </a:lnSpc>
              <a:spcBef>
                <a:spcPct val="0"/>
              </a:spcBef>
              <a:buSzTx/>
              <a:buFontTx/>
              <a:buNone/>
            </a:pPr>
            <a:r>
              <a:rPr lang="it-IT" sz="1600" dirty="0">
                <a:latin typeface="+mn-lt"/>
              </a:rPr>
              <a:t>Trasporto e trasformazione di energia elettrica su reti </a:t>
            </a:r>
          </a:p>
          <a:p>
            <a:pPr algn="just" eaLnBrk="1" hangingPunct="1">
              <a:lnSpc>
                <a:spcPct val="114000"/>
              </a:lnSpc>
              <a:spcBef>
                <a:spcPct val="0"/>
              </a:spcBef>
              <a:buSzTx/>
              <a:buFontTx/>
              <a:buNone/>
            </a:pPr>
            <a:r>
              <a:rPr lang="it-IT" sz="1600" dirty="0">
                <a:latin typeface="+mn-lt"/>
              </a:rPr>
              <a:t>di distribuzione a </a:t>
            </a:r>
            <a:r>
              <a:rPr lang="it-IT" sz="1600" b="1" dirty="0">
                <a:latin typeface="+mn-lt"/>
              </a:rPr>
              <a:t>media e bassa tensione</a:t>
            </a:r>
            <a:r>
              <a:rPr lang="it-IT" sz="1600" dirty="0">
                <a:latin typeface="+mn-lt"/>
              </a:rPr>
              <a:t>, per la </a:t>
            </a:r>
          </a:p>
          <a:p>
            <a:pPr algn="just" eaLnBrk="1" hangingPunct="1">
              <a:lnSpc>
                <a:spcPct val="114000"/>
              </a:lnSpc>
              <a:spcBef>
                <a:spcPct val="0"/>
              </a:spcBef>
              <a:buSzTx/>
              <a:buFontTx/>
              <a:buNone/>
            </a:pPr>
            <a:r>
              <a:rPr lang="it-IT" sz="1600" dirty="0">
                <a:latin typeface="+mn-lt"/>
              </a:rPr>
              <a:t>consegna ai clienti finali</a:t>
            </a:r>
          </a:p>
        </p:txBody>
      </p:sp>
      <p:sp>
        <p:nvSpPr>
          <p:cNvPr id="9231" name="Text Box 17"/>
          <p:cNvSpPr txBox="1">
            <a:spLocks noChangeArrowheads="1"/>
          </p:cNvSpPr>
          <p:nvPr/>
        </p:nvSpPr>
        <p:spPr bwMode="auto">
          <a:xfrm>
            <a:off x="2145324" y="4757458"/>
            <a:ext cx="5018943" cy="178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49" tIns="52175" rIns="104349" bIns="52175" anchor="ctr">
            <a:spAutoFit/>
          </a:bodyPr>
          <a:lstStyle>
            <a:lvl1pPr defTabSz="863600" eaLnBrk="0" hangingPunct="0">
              <a:defRPr sz="2200">
                <a:solidFill>
                  <a:schemeClr val="tx1"/>
                </a:solidFill>
                <a:latin typeface="Verdana" pitchFamily="34" charset="0"/>
                <a:ea typeface="ヒラギノ角ゴ Pro W3" pitchFamily="1" charset="-128"/>
              </a:defRPr>
            </a:lvl1pPr>
            <a:lvl2pPr marL="742950" indent="-285750" defTabSz="863600" eaLnBrk="0" hangingPunct="0">
              <a:defRPr sz="2200">
                <a:solidFill>
                  <a:schemeClr val="tx1"/>
                </a:solidFill>
                <a:latin typeface="Verdana" pitchFamily="34" charset="0"/>
                <a:ea typeface="ヒラギノ角ゴ Pro W3" pitchFamily="1" charset="-128"/>
              </a:defRPr>
            </a:lvl2pPr>
            <a:lvl3pPr marL="1143000" indent="-228600" defTabSz="863600" eaLnBrk="0" hangingPunct="0">
              <a:defRPr sz="2200">
                <a:solidFill>
                  <a:schemeClr val="tx1"/>
                </a:solidFill>
                <a:latin typeface="Verdana" pitchFamily="34" charset="0"/>
                <a:ea typeface="ヒラギノ角ゴ Pro W3" pitchFamily="1" charset="-128"/>
              </a:defRPr>
            </a:lvl3pPr>
            <a:lvl4pPr marL="1600200" indent="-228600" defTabSz="863600" eaLnBrk="0" hangingPunct="0">
              <a:defRPr sz="2200">
                <a:solidFill>
                  <a:schemeClr val="tx1"/>
                </a:solidFill>
                <a:latin typeface="Verdana" pitchFamily="34" charset="0"/>
                <a:ea typeface="ヒラギノ角ゴ Pro W3" pitchFamily="1" charset="-128"/>
              </a:defRPr>
            </a:lvl4pPr>
            <a:lvl5pPr marL="2057400" indent="-228600" defTabSz="863600" eaLnBrk="0" hangingPunct="0">
              <a:defRPr sz="2200">
                <a:solidFill>
                  <a:schemeClr val="tx1"/>
                </a:solidFill>
                <a:latin typeface="Verdana" pitchFamily="34" charset="0"/>
                <a:ea typeface="ヒラギノ角ゴ Pro W3" pitchFamily="1" charset="-128"/>
              </a:defRPr>
            </a:lvl5pPr>
            <a:lvl6pPr marL="25146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6pPr>
            <a:lvl7pPr marL="29718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7pPr>
            <a:lvl8pPr marL="34290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8pPr>
            <a:lvl9pPr marL="38862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9pPr>
          </a:lstStyle>
          <a:p>
            <a:pPr algn="just" eaLnBrk="1" hangingPunct="1">
              <a:lnSpc>
                <a:spcPct val="114000"/>
              </a:lnSpc>
              <a:spcBef>
                <a:spcPct val="0"/>
              </a:spcBef>
              <a:buSzTx/>
              <a:buFontTx/>
              <a:buNone/>
            </a:pPr>
            <a:r>
              <a:rPr lang="it-IT" sz="1600" b="1" dirty="0">
                <a:latin typeface="+mn-lt"/>
              </a:rPr>
              <a:t>Installazione </a:t>
            </a:r>
            <a:r>
              <a:rPr lang="it-IT" sz="1600" dirty="0">
                <a:latin typeface="+mn-lt"/>
              </a:rPr>
              <a:t>dei misuratori, </a:t>
            </a:r>
            <a:r>
              <a:rPr lang="it-IT" sz="1600" b="1" dirty="0">
                <a:latin typeface="+mn-lt"/>
              </a:rPr>
              <a:t>lettura </a:t>
            </a:r>
            <a:r>
              <a:rPr lang="it-IT" sz="1600" dirty="0">
                <a:latin typeface="+mn-lt"/>
              </a:rPr>
              <a:t>e </a:t>
            </a:r>
            <a:r>
              <a:rPr lang="it-IT" sz="1600" b="1" dirty="0">
                <a:latin typeface="+mn-lt"/>
              </a:rPr>
              <a:t>aggregazione </a:t>
            </a:r>
            <a:r>
              <a:rPr lang="it-IT" sz="1600" dirty="0">
                <a:latin typeface="+mn-lt"/>
              </a:rPr>
              <a:t>dei dati </a:t>
            </a:r>
          </a:p>
          <a:p>
            <a:pPr algn="just" eaLnBrk="1" hangingPunct="1">
              <a:lnSpc>
                <a:spcPct val="114000"/>
              </a:lnSpc>
              <a:spcBef>
                <a:spcPct val="0"/>
              </a:spcBef>
              <a:buSzTx/>
              <a:buFontTx/>
              <a:buNone/>
            </a:pPr>
            <a:r>
              <a:rPr lang="it-IT" sz="1600" dirty="0">
                <a:latin typeface="+mn-lt"/>
              </a:rPr>
              <a:t>Installazione e lettura spettano al distributore locale, l’aggregazione di tutte le misure utili ai fini commerciali e il calcolo del </a:t>
            </a:r>
            <a:r>
              <a:rPr lang="it-IT" sz="1600" i="1" dirty="0" err="1">
                <a:latin typeface="+mn-lt"/>
              </a:rPr>
              <a:t>load</a:t>
            </a:r>
            <a:r>
              <a:rPr lang="it-IT" sz="1600" i="1" dirty="0">
                <a:latin typeface="+mn-lt"/>
              </a:rPr>
              <a:t> </a:t>
            </a:r>
            <a:r>
              <a:rPr lang="it-IT" sz="1600" i="1" dirty="0" err="1">
                <a:latin typeface="+mn-lt"/>
              </a:rPr>
              <a:t>profiling</a:t>
            </a:r>
            <a:r>
              <a:rPr lang="it-IT" sz="1600" dirty="0">
                <a:latin typeface="+mn-lt"/>
              </a:rPr>
              <a:t> è demandata al distributore maggiore (Enel Distribuzione)  </a:t>
            </a:r>
            <a:endParaRPr lang="it-IT" sz="1600" i="1" dirty="0">
              <a:latin typeface="+mn-lt"/>
            </a:endParaRPr>
          </a:p>
        </p:txBody>
      </p:sp>
      <p:sp>
        <p:nvSpPr>
          <p:cNvPr id="9233" name="Text Box 19"/>
          <p:cNvSpPr txBox="1">
            <a:spLocks noChangeArrowheads="1"/>
          </p:cNvSpPr>
          <p:nvPr/>
        </p:nvSpPr>
        <p:spPr bwMode="auto">
          <a:xfrm>
            <a:off x="7099453" y="1682076"/>
            <a:ext cx="1252111" cy="66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49" tIns="52175" rIns="104349" bIns="52175" anchor="ctr">
            <a:spAutoFit/>
          </a:bodyPr>
          <a:lstStyle>
            <a:lvl1pPr defTabSz="863600" eaLnBrk="0" hangingPunct="0">
              <a:defRPr sz="2200">
                <a:solidFill>
                  <a:schemeClr val="tx1"/>
                </a:solidFill>
                <a:latin typeface="Verdana" pitchFamily="34" charset="0"/>
                <a:ea typeface="ヒラギノ角ゴ Pro W3" pitchFamily="1" charset="-128"/>
              </a:defRPr>
            </a:lvl1pPr>
            <a:lvl2pPr marL="742950" indent="-285750" defTabSz="863600" eaLnBrk="0" hangingPunct="0">
              <a:defRPr sz="2200">
                <a:solidFill>
                  <a:schemeClr val="tx1"/>
                </a:solidFill>
                <a:latin typeface="Verdana" pitchFamily="34" charset="0"/>
                <a:ea typeface="ヒラギノ角ゴ Pro W3" pitchFamily="1" charset="-128"/>
              </a:defRPr>
            </a:lvl2pPr>
            <a:lvl3pPr marL="1143000" indent="-228600" defTabSz="863600" eaLnBrk="0" hangingPunct="0">
              <a:defRPr sz="2200">
                <a:solidFill>
                  <a:schemeClr val="tx1"/>
                </a:solidFill>
                <a:latin typeface="Verdana" pitchFamily="34" charset="0"/>
                <a:ea typeface="ヒラギノ角ゴ Pro W3" pitchFamily="1" charset="-128"/>
              </a:defRPr>
            </a:lvl3pPr>
            <a:lvl4pPr marL="1600200" indent="-228600" defTabSz="863600" eaLnBrk="0" hangingPunct="0">
              <a:defRPr sz="2200">
                <a:solidFill>
                  <a:schemeClr val="tx1"/>
                </a:solidFill>
                <a:latin typeface="Verdana" pitchFamily="34" charset="0"/>
                <a:ea typeface="ヒラギノ角ゴ Pro W3" pitchFamily="1" charset="-128"/>
              </a:defRPr>
            </a:lvl4pPr>
            <a:lvl5pPr marL="2057400" indent="-228600" defTabSz="863600" eaLnBrk="0" hangingPunct="0">
              <a:defRPr sz="2200">
                <a:solidFill>
                  <a:schemeClr val="tx1"/>
                </a:solidFill>
                <a:latin typeface="Verdana" pitchFamily="34" charset="0"/>
                <a:ea typeface="ヒラギノ角ゴ Pro W3" pitchFamily="1" charset="-128"/>
              </a:defRPr>
            </a:lvl5pPr>
            <a:lvl6pPr marL="25146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6pPr>
            <a:lvl7pPr marL="29718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7pPr>
            <a:lvl8pPr marL="34290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8pPr>
            <a:lvl9pPr marL="38862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9pPr>
          </a:lstStyle>
          <a:p>
            <a:pPr algn="ctr" eaLnBrk="1" hangingPunct="1">
              <a:lnSpc>
                <a:spcPct val="114000"/>
              </a:lnSpc>
              <a:spcBef>
                <a:spcPct val="0"/>
              </a:spcBef>
              <a:buSzTx/>
              <a:buFontTx/>
              <a:buNone/>
            </a:pPr>
            <a:r>
              <a:rPr lang="it-IT" sz="1600" b="1" dirty="0">
                <a:solidFill>
                  <a:srgbClr val="C00000"/>
                </a:solidFill>
                <a:latin typeface="+mn-lt"/>
              </a:rPr>
              <a:t>Business in </a:t>
            </a:r>
          </a:p>
          <a:p>
            <a:pPr algn="ctr" eaLnBrk="1" hangingPunct="1">
              <a:lnSpc>
                <a:spcPct val="114000"/>
              </a:lnSpc>
              <a:spcBef>
                <a:spcPct val="0"/>
              </a:spcBef>
              <a:buSzTx/>
              <a:buFontTx/>
              <a:buNone/>
            </a:pPr>
            <a:r>
              <a:rPr lang="it-IT" sz="1600" b="1" dirty="0">
                <a:solidFill>
                  <a:srgbClr val="C00000"/>
                </a:solidFill>
                <a:latin typeface="+mn-lt"/>
              </a:rPr>
              <a:t>concorrenza</a:t>
            </a:r>
            <a:endParaRPr lang="it-IT" sz="1600" dirty="0">
              <a:solidFill>
                <a:srgbClr val="C00000"/>
              </a:solidFill>
              <a:latin typeface="+mn-lt"/>
            </a:endParaRPr>
          </a:p>
        </p:txBody>
      </p:sp>
      <p:sp>
        <p:nvSpPr>
          <p:cNvPr id="9234" name="Text Box 20"/>
          <p:cNvSpPr txBox="1">
            <a:spLocks noChangeArrowheads="1"/>
          </p:cNvSpPr>
          <p:nvPr/>
        </p:nvSpPr>
        <p:spPr bwMode="auto">
          <a:xfrm>
            <a:off x="7253662" y="5356201"/>
            <a:ext cx="1123935" cy="66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49" tIns="52175" rIns="104349" bIns="52175" anchor="ctr">
            <a:spAutoFit/>
          </a:bodyPr>
          <a:lstStyle>
            <a:lvl1pPr defTabSz="863600" eaLnBrk="0" hangingPunct="0">
              <a:defRPr sz="2200">
                <a:solidFill>
                  <a:schemeClr val="tx1"/>
                </a:solidFill>
                <a:latin typeface="Verdana" pitchFamily="34" charset="0"/>
                <a:ea typeface="ヒラギノ角ゴ Pro W3" pitchFamily="1" charset="-128"/>
              </a:defRPr>
            </a:lvl1pPr>
            <a:lvl2pPr marL="742950" indent="-285750" defTabSz="863600" eaLnBrk="0" hangingPunct="0">
              <a:defRPr sz="2200">
                <a:solidFill>
                  <a:schemeClr val="tx1"/>
                </a:solidFill>
                <a:latin typeface="Verdana" pitchFamily="34" charset="0"/>
                <a:ea typeface="ヒラギノ角ゴ Pro W3" pitchFamily="1" charset="-128"/>
              </a:defRPr>
            </a:lvl2pPr>
            <a:lvl3pPr marL="1143000" indent="-228600" defTabSz="863600" eaLnBrk="0" hangingPunct="0">
              <a:defRPr sz="2200">
                <a:solidFill>
                  <a:schemeClr val="tx1"/>
                </a:solidFill>
                <a:latin typeface="Verdana" pitchFamily="34" charset="0"/>
                <a:ea typeface="ヒラギノ角ゴ Pro W3" pitchFamily="1" charset="-128"/>
              </a:defRPr>
            </a:lvl3pPr>
            <a:lvl4pPr marL="1600200" indent="-228600" defTabSz="863600" eaLnBrk="0" hangingPunct="0">
              <a:defRPr sz="2200">
                <a:solidFill>
                  <a:schemeClr val="tx1"/>
                </a:solidFill>
                <a:latin typeface="Verdana" pitchFamily="34" charset="0"/>
                <a:ea typeface="ヒラギノ角ゴ Pro W3" pitchFamily="1" charset="-128"/>
              </a:defRPr>
            </a:lvl4pPr>
            <a:lvl5pPr marL="2057400" indent="-228600" defTabSz="863600" eaLnBrk="0" hangingPunct="0">
              <a:defRPr sz="2200">
                <a:solidFill>
                  <a:schemeClr val="tx1"/>
                </a:solidFill>
                <a:latin typeface="Verdana" pitchFamily="34" charset="0"/>
                <a:ea typeface="ヒラギノ角ゴ Pro W3" pitchFamily="1" charset="-128"/>
              </a:defRPr>
            </a:lvl5pPr>
            <a:lvl6pPr marL="25146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6pPr>
            <a:lvl7pPr marL="29718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7pPr>
            <a:lvl8pPr marL="34290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8pPr>
            <a:lvl9pPr marL="38862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9pPr>
          </a:lstStyle>
          <a:p>
            <a:pPr algn="ctr" eaLnBrk="1" hangingPunct="1">
              <a:lnSpc>
                <a:spcPct val="114000"/>
              </a:lnSpc>
              <a:spcBef>
                <a:spcPct val="0"/>
              </a:spcBef>
              <a:buSzTx/>
              <a:buFontTx/>
              <a:buNone/>
            </a:pPr>
            <a:r>
              <a:rPr lang="it-IT" sz="1600" b="1" dirty="0">
                <a:latin typeface="+mn-lt"/>
              </a:rPr>
              <a:t>Business </a:t>
            </a:r>
          </a:p>
          <a:p>
            <a:pPr algn="ctr" eaLnBrk="1" hangingPunct="1">
              <a:lnSpc>
                <a:spcPct val="114000"/>
              </a:lnSpc>
              <a:spcBef>
                <a:spcPct val="0"/>
              </a:spcBef>
              <a:buSzTx/>
              <a:buFontTx/>
              <a:buNone/>
            </a:pPr>
            <a:r>
              <a:rPr lang="it-IT" sz="1600" b="1" dirty="0">
                <a:latin typeface="+mn-lt"/>
              </a:rPr>
              <a:t>REGOLATO</a:t>
            </a:r>
            <a:endParaRPr lang="it-IT" sz="1600" dirty="0">
              <a:latin typeface="+mn-lt"/>
            </a:endParaRPr>
          </a:p>
        </p:txBody>
      </p:sp>
      <p:sp>
        <p:nvSpPr>
          <p:cNvPr id="9235" name="Text Box 21"/>
          <p:cNvSpPr txBox="1">
            <a:spLocks noChangeArrowheads="1"/>
          </p:cNvSpPr>
          <p:nvPr/>
        </p:nvSpPr>
        <p:spPr bwMode="auto">
          <a:xfrm>
            <a:off x="6955488" y="3924276"/>
            <a:ext cx="1745195" cy="66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49" tIns="52175" rIns="104349" bIns="52175" anchor="ctr">
            <a:spAutoFit/>
          </a:bodyPr>
          <a:lstStyle>
            <a:lvl1pPr defTabSz="863600" eaLnBrk="0" hangingPunct="0">
              <a:defRPr sz="2200">
                <a:solidFill>
                  <a:schemeClr val="tx1"/>
                </a:solidFill>
                <a:latin typeface="Verdana" pitchFamily="34" charset="0"/>
                <a:ea typeface="ヒラギノ角ゴ Pro W3" pitchFamily="1" charset="-128"/>
              </a:defRPr>
            </a:lvl1pPr>
            <a:lvl2pPr marL="742950" indent="-285750" defTabSz="863600" eaLnBrk="0" hangingPunct="0">
              <a:defRPr sz="2200">
                <a:solidFill>
                  <a:schemeClr val="tx1"/>
                </a:solidFill>
                <a:latin typeface="Verdana" pitchFamily="34" charset="0"/>
                <a:ea typeface="ヒラギノ角ゴ Pro W3" pitchFamily="1" charset="-128"/>
              </a:defRPr>
            </a:lvl2pPr>
            <a:lvl3pPr marL="1143000" indent="-228600" defTabSz="863600" eaLnBrk="0" hangingPunct="0">
              <a:defRPr sz="2200">
                <a:solidFill>
                  <a:schemeClr val="tx1"/>
                </a:solidFill>
                <a:latin typeface="Verdana" pitchFamily="34" charset="0"/>
                <a:ea typeface="ヒラギノ角ゴ Pro W3" pitchFamily="1" charset="-128"/>
              </a:defRPr>
            </a:lvl3pPr>
            <a:lvl4pPr marL="1600200" indent="-228600" defTabSz="863600" eaLnBrk="0" hangingPunct="0">
              <a:defRPr sz="2200">
                <a:solidFill>
                  <a:schemeClr val="tx1"/>
                </a:solidFill>
                <a:latin typeface="Verdana" pitchFamily="34" charset="0"/>
                <a:ea typeface="ヒラギノ角ゴ Pro W3" pitchFamily="1" charset="-128"/>
              </a:defRPr>
            </a:lvl4pPr>
            <a:lvl5pPr marL="2057400" indent="-228600" defTabSz="863600" eaLnBrk="0" hangingPunct="0">
              <a:defRPr sz="2200">
                <a:solidFill>
                  <a:schemeClr val="tx1"/>
                </a:solidFill>
                <a:latin typeface="Verdana" pitchFamily="34" charset="0"/>
                <a:ea typeface="ヒラギノ角ゴ Pro W3" pitchFamily="1" charset="-128"/>
              </a:defRPr>
            </a:lvl5pPr>
            <a:lvl6pPr marL="25146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6pPr>
            <a:lvl7pPr marL="29718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7pPr>
            <a:lvl8pPr marL="34290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8pPr>
            <a:lvl9pPr marL="38862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9pPr>
          </a:lstStyle>
          <a:p>
            <a:pPr algn="ctr" eaLnBrk="1" hangingPunct="1">
              <a:lnSpc>
                <a:spcPct val="114000"/>
              </a:lnSpc>
              <a:spcBef>
                <a:spcPct val="0"/>
              </a:spcBef>
              <a:buSzTx/>
              <a:buFontTx/>
              <a:buNone/>
            </a:pPr>
            <a:r>
              <a:rPr lang="it-IT" sz="1600" b="1">
                <a:latin typeface="+mn-lt"/>
              </a:rPr>
              <a:t>Monopolio locale </a:t>
            </a:r>
          </a:p>
          <a:p>
            <a:pPr algn="ctr" eaLnBrk="1" hangingPunct="1">
              <a:lnSpc>
                <a:spcPct val="114000"/>
              </a:lnSpc>
              <a:spcBef>
                <a:spcPct val="0"/>
              </a:spcBef>
              <a:buSzTx/>
              <a:buFontTx/>
              <a:buNone/>
            </a:pPr>
            <a:r>
              <a:rPr lang="it-IT" sz="1600" b="1">
                <a:latin typeface="+mn-lt"/>
              </a:rPr>
              <a:t>DISTRIBUTORI</a:t>
            </a:r>
            <a:endParaRPr lang="it-IT" sz="1600">
              <a:latin typeface="+mn-lt"/>
            </a:endParaRPr>
          </a:p>
        </p:txBody>
      </p:sp>
      <p:sp>
        <p:nvSpPr>
          <p:cNvPr id="9236" name="Text Box 22"/>
          <p:cNvSpPr txBox="1">
            <a:spLocks noChangeArrowheads="1"/>
          </p:cNvSpPr>
          <p:nvPr/>
        </p:nvSpPr>
        <p:spPr bwMode="auto">
          <a:xfrm>
            <a:off x="6780669" y="2832076"/>
            <a:ext cx="1913126" cy="66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49" tIns="52175" rIns="104349" bIns="52175" anchor="ctr">
            <a:spAutoFit/>
          </a:bodyPr>
          <a:lstStyle>
            <a:lvl1pPr defTabSz="863600" eaLnBrk="0" hangingPunct="0">
              <a:defRPr sz="2200">
                <a:solidFill>
                  <a:schemeClr val="tx1"/>
                </a:solidFill>
                <a:latin typeface="Verdana" pitchFamily="34" charset="0"/>
                <a:ea typeface="ヒラギノ角ゴ Pro W3" pitchFamily="1" charset="-128"/>
              </a:defRPr>
            </a:lvl1pPr>
            <a:lvl2pPr marL="742950" indent="-285750" defTabSz="863600" eaLnBrk="0" hangingPunct="0">
              <a:defRPr sz="2200">
                <a:solidFill>
                  <a:schemeClr val="tx1"/>
                </a:solidFill>
                <a:latin typeface="Verdana" pitchFamily="34" charset="0"/>
                <a:ea typeface="ヒラギノ角ゴ Pro W3" pitchFamily="1" charset="-128"/>
              </a:defRPr>
            </a:lvl2pPr>
            <a:lvl3pPr marL="1143000" indent="-228600" defTabSz="863600" eaLnBrk="0" hangingPunct="0">
              <a:defRPr sz="2200">
                <a:solidFill>
                  <a:schemeClr val="tx1"/>
                </a:solidFill>
                <a:latin typeface="Verdana" pitchFamily="34" charset="0"/>
                <a:ea typeface="ヒラギノ角ゴ Pro W3" pitchFamily="1" charset="-128"/>
              </a:defRPr>
            </a:lvl3pPr>
            <a:lvl4pPr marL="1600200" indent="-228600" defTabSz="863600" eaLnBrk="0" hangingPunct="0">
              <a:defRPr sz="2200">
                <a:solidFill>
                  <a:schemeClr val="tx1"/>
                </a:solidFill>
                <a:latin typeface="Verdana" pitchFamily="34" charset="0"/>
                <a:ea typeface="ヒラギノ角ゴ Pro W3" pitchFamily="1" charset="-128"/>
              </a:defRPr>
            </a:lvl4pPr>
            <a:lvl5pPr marL="2057400" indent="-228600" defTabSz="863600" eaLnBrk="0" hangingPunct="0">
              <a:defRPr sz="2200">
                <a:solidFill>
                  <a:schemeClr val="tx1"/>
                </a:solidFill>
                <a:latin typeface="Verdana" pitchFamily="34" charset="0"/>
                <a:ea typeface="ヒラギノ角ゴ Pro W3" pitchFamily="1" charset="-128"/>
              </a:defRPr>
            </a:lvl5pPr>
            <a:lvl6pPr marL="25146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6pPr>
            <a:lvl7pPr marL="29718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7pPr>
            <a:lvl8pPr marL="34290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8pPr>
            <a:lvl9pPr marL="38862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9pPr>
          </a:lstStyle>
          <a:p>
            <a:pPr algn="ctr" eaLnBrk="1" hangingPunct="1">
              <a:lnSpc>
                <a:spcPct val="114000"/>
              </a:lnSpc>
              <a:spcBef>
                <a:spcPct val="0"/>
              </a:spcBef>
              <a:buSzTx/>
              <a:buFontTx/>
              <a:buNone/>
            </a:pPr>
            <a:r>
              <a:rPr lang="it-IT" sz="1600" b="1" dirty="0">
                <a:latin typeface="+mn-lt"/>
              </a:rPr>
              <a:t>Monopolio naturale</a:t>
            </a:r>
          </a:p>
          <a:p>
            <a:pPr algn="ctr" eaLnBrk="1" hangingPunct="1">
              <a:lnSpc>
                <a:spcPct val="114000"/>
              </a:lnSpc>
              <a:spcBef>
                <a:spcPct val="0"/>
              </a:spcBef>
              <a:buSzTx/>
              <a:buFontTx/>
              <a:buNone/>
            </a:pPr>
            <a:r>
              <a:rPr lang="it-IT" sz="1600" b="1" dirty="0">
                <a:latin typeface="+mn-lt"/>
              </a:rPr>
              <a:t>TERNA</a:t>
            </a:r>
            <a:endParaRPr lang="it-IT" sz="1600" dirty="0">
              <a:latin typeface="+mn-lt"/>
            </a:endParaRPr>
          </a:p>
        </p:txBody>
      </p:sp>
      <p:sp>
        <p:nvSpPr>
          <p:cNvPr id="20" name="AutoShape 7"/>
          <p:cNvSpPr>
            <a:spLocks noChangeArrowheads="1"/>
          </p:cNvSpPr>
          <p:nvPr/>
        </p:nvSpPr>
        <p:spPr bwMode="invGray">
          <a:xfrm rot="5400000">
            <a:off x="872393" y="3527921"/>
            <a:ext cx="958850" cy="1625111"/>
          </a:xfrm>
          <a:prstGeom prst="chevron">
            <a:avLst>
              <a:gd name="adj" fmla="val 21153"/>
            </a:avLst>
          </a:prstGeom>
          <a:solidFill>
            <a:srgbClr val="FFC000"/>
          </a:solidFill>
          <a:ln w="9525">
            <a:noFill/>
            <a:miter lim="800000"/>
            <a:headEnd/>
            <a:tailEnd/>
          </a:ln>
        </p:spPr>
        <p:txBody>
          <a:bodyPr rot="10800000" vert="eaVert" wrap="none" lIns="105732" tIns="52866" rIns="105732" bIns="52866" anchor="ctr"/>
          <a:lstStyle/>
          <a:p>
            <a:pPr algn="ctr" defTabSz="1057275" eaLnBrk="0" hangingPunct="0"/>
            <a:endParaRPr lang="it-IT" sz="1600">
              <a:latin typeface="Frutiger 45 Light"/>
              <a:cs typeface="ヒラギノ角ゴ Pro W3"/>
            </a:endParaRPr>
          </a:p>
        </p:txBody>
      </p:sp>
      <p:sp>
        <p:nvSpPr>
          <p:cNvPr id="21" name="Text Box 8"/>
          <p:cNvSpPr txBox="1">
            <a:spLocks noChangeArrowheads="1"/>
          </p:cNvSpPr>
          <p:nvPr/>
        </p:nvSpPr>
        <p:spPr bwMode="auto">
          <a:xfrm>
            <a:off x="606669" y="4221091"/>
            <a:ext cx="1488831" cy="246063"/>
          </a:xfrm>
          <a:prstGeom prst="rect">
            <a:avLst/>
          </a:prstGeom>
          <a:noFill/>
          <a:ln w="9525">
            <a:noFill/>
            <a:miter lim="800000"/>
            <a:headEnd/>
            <a:tailEnd/>
          </a:ln>
        </p:spPr>
        <p:txBody>
          <a:bodyPr lIns="0" tIns="0" rIns="0" bIns="0" anchor="ctr">
            <a:spAutoFit/>
          </a:bodyPr>
          <a:lstStyle/>
          <a:p>
            <a:pPr algn="ctr" defTabSz="1057275" eaLnBrk="0" hangingPunct="0"/>
            <a:r>
              <a:rPr lang="en-GB" sz="1600" b="1" dirty="0" err="1" smtClean="0">
                <a:solidFill>
                  <a:schemeClr val="bg1"/>
                </a:solidFill>
                <a:latin typeface="Frutiger 45 Light"/>
                <a:cs typeface="ヒラギノ角ゴ Pro W3"/>
              </a:rPr>
              <a:t>Distribuzione</a:t>
            </a:r>
            <a:endParaRPr lang="en-GB" sz="1600" b="1" dirty="0">
              <a:latin typeface="Frutiger 45 Light"/>
              <a:cs typeface="ヒラギノ角ゴ Pro W3"/>
            </a:endParaRPr>
          </a:p>
        </p:txBody>
      </p:sp>
      <p:sp>
        <p:nvSpPr>
          <p:cNvPr id="22" name="AutoShape 9"/>
          <p:cNvSpPr>
            <a:spLocks noChangeArrowheads="1"/>
          </p:cNvSpPr>
          <p:nvPr/>
        </p:nvSpPr>
        <p:spPr bwMode="invGray">
          <a:xfrm rot="5400000">
            <a:off x="886925" y="1222319"/>
            <a:ext cx="962025" cy="1630974"/>
          </a:xfrm>
          <a:prstGeom prst="homePlate">
            <a:avLst>
              <a:gd name="adj" fmla="val 21551"/>
            </a:avLst>
          </a:prstGeom>
          <a:solidFill>
            <a:srgbClr val="000080"/>
          </a:solidFill>
          <a:ln w="9525">
            <a:noFill/>
            <a:miter lim="800000"/>
            <a:headEnd/>
            <a:tailEnd/>
          </a:ln>
        </p:spPr>
        <p:txBody>
          <a:bodyPr rot="10800000" vert="eaVert" wrap="none" lIns="105732" tIns="52866" rIns="105732" bIns="52866" anchor="ctr"/>
          <a:lstStyle/>
          <a:p>
            <a:pPr algn="ctr" defTabSz="1057275" eaLnBrk="0" hangingPunct="0"/>
            <a:endParaRPr lang="it-IT" sz="1600">
              <a:latin typeface="Frutiger 45 Light"/>
              <a:cs typeface="ヒラギノ角ゴ Pro W3"/>
            </a:endParaRPr>
          </a:p>
        </p:txBody>
      </p:sp>
      <p:sp>
        <p:nvSpPr>
          <p:cNvPr id="23" name="Text Box 10"/>
          <p:cNvSpPr txBox="1">
            <a:spLocks noChangeArrowheads="1"/>
          </p:cNvSpPr>
          <p:nvPr/>
        </p:nvSpPr>
        <p:spPr bwMode="auto">
          <a:xfrm>
            <a:off x="615461" y="1728877"/>
            <a:ext cx="1488831" cy="492443"/>
          </a:xfrm>
          <a:prstGeom prst="rect">
            <a:avLst/>
          </a:prstGeom>
          <a:solidFill>
            <a:srgbClr val="000080"/>
          </a:solidFill>
          <a:ln w="9525">
            <a:noFill/>
            <a:miter lim="800000"/>
            <a:headEnd/>
            <a:tailEnd/>
          </a:ln>
        </p:spPr>
        <p:txBody>
          <a:bodyPr lIns="0" tIns="0" rIns="0" bIns="0" anchor="ctr">
            <a:spAutoFit/>
          </a:bodyPr>
          <a:lstStyle/>
          <a:p>
            <a:pPr algn="ctr" defTabSz="1057275" eaLnBrk="0" hangingPunct="0"/>
            <a:r>
              <a:rPr lang="en-GB" sz="1600" b="1" dirty="0" err="1" smtClean="0">
                <a:solidFill>
                  <a:schemeClr val="bg1"/>
                </a:solidFill>
                <a:latin typeface="Frutiger 45 Light"/>
                <a:cs typeface="ヒラギノ角ゴ Pro W3"/>
              </a:rPr>
              <a:t>Produzione</a:t>
            </a:r>
            <a:r>
              <a:rPr lang="en-GB" sz="1600" b="1" dirty="0" smtClean="0">
                <a:solidFill>
                  <a:schemeClr val="bg1"/>
                </a:solidFill>
                <a:latin typeface="Frutiger 45 Light"/>
                <a:cs typeface="ヒラギノ角ゴ Pro W3"/>
              </a:rPr>
              <a:t> e import</a:t>
            </a:r>
            <a:endParaRPr lang="en-GB" sz="1600" b="1" dirty="0">
              <a:latin typeface="Frutiger 45 Light"/>
              <a:cs typeface="ヒラギノ角ゴ Pro W3"/>
            </a:endParaRPr>
          </a:p>
        </p:txBody>
      </p:sp>
      <p:sp>
        <p:nvSpPr>
          <p:cNvPr id="25" name="AutoShape 11"/>
          <p:cNvSpPr>
            <a:spLocks noChangeArrowheads="1"/>
          </p:cNvSpPr>
          <p:nvPr/>
        </p:nvSpPr>
        <p:spPr bwMode="invGray">
          <a:xfrm rot="5400000">
            <a:off x="798635" y="2414511"/>
            <a:ext cx="1123949" cy="1625111"/>
          </a:xfrm>
          <a:prstGeom prst="chevron">
            <a:avLst>
              <a:gd name="adj" fmla="val 22398"/>
            </a:avLst>
          </a:prstGeom>
          <a:solidFill>
            <a:schemeClr val="tx1">
              <a:lumMod val="40000"/>
              <a:lumOff val="60000"/>
            </a:schemeClr>
          </a:solidFill>
          <a:ln w="9525">
            <a:noFill/>
            <a:miter lim="800000"/>
            <a:headEnd/>
            <a:tailEnd/>
          </a:ln>
        </p:spPr>
        <p:txBody>
          <a:bodyPr rot="10800000" vert="eaVert" wrap="none" lIns="105732" tIns="52866" rIns="105732" bIns="52866" anchor="ctr"/>
          <a:lstStyle/>
          <a:p>
            <a:pPr algn="ctr" defTabSz="1057275" eaLnBrk="0" hangingPunct="0"/>
            <a:endParaRPr lang="it-IT" sz="1600">
              <a:latin typeface="Frutiger 45 Light"/>
              <a:cs typeface="ヒラギノ角ゴ Pro W3"/>
            </a:endParaRPr>
          </a:p>
        </p:txBody>
      </p:sp>
      <p:sp>
        <p:nvSpPr>
          <p:cNvPr id="26" name="Text Box 12"/>
          <p:cNvSpPr txBox="1">
            <a:spLocks noChangeArrowheads="1"/>
          </p:cNvSpPr>
          <p:nvPr/>
        </p:nvSpPr>
        <p:spPr bwMode="auto">
          <a:xfrm>
            <a:off x="615461" y="2913297"/>
            <a:ext cx="1488831" cy="738664"/>
          </a:xfrm>
          <a:prstGeom prst="rect">
            <a:avLst/>
          </a:prstGeom>
          <a:noFill/>
          <a:ln w="9525">
            <a:noFill/>
            <a:miter lim="800000"/>
            <a:headEnd/>
            <a:tailEnd/>
          </a:ln>
        </p:spPr>
        <p:txBody>
          <a:bodyPr lIns="0" tIns="0" rIns="0" bIns="0" anchor="ctr">
            <a:spAutoFit/>
          </a:bodyPr>
          <a:lstStyle/>
          <a:p>
            <a:pPr algn="ctr" defTabSz="1057275" eaLnBrk="0" hangingPunct="0"/>
            <a:r>
              <a:rPr lang="en-GB" sz="1600" b="1" dirty="0" err="1" smtClean="0">
                <a:solidFill>
                  <a:schemeClr val="bg1"/>
                </a:solidFill>
                <a:latin typeface="Frutiger 45 Light"/>
                <a:cs typeface="ヒラギノ角ゴ Pro W3"/>
              </a:rPr>
              <a:t>Tasmissione</a:t>
            </a:r>
            <a:r>
              <a:rPr lang="en-GB" sz="1600" b="1" dirty="0" smtClean="0">
                <a:solidFill>
                  <a:schemeClr val="bg1"/>
                </a:solidFill>
                <a:latin typeface="Frutiger 45 Light"/>
                <a:cs typeface="ヒラギノ角ゴ Pro W3"/>
              </a:rPr>
              <a:t> e </a:t>
            </a:r>
            <a:r>
              <a:rPr lang="en-GB" sz="1600" b="1" dirty="0" err="1" smtClean="0">
                <a:solidFill>
                  <a:schemeClr val="bg1"/>
                </a:solidFill>
                <a:latin typeface="Frutiger 45 Light"/>
                <a:cs typeface="ヒラギノ角ゴ Pro W3"/>
              </a:rPr>
              <a:t>dispacciamento</a:t>
            </a:r>
            <a:endParaRPr lang="en-GB" sz="1600" b="1" dirty="0">
              <a:solidFill>
                <a:schemeClr val="bg1"/>
              </a:solidFill>
              <a:latin typeface="Frutiger 45 Light"/>
              <a:cs typeface="ヒラギノ角ゴ Pro W3"/>
            </a:endParaRPr>
          </a:p>
        </p:txBody>
      </p:sp>
      <p:sp>
        <p:nvSpPr>
          <p:cNvPr id="27" name="AutoShape 13"/>
          <p:cNvSpPr>
            <a:spLocks noChangeArrowheads="1"/>
          </p:cNvSpPr>
          <p:nvPr/>
        </p:nvSpPr>
        <p:spPr bwMode="invGray">
          <a:xfrm rot="5400000">
            <a:off x="848940" y="4823072"/>
            <a:ext cx="962025" cy="1625111"/>
          </a:xfrm>
          <a:prstGeom prst="chevron">
            <a:avLst>
              <a:gd name="adj" fmla="val 21153"/>
            </a:avLst>
          </a:prstGeom>
          <a:solidFill>
            <a:srgbClr val="C00000"/>
          </a:solidFill>
          <a:ln w="9525">
            <a:noFill/>
            <a:miter lim="800000"/>
            <a:headEnd/>
            <a:tailEnd/>
          </a:ln>
        </p:spPr>
        <p:txBody>
          <a:bodyPr rot="10800000" vert="eaVert" wrap="none" lIns="105732" tIns="52866" rIns="105732" bIns="52866" anchor="ctr"/>
          <a:lstStyle/>
          <a:p>
            <a:pPr algn="ctr" defTabSz="1057275" eaLnBrk="0" hangingPunct="0"/>
            <a:endParaRPr lang="it-IT" sz="1600">
              <a:latin typeface="Frutiger 45 Light"/>
              <a:cs typeface="ヒラギノ角ゴ Pro W3"/>
            </a:endParaRPr>
          </a:p>
        </p:txBody>
      </p:sp>
      <p:sp>
        <p:nvSpPr>
          <p:cNvPr id="28" name="Text Box 18"/>
          <p:cNvSpPr txBox="1">
            <a:spLocks noChangeArrowheads="1"/>
          </p:cNvSpPr>
          <p:nvPr/>
        </p:nvSpPr>
        <p:spPr bwMode="auto">
          <a:xfrm>
            <a:off x="606669" y="5191234"/>
            <a:ext cx="1488831" cy="947523"/>
          </a:xfrm>
          <a:prstGeom prst="rect">
            <a:avLst/>
          </a:prstGeom>
          <a:noFill/>
          <a:ln w="9525">
            <a:noFill/>
            <a:miter lim="800000"/>
            <a:headEnd/>
            <a:tailEnd/>
          </a:ln>
        </p:spPr>
        <p:txBody>
          <a:bodyPr lIns="104349" tIns="52175" rIns="104349" bIns="52175" anchor="ctr">
            <a:spAutoFit/>
          </a:bodyPr>
          <a:lstStyle/>
          <a:p>
            <a:pPr algn="ctr" defTabSz="863600">
              <a:lnSpc>
                <a:spcPct val="114000"/>
              </a:lnSpc>
            </a:pPr>
            <a:r>
              <a:rPr lang="en-GB" sz="1600" b="1" dirty="0" err="1" smtClean="0">
                <a:solidFill>
                  <a:schemeClr val="bg1"/>
                </a:solidFill>
                <a:latin typeface="Frutiger 45 Light"/>
                <a:cs typeface="ヒラギノ角ゴ Pro W3"/>
              </a:rPr>
              <a:t>Misura</a:t>
            </a:r>
            <a:r>
              <a:rPr lang="en-GB" sz="1600" b="1" dirty="0" smtClean="0">
                <a:solidFill>
                  <a:schemeClr val="bg1"/>
                </a:solidFill>
                <a:latin typeface="Frutiger 45 Light"/>
                <a:cs typeface="ヒラギノ角ゴ Pro W3"/>
              </a:rPr>
              <a:t> e </a:t>
            </a:r>
            <a:r>
              <a:rPr lang="en-GB" sz="1600" b="1" dirty="0" err="1" smtClean="0">
                <a:solidFill>
                  <a:schemeClr val="bg1"/>
                </a:solidFill>
                <a:latin typeface="Frutiger 45 Light"/>
                <a:cs typeface="ヒラギノ角ゴ Pro W3"/>
              </a:rPr>
              <a:t>aggregazione</a:t>
            </a:r>
            <a:endParaRPr lang="en-GB" sz="1600" dirty="0">
              <a:solidFill>
                <a:srgbClr val="003490"/>
              </a:solidFill>
              <a:latin typeface="Frutiger 45 Light"/>
              <a:cs typeface="ヒラギノ角ゴ Pro W3"/>
            </a:endParaRPr>
          </a:p>
        </p:txBody>
      </p:sp>
      <p:sp>
        <p:nvSpPr>
          <p:cNvPr id="30" name="Text Box 3"/>
          <p:cNvSpPr>
            <a:spLocks noGrp="1" noChangeArrowheads="1"/>
          </p:cNvSpPr>
          <p:nvPr>
            <p:ph type="sldNum" sz="quarter" idx="12"/>
          </p:nvPr>
        </p:nvSpPr>
        <p:spPr>
          <a:xfrm>
            <a:off x="6964881" y="6525345"/>
            <a:ext cx="2010554" cy="227855"/>
          </a:xfrm>
          <a:noFill/>
          <a:ln w="9525"/>
        </p:spPr>
        <p:txBody>
          <a:bodyPr/>
          <a:lstStyle/>
          <a:p>
            <a:fld id="{675379CB-DF7B-45F5-9FE2-DB1828D227B8}" type="slidenum">
              <a:rPr lang="en-US" sz="900" smtClean="0">
                <a:latin typeface="+mj-lt"/>
                <a:ea typeface="ヒラギノ角ゴ Pro W3"/>
                <a:cs typeface="ヒラギノ角ゴ Pro W3"/>
              </a:rPr>
              <a:pPr/>
              <a:t>12</a:t>
            </a:fld>
            <a:endParaRPr lang="en-US" sz="900" smtClean="0">
              <a:latin typeface="+mj-lt"/>
              <a:ea typeface="ヒラギノ角ゴ Pro W3"/>
              <a:cs typeface="ヒラギノ角ゴ Pro W3"/>
            </a:endParaRPr>
          </a:p>
        </p:txBody>
      </p:sp>
    </p:spTree>
    <p:extLst>
      <p:ext uri="{BB962C8B-B14F-4D97-AF65-F5344CB8AC3E}">
        <p14:creationId xmlns:p14="http://schemas.microsoft.com/office/powerpoint/2010/main" val="1265804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384458" y="162024"/>
            <a:ext cx="7772400" cy="530672"/>
          </a:xfrm>
        </p:spPr>
        <p:txBody>
          <a:bodyPr>
            <a:normAutofit/>
          </a:bodyPr>
          <a:lstStyle/>
          <a:p>
            <a:r>
              <a:rPr lang="it-IT" dirty="0" smtClean="0"/>
              <a:t>La filiera elettrica: il percorso “commerciale”</a:t>
            </a:r>
          </a:p>
        </p:txBody>
      </p:sp>
      <p:sp>
        <p:nvSpPr>
          <p:cNvPr id="10243" name="AutoShape 23"/>
          <p:cNvSpPr>
            <a:spLocks noChangeArrowheads="1"/>
          </p:cNvSpPr>
          <p:nvPr/>
        </p:nvSpPr>
        <p:spPr bwMode="invGray">
          <a:xfrm rot="5400000">
            <a:off x="4876130" y="1871237"/>
            <a:ext cx="2303463" cy="1818542"/>
          </a:xfrm>
          <a:prstGeom prst="homePlate">
            <a:avLst>
              <a:gd name="adj" fmla="val 25198"/>
            </a:avLst>
          </a:prstGeom>
          <a:solidFill>
            <a:srgbClr val="000080"/>
          </a:solidFill>
          <a:ln>
            <a:noFill/>
          </a:ln>
          <a:extLst>
            <a:ext uri="{91240B29-F687-4F45-9708-019B960494DF}">
              <a14:hiddenLine xmlns:a14="http://schemas.microsoft.com/office/drawing/2010/main" w="19050">
                <a:solidFill>
                  <a:srgbClr val="000000"/>
                </a:solidFill>
                <a:miter lim="800000"/>
                <a:headEnd/>
                <a:tailEnd/>
              </a14:hiddenLine>
            </a:ext>
          </a:extLst>
        </p:spPr>
        <p:txBody>
          <a:bodyPr rot="10800000" vert="eaVert" wrap="none" lIns="105732" tIns="52866" rIns="105732" bIns="52866" anchor="ctr"/>
          <a:lstStyle/>
          <a:p>
            <a:pPr algn="ctr" defTabSz="1057275" eaLnBrk="0" hangingPunct="0">
              <a:spcBef>
                <a:spcPct val="0"/>
              </a:spcBef>
              <a:buSzTx/>
              <a:buFontTx/>
              <a:buNone/>
            </a:pPr>
            <a:endParaRPr lang="it-IT" sz="2000">
              <a:latin typeface="Frutiger 45 Light" pitchFamily="34" charset="0"/>
            </a:endParaRPr>
          </a:p>
        </p:txBody>
      </p:sp>
      <p:sp>
        <p:nvSpPr>
          <p:cNvPr id="10253" name="Text Box 19"/>
          <p:cNvSpPr txBox="1">
            <a:spLocks noChangeArrowheads="1"/>
          </p:cNvSpPr>
          <p:nvPr/>
        </p:nvSpPr>
        <p:spPr bwMode="auto">
          <a:xfrm>
            <a:off x="5402536" y="2090565"/>
            <a:ext cx="1293148" cy="73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49" tIns="52175" rIns="104349" bIns="52175" anchor="ctr">
            <a:spAutoFit/>
          </a:bodyPr>
          <a:lstStyle>
            <a:lvl1pPr defTabSz="863600" eaLnBrk="0" hangingPunct="0">
              <a:defRPr sz="2200">
                <a:solidFill>
                  <a:schemeClr val="tx1"/>
                </a:solidFill>
                <a:latin typeface="Verdana" pitchFamily="34" charset="0"/>
                <a:ea typeface="ヒラギノ角ゴ Pro W3" pitchFamily="1" charset="-128"/>
              </a:defRPr>
            </a:lvl1pPr>
            <a:lvl2pPr marL="742950" indent="-285750" defTabSz="863600" eaLnBrk="0" hangingPunct="0">
              <a:defRPr sz="2200">
                <a:solidFill>
                  <a:schemeClr val="tx1"/>
                </a:solidFill>
                <a:latin typeface="Verdana" pitchFamily="34" charset="0"/>
                <a:ea typeface="ヒラギノ角ゴ Pro W3" pitchFamily="1" charset="-128"/>
              </a:defRPr>
            </a:lvl2pPr>
            <a:lvl3pPr marL="1143000" indent="-228600" defTabSz="863600" eaLnBrk="0" hangingPunct="0">
              <a:defRPr sz="2200">
                <a:solidFill>
                  <a:schemeClr val="tx1"/>
                </a:solidFill>
                <a:latin typeface="Verdana" pitchFamily="34" charset="0"/>
                <a:ea typeface="ヒラギノ角ゴ Pro W3" pitchFamily="1" charset="-128"/>
              </a:defRPr>
            </a:lvl3pPr>
            <a:lvl4pPr marL="1600200" indent="-228600" defTabSz="863600" eaLnBrk="0" hangingPunct="0">
              <a:defRPr sz="2200">
                <a:solidFill>
                  <a:schemeClr val="tx1"/>
                </a:solidFill>
                <a:latin typeface="Verdana" pitchFamily="34" charset="0"/>
                <a:ea typeface="ヒラギノ角ゴ Pro W3" pitchFamily="1" charset="-128"/>
              </a:defRPr>
            </a:lvl4pPr>
            <a:lvl5pPr marL="2057400" indent="-228600" defTabSz="863600" eaLnBrk="0" hangingPunct="0">
              <a:defRPr sz="2200">
                <a:solidFill>
                  <a:schemeClr val="tx1"/>
                </a:solidFill>
                <a:latin typeface="Verdana" pitchFamily="34" charset="0"/>
                <a:ea typeface="ヒラギノ角ゴ Pro W3" pitchFamily="1" charset="-128"/>
              </a:defRPr>
            </a:lvl5pPr>
            <a:lvl6pPr marL="25146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6pPr>
            <a:lvl7pPr marL="29718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7pPr>
            <a:lvl8pPr marL="34290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8pPr>
            <a:lvl9pPr marL="38862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9pPr>
          </a:lstStyle>
          <a:p>
            <a:pPr algn="ctr" eaLnBrk="1" hangingPunct="1">
              <a:lnSpc>
                <a:spcPct val="114000"/>
              </a:lnSpc>
              <a:spcBef>
                <a:spcPct val="0"/>
              </a:spcBef>
              <a:buSzTx/>
              <a:buFontTx/>
              <a:buNone/>
            </a:pPr>
            <a:r>
              <a:rPr lang="it-IT" sz="1800" b="1" dirty="0">
                <a:solidFill>
                  <a:schemeClr val="bg1"/>
                </a:solidFill>
                <a:latin typeface="+mn-lt"/>
              </a:rPr>
              <a:t>Vendita </a:t>
            </a:r>
            <a:endParaRPr lang="it-IT" sz="1800" b="1" dirty="0" smtClean="0">
              <a:solidFill>
                <a:schemeClr val="bg1"/>
              </a:solidFill>
              <a:latin typeface="+mn-lt"/>
            </a:endParaRPr>
          </a:p>
          <a:p>
            <a:pPr algn="ctr" eaLnBrk="1" hangingPunct="1">
              <a:lnSpc>
                <a:spcPct val="114000"/>
              </a:lnSpc>
              <a:spcBef>
                <a:spcPct val="0"/>
              </a:spcBef>
              <a:buSzTx/>
              <a:buFontTx/>
              <a:buNone/>
            </a:pPr>
            <a:r>
              <a:rPr lang="it-IT" sz="1800" b="1" dirty="0" smtClean="0">
                <a:solidFill>
                  <a:schemeClr val="bg1"/>
                </a:solidFill>
                <a:latin typeface="+mn-lt"/>
              </a:rPr>
              <a:t>all‘ingrosso</a:t>
            </a:r>
            <a:endParaRPr lang="it-IT" sz="1800" dirty="0">
              <a:solidFill>
                <a:schemeClr val="bg1"/>
              </a:solidFill>
              <a:latin typeface="+mn-lt"/>
            </a:endParaRPr>
          </a:p>
        </p:txBody>
      </p:sp>
      <p:sp>
        <p:nvSpPr>
          <p:cNvPr id="10254" name="Text Box 24"/>
          <p:cNvSpPr txBox="1">
            <a:spLocks noChangeArrowheads="1"/>
          </p:cNvSpPr>
          <p:nvPr/>
        </p:nvSpPr>
        <p:spPr bwMode="auto">
          <a:xfrm>
            <a:off x="2046575" y="1168960"/>
            <a:ext cx="1585216" cy="42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49" tIns="52175" rIns="104349" bIns="52175" anchor="ctr">
            <a:spAutoFit/>
          </a:bodyPr>
          <a:lstStyle>
            <a:lvl1pPr defTabSz="863600" eaLnBrk="0" hangingPunct="0">
              <a:defRPr sz="2200">
                <a:solidFill>
                  <a:schemeClr val="tx1"/>
                </a:solidFill>
                <a:latin typeface="Verdana" pitchFamily="34" charset="0"/>
                <a:ea typeface="ヒラギノ角ゴ Pro W3" pitchFamily="1" charset="-128"/>
              </a:defRPr>
            </a:lvl1pPr>
            <a:lvl2pPr marL="742950" indent="-285750" defTabSz="863600" eaLnBrk="0" hangingPunct="0">
              <a:defRPr sz="2200">
                <a:solidFill>
                  <a:schemeClr val="tx1"/>
                </a:solidFill>
                <a:latin typeface="Verdana" pitchFamily="34" charset="0"/>
                <a:ea typeface="ヒラギノ角ゴ Pro W3" pitchFamily="1" charset="-128"/>
              </a:defRPr>
            </a:lvl2pPr>
            <a:lvl3pPr marL="1143000" indent="-228600" defTabSz="863600" eaLnBrk="0" hangingPunct="0">
              <a:defRPr sz="2200">
                <a:solidFill>
                  <a:schemeClr val="tx1"/>
                </a:solidFill>
                <a:latin typeface="Verdana" pitchFamily="34" charset="0"/>
                <a:ea typeface="ヒラギノ角ゴ Pro W3" pitchFamily="1" charset="-128"/>
              </a:defRPr>
            </a:lvl3pPr>
            <a:lvl4pPr marL="1600200" indent="-228600" defTabSz="863600" eaLnBrk="0" hangingPunct="0">
              <a:defRPr sz="2200">
                <a:solidFill>
                  <a:schemeClr val="tx1"/>
                </a:solidFill>
                <a:latin typeface="Verdana" pitchFamily="34" charset="0"/>
                <a:ea typeface="ヒラギノ角ゴ Pro W3" pitchFamily="1" charset="-128"/>
              </a:defRPr>
            </a:lvl4pPr>
            <a:lvl5pPr marL="2057400" indent="-228600" defTabSz="863600" eaLnBrk="0" hangingPunct="0">
              <a:defRPr sz="2200">
                <a:solidFill>
                  <a:schemeClr val="tx1"/>
                </a:solidFill>
                <a:latin typeface="Verdana" pitchFamily="34" charset="0"/>
                <a:ea typeface="ヒラギノ角ゴ Pro W3" pitchFamily="1" charset="-128"/>
              </a:defRPr>
            </a:lvl5pPr>
            <a:lvl6pPr marL="25146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6pPr>
            <a:lvl7pPr marL="29718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7pPr>
            <a:lvl8pPr marL="34290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8pPr>
            <a:lvl9pPr marL="38862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9pPr>
          </a:lstStyle>
          <a:p>
            <a:pPr algn="ctr" eaLnBrk="1" hangingPunct="1">
              <a:lnSpc>
                <a:spcPct val="114000"/>
              </a:lnSpc>
              <a:spcBef>
                <a:spcPct val="0"/>
              </a:spcBef>
              <a:buSzTx/>
              <a:buFontTx/>
              <a:buNone/>
            </a:pPr>
            <a:r>
              <a:rPr lang="it-IT" sz="1800" b="1" dirty="0">
                <a:solidFill>
                  <a:srgbClr val="003490"/>
                </a:solidFill>
                <a:latin typeface="+mn-lt"/>
              </a:rPr>
              <a:t>Percorso fisico</a:t>
            </a:r>
            <a:endParaRPr lang="it-IT" sz="1800" dirty="0">
              <a:solidFill>
                <a:srgbClr val="003490"/>
              </a:solidFill>
              <a:latin typeface="+mn-lt"/>
            </a:endParaRPr>
          </a:p>
        </p:txBody>
      </p:sp>
      <p:sp>
        <p:nvSpPr>
          <p:cNvPr id="10255" name="Text Box 25"/>
          <p:cNvSpPr txBox="1">
            <a:spLocks noChangeArrowheads="1"/>
          </p:cNvSpPr>
          <p:nvPr/>
        </p:nvSpPr>
        <p:spPr bwMode="auto">
          <a:xfrm>
            <a:off x="4832502" y="1168960"/>
            <a:ext cx="2314517" cy="42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49" tIns="52175" rIns="104349" bIns="52175" anchor="ctr">
            <a:spAutoFit/>
          </a:bodyPr>
          <a:lstStyle>
            <a:lvl1pPr defTabSz="863600" eaLnBrk="0" hangingPunct="0">
              <a:defRPr sz="2200">
                <a:solidFill>
                  <a:schemeClr val="tx1"/>
                </a:solidFill>
                <a:latin typeface="Verdana" pitchFamily="34" charset="0"/>
                <a:ea typeface="ヒラギノ角ゴ Pro W3" pitchFamily="1" charset="-128"/>
              </a:defRPr>
            </a:lvl1pPr>
            <a:lvl2pPr marL="742950" indent="-285750" defTabSz="863600" eaLnBrk="0" hangingPunct="0">
              <a:defRPr sz="2200">
                <a:solidFill>
                  <a:schemeClr val="tx1"/>
                </a:solidFill>
                <a:latin typeface="Verdana" pitchFamily="34" charset="0"/>
                <a:ea typeface="ヒラギノ角ゴ Pro W3" pitchFamily="1" charset="-128"/>
              </a:defRPr>
            </a:lvl2pPr>
            <a:lvl3pPr marL="1143000" indent="-228600" defTabSz="863600" eaLnBrk="0" hangingPunct="0">
              <a:defRPr sz="2200">
                <a:solidFill>
                  <a:schemeClr val="tx1"/>
                </a:solidFill>
                <a:latin typeface="Verdana" pitchFamily="34" charset="0"/>
                <a:ea typeface="ヒラギノ角ゴ Pro W3" pitchFamily="1" charset="-128"/>
              </a:defRPr>
            </a:lvl3pPr>
            <a:lvl4pPr marL="1600200" indent="-228600" defTabSz="863600" eaLnBrk="0" hangingPunct="0">
              <a:defRPr sz="2200">
                <a:solidFill>
                  <a:schemeClr val="tx1"/>
                </a:solidFill>
                <a:latin typeface="Verdana" pitchFamily="34" charset="0"/>
                <a:ea typeface="ヒラギノ角ゴ Pro W3" pitchFamily="1" charset="-128"/>
              </a:defRPr>
            </a:lvl4pPr>
            <a:lvl5pPr marL="2057400" indent="-228600" defTabSz="863600" eaLnBrk="0" hangingPunct="0">
              <a:defRPr sz="2200">
                <a:solidFill>
                  <a:schemeClr val="tx1"/>
                </a:solidFill>
                <a:latin typeface="Verdana" pitchFamily="34" charset="0"/>
                <a:ea typeface="ヒラギノ角ゴ Pro W3" pitchFamily="1" charset="-128"/>
              </a:defRPr>
            </a:lvl5pPr>
            <a:lvl6pPr marL="25146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6pPr>
            <a:lvl7pPr marL="29718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7pPr>
            <a:lvl8pPr marL="34290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8pPr>
            <a:lvl9pPr marL="38862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9pPr>
          </a:lstStyle>
          <a:p>
            <a:pPr algn="ctr" eaLnBrk="1" hangingPunct="1">
              <a:lnSpc>
                <a:spcPct val="114000"/>
              </a:lnSpc>
              <a:spcBef>
                <a:spcPct val="0"/>
              </a:spcBef>
              <a:buSzTx/>
              <a:buFontTx/>
              <a:buNone/>
            </a:pPr>
            <a:r>
              <a:rPr lang="it-IT" sz="1800" b="1" dirty="0">
                <a:solidFill>
                  <a:srgbClr val="003490"/>
                </a:solidFill>
                <a:latin typeface="+mn-lt"/>
              </a:rPr>
              <a:t>Percorso commerciale</a:t>
            </a:r>
            <a:endParaRPr lang="it-IT" sz="1800" dirty="0">
              <a:solidFill>
                <a:srgbClr val="003490"/>
              </a:solidFill>
              <a:latin typeface="+mn-lt"/>
            </a:endParaRPr>
          </a:p>
        </p:txBody>
      </p:sp>
      <p:sp>
        <p:nvSpPr>
          <p:cNvPr id="10256" name="AutoShape 26"/>
          <p:cNvSpPr>
            <a:spLocks noChangeArrowheads="1"/>
          </p:cNvSpPr>
          <p:nvPr/>
        </p:nvSpPr>
        <p:spPr bwMode="invGray">
          <a:xfrm rot="5400000">
            <a:off x="4768179" y="4428699"/>
            <a:ext cx="2519362" cy="1818542"/>
          </a:xfrm>
          <a:prstGeom prst="homePlate">
            <a:avLst>
              <a:gd name="adj" fmla="val 27559"/>
            </a:avLst>
          </a:prstGeom>
          <a:solidFill>
            <a:srgbClr val="FF9900"/>
          </a:solidFill>
          <a:ln>
            <a:noFill/>
          </a:ln>
          <a:extLst>
            <a:ext uri="{91240B29-F687-4F45-9708-019B960494DF}">
              <a14:hiddenLine xmlns:a14="http://schemas.microsoft.com/office/drawing/2010/main" w="19050">
                <a:solidFill>
                  <a:srgbClr val="000000"/>
                </a:solidFill>
                <a:miter lim="800000"/>
                <a:headEnd/>
                <a:tailEnd/>
              </a14:hiddenLine>
            </a:ext>
          </a:extLst>
        </p:spPr>
        <p:txBody>
          <a:bodyPr rot="10800000" vert="eaVert" wrap="none" lIns="105732" tIns="52866" rIns="105732" bIns="52866" anchor="ctr"/>
          <a:lstStyle/>
          <a:p>
            <a:pPr algn="ctr" defTabSz="1057275" eaLnBrk="0" hangingPunct="0">
              <a:spcBef>
                <a:spcPct val="0"/>
              </a:spcBef>
              <a:buSzTx/>
              <a:buFontTx/>
              <a:buNone/>
            </a:pPr>
            <a:endParaRPr lang="it-IT" sz="2000">
              <a:latin typeface="Frutiger 45 Light" pitchFamily="34" charset="0"/>
            </a:endParaRPr>
          </a:p>
        </p:txBody>
      </p:sp>
      <p:sp>
        <p:nvSpPr>
          <p:cNvPr id="10257" name="Text Box 20"/>
          <p:cNvSpPr txBox="1">
            <a:spLocks noChangeArrowheads="1"/>
          </p:cNvSpPr>
          <p:nvPr/>
        </p:nvSpPr>
        <p:spPr bwMode="auto">
          <a:xfrm>
            <a:off x="5409326" y="4684539"/>
            <a:ext cx="1220949" cy="73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49" tIns="52175" rIns="104349" bIns="52175" anchor="ctr">
            <a:spAutoFit/>
          </a:bodyPr>
          <a:lstStyle>
            <a:lvl1pPr defTabSz="863600" eaLnBrk="0" hangingPunct="0">
              <a:defRPr sz="2200">
                <a:solidFill>
                  <a:schemeClr val="tx1"/>
                </a:solidFill>
                <a:latin typeface="Verdana" pitchFamily="34" charset="0"/>
                <a:ea typeface="ヒラギノ角ゴ Pro W3" pitchFamily="1" charset="-128"/>
              </a:defRPr>
            </a:lvl1pPr>
            <a:lvl2pPr marL="742950" indent="-285750" defTabSz="863600" eaLnBrk="0" hangingPunct="0">
              <a:defRPr sz="2200">
                <a:solidFill>
                  <a:schemeClr val="tx1"/>
                </a:solidFill>
                <a:latin typeface="Verdana" pitchFamily="34" charset="0"/>
                <a:ea typeface="ヒラギノ角ゴ Pro W3" pitchFamily="1" charset="-128"/>
              </a:defRPr>
            </a:lvl2pPr>
            <a:lvl3pPr marL="1143000" indent="-228600" defTabSz="863600" eaLnBrk="0" hangingPunct="0">
              <a:defRPr sz="2200">
                <a:solidFill>
                  <a:schemeClr val="tx1"/>
                </a:solidFill>
                <a:latin typeface="Verdana" pitchFamily="34" charset="0"/>
                <a:ea typeface="ヒラギノ角ゴ Pro W3" pitchFamily="1" charset="-128"/>
              </a:defRPr>
            </a:lvl3pPr>
            <a:lvl4pPr marL="1600200" indent="-228600" defTabSz="863600" eaLnBrk="0" hangingPunct="0">
              <a:defRPr sz="2200">
                <a:solidFill>
                  <a:schemeClr val="tx1"/>
                </a:solidFill>
                <a:latin typeface="Verdana" pitchFamily="34" charset="0"/>
                <a:ea typeface="ヒラギノ角ゴ Pro W3" pitchFamily="1" charset="-128"/>
              </a:defRPr>
            </a:lvl4pPr>
            <a:lvl5pPr marL="2057400" indent="-228600" defTabSz="863600" eaLnBrk="0" hangingPunct="0">
              <a:defRPr sz="2200">
                <a:solidFill>
                  <a:schemeClr val="tx1"/>
                </a:solidFill>
                <a:latin typeface="Verdana" pitchFamily="34" charset="0"/>
                <a:ea typeface="ヒラギノ角ゴ Pro W3" pitchFamily="1" charset="-128"/>
              </a:defRPr>
            </a:lvl5pPr>
            <a:lvl6pPr marL="25146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6pPr>
            <a:lvl7pPr marL="29718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7pPr>
            <a:lvl8pPr marL="34290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8pPr>
            <a:lvl9pPr marL="3886200" indent="-228600" defTabSz="863600" eaLnBrk="0" fontAlgn="base" hangingPunct="0">
              <a:spcBef>
                <a:spcPct val="40000"/>
              </a:spcBef>
              <a:spcAft>
                <a:spcPct val="0"/>
              </a:spcAft>
              <a:buSzPct val="100000"/>
              <a:buFont typeface="Verdana" pitchFamily="34" charset="0"/>
              <a:defRPr sz="2200">
                <a:solidFill>
                  <a:schemeClr val="tx1"/>
                </a:solidFill>
                <a:latin typeface="Verdana" pitchFamily="34" charset="0"/>
                <a:ea typeface="ヒラギノ角ゴ Pro W3" pitchFamily="1" charset="-128"/>
              </a:defRPr>
            </a:lvl9pPr>
          </a:lstStyle>
          <a:p>
            <a:pPr algn="ctr" eaLnBrk="1" hangingPunct="1">
              <a:lnSpc>
                <a:spcPct val="114000"/>
              </a:lnSpc>
              <a:spcBef>
                <a:spcPct val="0"/>
              </a:spcBef>
              <a:buSzTx/>
              <a:buFontTx/>
              <a:buNone/>
            </a:pPr>
            <a:r>
              <a:rPr lang="it-IT" sz="1800" b="1" dirty="0">
                <a:latin typeface="+mn-lt"/>
              </a:rPr>
              <a:t>Vendita al </a:t>
            </a:r>
            <a:endParaRPr lang="it-IT" sz="1800" b="1" dirty="0" smtClean="0">
              <a:latin typeface="+mn-lt"/>
            </a:endParaRPr>
          </a:p>
          <a:p>
            <a:pPr algn="ctr" eaLnBrk="1" hangingPunct="1">
              <a:lnSpc>
                <a:spcPct val="114000"/>
              </a:lnSpc>
              <a:spcBef>
                <a:spcPct val="0"/>
              </a:spcBef>
              <a:buSzTx/>
              <a:buFontTx/>
              <a:buNone/>
            </a:pPr>
            <a:r>
              <a:rPr lang="it-IT" sz="1800" b="1" dirty="0" smtClean="0">
                <a:latin typeface="+mn-lt"/>
              </a:rPr>
              <a:t>dettaglio</a:t>
            </a:r>
            <a:endParaRPr lang="it-IT" sz="1800" dirty="0">
              <a:latin typeface="+mn-lt"/>
            </a:endParaRPr>
          </a:p>
        </p:txBody>
      </p:sp>
      <p:sp>
        <p:nvSpPr>
          <p:cNvPr id="10258" name="Rectangle 27"/>
          <p:cNvSpPr>
            <a:spLocks noChangeArrowheads="1"/>
          </p:cNvSpPr>
          <p:nvPr/>
        </p:nvSpPr>
        <p:spPr bwMode="auto">
          <a:xfrm>
            <a:off x="4705352" y="1052513"/>
            <a:ext cx="2592265" cy="5732462"/>
          </a:xfrm>
          <a:prstGeom prst="rect">
            <a:avLst/>
          </a:prstGeom>
          <a:noFill/>
          <a:ln w="25400" algn="ctr">
            <a:solidFill>
              <a:srgbClr val="000080"/>
            </a:solidFill>
            <a:prstDash val="dash"/>
            <a:miter lim="800000"/>
            <a:headEnd/>
            <a:tailEnd/>
          </a:ln>
          <a:effectLst>
            <a:prstShdw prst="shdw17" dist="17961" dir="2700000">
              <a:srgbClr val="00004D">
                <a:alpha val="74997"/>
              </a:srgbClr>
            </a:prstShdw>
          </a:effectLst>
          <a:extLst>
            <a:ext uri="{909E8E84-426E-40DD-AFC4-6F175D3DCCD1}">
              <a14:hiddenFill xmlns:a14="http://schemas.microsoft.com/office/drawing/2010/main">
                <a:solidFill>
                  <a:srgbClr val="FFFFFF"/>
                </a:solidFill>
              </a14:hiddenFill>
            </a:ext>
          </a:extLst>
        </p:spPr>
        <p:txBody>
          <a:bodyPr wrap="none" lIns="57592" tIns="57592" rIns="103666" bIns="57592" anchor="ctr"/>
          <a:lstStyle/>
          <a:p>
            <a:endParaRPr lang="it-IT" sz="2000"/>
          </a:p>
        </p:txBody>
      </p:sp>
      <p:sp>
        <p:nvSpPr>
          <p:cNvPr id="20" name="AutoShape 7"/>
          <p:cNvSpPr>
            <a:spLocks noChangeArrowheads="1"/>
          </p:cNvSpPr>
          <p:nvPr/>
        </p:nvSpPr>
        <p:spPr bwMode="invGray">
          <a:xfrm rot="5400000">
            <a:off x="2378244" y="3959969"/>
            <a:ext cx="958850" cy="1625111"/>
          </a:xfrm>
          <a:prstGeom prst="chevron">
            <a:avLst>
              <a:gd name="adj" fmla="val 21153"/>
            </a:avLst>
          </a:prstGeom>
          <a:solidFill>
            <a:srgbClr val="FFC000"/>
          </a:solidFill>
          <a:ln w="9525">
            <a:noFill/>
            <a:miter lim="800000"/>
            <a:headEnd/>
            <a:tailEnd/>
          </a:ln>
        </p:spPr>
        <p:txBody>
          <a:bodyPr rot="10800000" vert="eaVert" wrap="none" lIns="105732" tIns="52866" rIns="105732" bIns="52866" anchor="ctr"/>
          <a:lstStyle/>
          <a:p>
            <a:pPr algn="ctr" defTabSz="1057275" eaLnBrk="0" hangingPunct="0"/>
            <a:endParaRPr lang="it-IT" sz="1600">
              <a:latin typeface="Frutiger 45 Light"/>
              <a:cs typeface="ヒラギノ角ゴ Pro W3"/>
            </a:endParaRPr>
          </a:p>
        </p:txBody>
      </p:sp>
      <p:sp>
        <p:nvSpPr>
          <p:cNvPr id="21" name="Text Box 8"/>
          <p:cNvSpPr txBox="1">
            <a:spLocks noChangeArrowheads="1"/>
          </p:cNvSpPr>
          <p:nvPr/>
        </p:nvSpPr>
        <p:spPr bwMode="auto">
          <a:xfrm>
            <a:off x="2112521" y="4636000"/>
            <a:ext cx="1488831" cy="246063"/>
          </a:xfrm>
          <a:prstGeom prst="rect">
            <a:avLst/>
          </a:prstGeom>
          <a:noFill/>
          <a:ln w="9525">
            <a:noFill/>
            <a:miter lim="800000"/>
            <a:headEnd/>
            <a:tailEnd/>
          </a:ln>
        </p:spPr>
        <p:txBody>
          <a:bodyPr lIns="0" tIns="0" rIns="0" bIns="0" anchor="ctr">
            <a:spAutoFit/>
          </a:bodyPr>
          <a:lstStyle/>
          <a:p>
            <a:pPr algn="ctr" defTabSz="1057275" eaLnBrk="0" hangingPunct="0"/>
            <a:r>
              <a:rPr lang="en-GB" sz="1600" b="1" dirty="0" err="1" smtClean="0">
                <a:latin typeface="Frutiger 45 Light"/>
                <a:cs typeface="ヒラギノ角ゴ Pro W3"/>
              </a:rPr>
              <a:t>Distribuzione</a:t>
            </a:r>
            <a:endParaRPr lang="en-GB" sz="1600" b="1" dirty="0">
              <a:latin typeface="Frutiger 45 Light"/>
              <a:cs typeface="ヒラギノ角ゴ Pro W3"/>
            </a:endParaRPr>
          </a:p>
        </p:txBody>
      </p:sp>
      <p:sp>
        <p:nvSpPr>
          <p:cNvPr id="22" name="AutoShape 9"/>
          <p:cNvSpPr>
            <a:spLocks noChangeArrowheads="1"/>
          </p:cNvSpPr>
          <p:nvPr/>
        </p:nvSpPr>
        <p:spPr bwMode="invGray">
          <a:xfrm rot="5400000">
            <a:off x="2392776" y="1368915"/>
            <a:ext cx="962025" cy="1630974"/>
          </a:xfrm>
          <a:prstGeom prst="homePlate">
            <a:avLst>
              <a:gd name="adj" fmla="val 21551"/>
            </a:avLst>
          </a:prstGeom>
          <a:solidFill>
            <a:srgbClr val="000080"/>
          </a:solidFill>
          <a:ln w="9525">
            <a:noFill/>
            <a:miter lim="800000"/>
            <a:headEnd/>
            <a:tailEnd/>
          </a:ln>
        </p:spPr>
        <p:txBody>
          <a:bodyPr rot="10800000" vert="eaVert" wrap="none" lIns="105732" tIns="52866" rIns="105732" bIns="52866" anchor="ctr"/>
          <a:lstStyle/>
          <a:p>
            <a:pPr algn="ctr" defTabSz="1057275" eaLnBrk="0" hangingPunct="0"/>
            <a:endParaRPr lang="it-IT" sz="1600">
              <a:latin typeface="Frutiger 45 Light"/>
              <a:cs typeface="ヒラギノ角ゴ Pro W3"/>
            </a:endParaRPr>
          </a:p>
        </p:txBody>
      </p:sp>
      <p:sp>
        <p:nvSpPr>
          <p:cNvPr id="23" name="Text Box 10"/>
          <p:cNvSpPr txBox="1">
            <a:spLocks noChangeArrowheads="1"/>
          </p:cNvSpPr>
          <p:nvPr/>
        </p:nvSpPr>
        <p:spPr bwMode="auto">
          <a:xfrm>
            <a:off x="2121314" y="1875475"/>
            <a:ext cx="1488831" cy="492443"/>
          </a:xfrm>
          <a:prstGeom prst="rect">
            <a:avLst/>
          </a:prstGeom>
          <a:solidFill>
            <a:srgbClr val="000080"/>
          </a:solidFill>
          <a:ln w="9525">
            <a:noFill/>
            <a:miter lim="800000"/>
            <a:headEnd/>
            <a:tailEnd/>
          </a:ln>
        </p:spPr>
        <p:txBody>
          <a:bodyPr lIns="0" tIns="0" rIns="0" bIns="0" anchor="ctr">
            <a:spAutoFit/>
          </a:bodyPr>
          <a:lstStyle/>
          <a:p>
            <a:pPr algn="ctr" defTabSz="1057275" eaLnBrk="0" hangingPunct="0"/>
            <a:r>
              <a:rPr lang="en-GB" sz="1600" b="1" dirty="0" err="1" smtClean="0">
                <a:solidFill>
                  <a:schemeClr val="bg1"/>
                </a:solidFill>
                <a:latin typeface="Frutiger 45 Light"/>
                <a:cs typeface="ヒラギノ角ゴ Pro W3"/>
              </a:rPr>
              <a:t>Produzione</a:t>
            </a:r>
            <a:r>
              <a:rPr lang="en-GB" sz="1600" b="1" dirty="0" smtClean="0">
                <a:solidFill>
                  <a:schemeClr val="bg1"/>
                </a:solidFill>
                <a:latin typeface="Frutiger 45 Light"/>
                <a:cs typeface="ヒラギノ角ゴ Pro W3"/>
              </a:rPr>
              <a:t> e import</a:t>
            </a:r>
            <a:endParaRPr lang="en-GB" sz="1600" b="1" dirty="0">
              <a:latin typeface="Frutiger 45 Light"/>
              <a:cs typeface="ヒラギノ角ゴ Pro W3"/>
            </a:endParaRPr>
          </a:p>
        </p:txBody>
      </p:sp>
      <p:sp>
        <p:nvSpPr>
          <p:cNvPr id="24" name="AutoShape 11"/>
          <p:cNvSpPr>
            <a:spLocks noChangeArrowheads="1"/>
          </p:cNvSpPr>
          <p:nvPr/>
        </p:nvSpPr>
        <p:spPr bwMode="invGray">
          <a:xfrm rot="5400000">
            <a:off x="2304487" y="2414836"/>
            <a:ext cx="1123949" cy="1625111"/>
          </a:xfrm>
          <a:prstGeom prst="chevron">
            <a:avLst>
              <a:gd name="adj" fmla="val 22398"/>
            </a:avLst>
          </a:prstGeom>
          <a:solidFill>
            <a:schemeClr val="tx1">
              <a:lumMod val="40000"/>
              <a:lumOff val="60000"/>
            </a:schemeClr>
          </a:solidFill>
          <a:ln w="9525">
            <a:noFill/>
            <a:miter lim="800000"/>
            <a:headEnd/>
            <a:tailEnd/>
          </a:ln>
        </p:spPr>
        <p:txBody>
          <a:bodyPr rot="10800000" vert="eaVert" wrap="none" lIns="105732" tIns="52866" rIns="105732" bIns="52866" anchor="ctr"/>
          <a:lstStyle/>
          <a:p>
            <a:pPr algn="ctr" defTabSz="1057275" eaLnBrk="0" hangingPunct="0"/>
            <a:endParaRPr lang="it-IT" sz="1600">
              <a:latin typeface="Frutiger 45 Light"/>
              <a:cs typeface="ヒラギノ角ゴ Pro W3"/>
            </a:endParaRPr>
          </a:p>
        </p:txBody>
      </p:sp>
      <p:sp>
        <p:nvSpPr>
          <p:cNvPr id="25" name="Text Box 12"/>
          <p:cNvSpPr txBox="1">
            <a:spLocks noChangeArrowheads="1"/>
          </p:cNvSpPr>
          <p:nvPr/>
        </p:nvSpPr>
        <p:spPr bwMode="auto">
          <a:xfrm>
            <a:off x="2112521" y="2858060"/>
            <a:ext cx="1488831" cy="738664"/>
          </a:xfrm>
          <a:prstGeom prst="rect">
            <a:avLst/>
          </a:prstGeom>
          <a:noFill/>
          <a:ln w="9525">
            <a:noFill/>
            <a:miter lim="800000"/>
            <a:headEnd/>
            <a:tailEnd/>
          </a:ln>
        </p:spPr>
        <p:txBody>
          <a:bodyPr lIns="0" tIns="0" rIns="0" bIns="0" anchor="ctr">
            <a:spAutoFit/>
          </a:bodyPr>
          <a:lstStyle/>
          <a:p>
            <a:pPr algn="ctr" defTabSz="1057275" eaLnBrk="0" hangingPunct="0"/>
            <a:r>
              <a:rPr lang="en-GB" sz="1600" b="1" dirty="0" err="1" smtClean="0">
                <a:latin typeface="Frutiger 45 Light"/>
                <a:cs typeface="ヒラギノ角ゴ Pro W3"/>
              </a:rPr>
              <a:t>Tasmissione</a:t>
            </a:r>
            <a:r>
              <a:rPr lang="en-GB" sz="1600" b="1" dirty="0" smtClean="0">
                <a:latin typeface="Frutiger 45 Light"/>
                <a:cs typeface="ヒラギノ角ゴ Pro W3"/>
              </a:rPr>
              <a:t> e </a:t>
            </a:r>
            <a:r>
              <a:rPr lang="en-GB" sz="1600" b="1" dirty="0" err="1" smtClean="0">
                <a:latin typeface="Frutiger 45 Light"/>
                <a:cs typeface="ヒラギノ角ゴ Pro W3"/>
              </a:rPr>
              <a:t>dispacciamento</a:t>
            </a:r>
            <a:endParaRPr lang="en-GB" sz="1600" b="1" dirty="0">
              <a:latin typeface="Frutiger 45 Light"/>
              <a:cs typeface="ヒラギノ角ゴ Pro W3"/>
            </a:endParaRPr>
          </a:p>
        </p:txBody>
      </p:sp>
      <p:sp>
        <p:nvSpPr>
          <p:cNvPr id="28" name="AutoShape 13"/>
          <p:cNvSpPr>
            <a:spLocks noChangeArrowheads="1"/>
          </p:cNvSpPr>
          <p:nvPr/>
        </p:nvSpPr>
        <p:spPr bwMode="invGray">
          <a:xfrm rot="5400000">
            <a:off x="2354791" y="4969668"/>
            <a:ext cx="962025" cy="1625111"/>
          </a:xfrm>
          <a:prstGeom prst="chevron">
            <a:avLst>
              <a:gd name="adj" fmla="val 21153"/>
            </a:avLst>
          </a:prstGeom>
          <a:solidFill>
            <a:srgbClr val="C00000"/>
          </a:solidFill>
          <a:ln w="9525">
            <a:noFill/>
            <a:miter lim="800000"/>
            <a:headEnd/>
            <a:tailEnd/>
          </a:ln>
        </p:spPr>
        <p:txBody>
          <a:bodyPr rot="10800000" vert="eaVert" wrap="none" lIns="105732" tIns="52866" rIns="105732" bIns="52866" anchor="ctr"/>
          <a:lstStyle/>
          <a:p>
            <a:pPr algn="ctr" defTabSz="1057275" eaLnBrk="0" hangingPunct="0"/>
            <a:endParaRPr lang="it-IT" sz="1600">
              <a:latin typeface="Frutiger 45 Light"/>
              <a:cs typeface="ヒラギノ角ゴ Pro W3"/>
            </a:endParaRPr>
          </a:p>
        </p:txBody>
      </p:sp>
      <p:sp>
        <p:nvSpPr>
          <p:cNvPr id="29" name="Text Box 18"/>
          <p:cNvSpPr txBox="1">
            <a:spLocks noChangeArrowheads="1"/>
          </p:cNvSpPr>
          <p:nvPr/>
        </p:nvSpPr>
        <p:spPr bwMode="auto">
          <a:xfrm>
            <a:off x="2112521" y="5337830"/>
            <a:ext cx="1488831" cy="947523"/>
          </a:xfrm>
          <a:prstGeom prst="rect">
            <a:avLst/>
          </a:prstGeom>
          <a:noFill/>
          <a:ln w="9525">
            <a:noFill/>
            <a:miter lim="800000"/>
            <a:headEnd/>
            <a:tailEnd/>
          </a:ln>
        </p:spPr>
        <p:txBody>
          <a:bodyPr lIns="104349" tIns="52175" rIns="104349" bIns="52175" anchor="ctr">
            <a:spAutoFit/>
          </a:bodyPr>
          <a:lstStyle/>
          <a:p>
            <a:pPr algn="ctr" defTabSz="863600">
              <a:lnSpc>
                <a:spcPct val="114000"/>
              </a:lnSpc>
            </a:pPr>
            <a:r>
              <a:rPr lang="en-GB" sz="1600" b="1" dirty="0" err="1">
                <a:solidFill>
                  <a:schemeClr val="bg1"/>
                </a:solidFill>
                <a:latin typeface="Frutiger 45 Light"/>
                <a:cs typeface="ヒラギノ角ゴ Pro W3"/>
              </a:rPr>
              <a:t>Misura</a:t>
            </a:r>
            <a:r>
              <a:rPr lang="en-GB" sz="1600" b="1" dirty="0">
                <a:solidFill>
                  <a:schemeClr val="bg1"/>
                </a:solidFill>
                <a:latin typeface="Frutiger 45 Light"/>
                <a:cs typeface="ヒラギノ角ゴ Pro W3"/>
              </a:rPr>
              <a:t> e </a:t>
            </a:r>
            <a:r>
              <a:rPr lang="en-GB" sz="1600" b="1" dirty="0" err="1">
                <a:solidFill>
                  <a:schemeClr val="bg1"/>
                </a:solidFill>
                <a:latin typeface="Frutiger 45 Light"/>
                <a:cs typeface="ヒラギノ角ゴ Pro W3"/>
              </a:rPr>
              <a:t>aggregazione</a:t>
            </a:r>
            <a:endParaRPr lang="en-GB" sz="1600" dirty="0">
              <a:solidFill>
                <a:srgbClr val="003490"/>
              </a:solidFill>
              <a:latin typeface="Frutiger 45 Light"/>
              <a:cs typeface="ヒラギノ角ゴ Pro W3"/>
            </a:endParaRPr>
          </a:p>
        </p:txBody>
      </p:sp>
      <p:sp>
        <p:nvSpPr>
          <p:cNvPr id="27" name="Text Box 3"/>
          <p:cNvSpPr>
            <a:spLocks noGrp="1" noChangeArrowheads="1"/>
          </p:cNvSpPr>
          <p:nvPr>
            <p:ph type="sldNum" sz="quarter" idx="12"/>
          </p:nvPr>
        </p:nvSpPr>
        <p:spPr>
          <a:xfrm>
            <a:off x="6964881" y="6525345"/>
            <a:ext cx="2010554" cy="227855"/>
          </a:xfrm>
          <a:noFill/>
          <a:ln w="9525"/>
        </p:spPr>
        <p:txBody>
          <a:bodyPr/>
          <a:lstStyle/>
          <a:p>
            <a:fld id="{675379CB-DF7B-45F5-9FE2-DB1828D227B8}" type="slidenum">
              <a:rPr lang="en-US" sz="900" smtClean="0">
                <a:latin typeface="+mj-lt"/>
                <a:ea typeface="ヒラギノ角ゴ Pro W3"/>
                <a:cs typeface="ヒラギノ角ゴ Pro W3"/>
              </a:rPr>
              <a:pPr/>
              <a:t>13</a:t>
            </a:fld>
            <a:endParaRPr lang="en-US" sz="900" smtClean="0">
              <a:latin typeface="+mj-lt"/>
              <a:ea typeface="ヒラギノ角ゴ Pro W3"/>
              <a:cs typeface="ヒラギノ角ゴ Pro W3"/>
            </a:endParaRPr>
          </a:p>
        </p:txBody>
      </p:sp>
    </p:spTree>
    <p:extLst>
      <p:ext uri="{BB962C8B-B14F-4D97-AF65-F5344CB8AC3E}">
        <p14:creationId xmlns:p14="http://schemas.microsoft.com/office/powerpoint/2010/main" val="2187925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Connettore 2 36"/>
          <p:cNvCxnSpPr/>
          <p:nvPr/>
        </p:nvCxnSpPr>
        <p:spPr bwMode="auto">
          <a:xfrm flipV="1">
            <a:off x="6876143" y="4040761"/>
            <a:ext cx="0" cy="1884029"/>
          </a:xfrm>
          <a:prstGeom prst="straightConnector1">
            <a:avLst/>
          </a:prstGeom>
          <a:solidFill>
            <a:srgbClr val="FF9600"/>
          </a:solidFill>
          <a:ln w="38100" cap="flat" cmpd="sng" algn="ctr">
            <a:solidFill>
              <a:srgbClr val="FF7A00">
                <a:alpha val="50000"/>
              </a:srgbClr>
            </a:solidFill>
            <a:prstDash val="solid"/>
            <a:round/>
            <a:headEnd type="none" w="med" len="med"/>
            <a:tailEnd type="arrow"/>
          </a:ln>
          <a:effectLst/>
        </p:spPr>
      </p:cxnSp>
      <p:cxnSp>
        <p:nvCxnSpPr>
          <p:cNvPr id="35" name="Connettore 2 34"/>
          <p:cNvCxnSpPr/>
          <p:nvPr/>
        </p:nvCxnSpPr>
        <p:spPr bwMode="auto">
          <a:xfrm flipV="1">
            <a:off x="4964166" y="4097974"/>
            <a:ext cx="1302792" cy="1904020"/>
          </a:xfrm>
          <a:prstGeom prst="straightConnector1">
            <a:avLst/>
          </a:prstGeom>
          <a:solidFill>
            <a:srgbClr val="FF9600"/>
          </a:solidFill>
          <a:ln w="38100" cap="flat" cmpd="sng" algn="ctr">
            <a:solidFill>
              <a:srgbClr val="FF7A00">
                <a:alpha val="50000"/>
              </a:srgbClr>
            </a:solidFill>
            <a:prstDash val="solid"/>
            <a:round/>
            <a:headEnd type="none" w="med" len="med"/>
            <a:tailEnd type="arrow"/>
          </a:ln>
          <a:effectLst/>
        </p:spPr>
      </p:cxnSp>
      <p:cxnSp>
        <p:nvCxnSpPr>
          <p:cNvPr id="33" name="Connettore 2 32"/>
          <p:cNvCxnSpPr/>
          <p:nvPr/>
        </p:nvCxnSpPr>
        <p:spPr bwMode="auto">
          <a:xfrm flipV="1">
            <a:off x="3309090" y="4040761"/>
            <a:ext cx="2791695" cy="1904019"/>
          </a:xfrm>
          <a:prstGeom prst="straightConnector1">
            <a:avLst/>
          </a:prstGeom>
          <a:solidFill>
            <a:srgbClr val="FF9600"/>
          </a:solidFill>
          <a:ln w="38100" cap="flat" cmpd="sng" algn="ctr">
            <a:solidFill>
              <a:srgbClr val="FF7A00">
                <a:alpha val="50000"/>
              </a:srgbClr>
            </a:solidFill>
            <a:prstDash val="solid"/>
            <a:round/>
            <a:headEnd type="none" w="med" len="med"/>
            <a:tailEnd type="arrow"/>
          </a:ln>
          <a:effectLst/>
        </p:spPr>
      </p:cxnSp>
      <p:cxnSp>
        <p:nvCxnSpPr>
          <p:cNvPr id="30" name="Connettore 2 29"/>
          <p:cNvCxnSpPr/>
          <p:nvPr/>
        </p:nvCxnSpPr>
        <p:spPr bwMode="auto">
          <a:xfrm flipV="1">
            <a:off x="2112651" y="3868812"/>
            <a:ext cx="3729999" cy="2008460"/>
          </a:xfrm>
          <a:prstGeom prst="straightConnector1">
            <a:avLst/>
          </a:prstGeom>
          <a:solidFill>
            <a:srgbClr val="FF9600"/>
          </a:solidFill>
          <a:ln w="38100" cap="flat" cmpd="sng" algn="ctr">
            <a:solidFill>
              <a:srgbClr val="FF7A00">
                <a:alpha val="50000"/>
              </a:srgbClr>
            </a:solidFill>
            <a:prstDash val="solid"/>
            <a:round/>
            <a:headEnd type="none" w="med" len="med"/>
            <a:tailEnd type="arrow"/>
          </a:ln>
          <a:effectLst/>
        </p:spPr>
      </p:cxnSp>
      <p:cxnSp>
        <p:nvCxnSpPr>
          <p:cNvPr id="24" name="Connettore 2 23"/>
          <p:cNvCxnSpPr/>
          <p:nvPr/>
        </p:nvCxnSpPr>
        <p:spPr bwMode="auto">
          <a:xfrm flipV="1">
            <a:off x="3973780" y="3716412"/>
            <a:ext cx="1728192" cy="648692"/>
          </a:xfrm>
          <a:prstGeom prst="straightConnector1">
            <a:avLst/>
          </a:prstGeom>
          <a:solidFill>
            <a:srgbClr val="FF9600"/>
          </a:solidFill>
          <a:ln w="38100" cap="flat" cmpd="sng" algn="ctr">
            <a:solidFill>
              <a:srgbClr val="FF7A00">
                <a:alpha val="50000"/>
              </a:srgbClr>
            </a:solidFill>
            <a:prstDash val="solid"/>
            <a:round/>
            <a:headEnd type="none" w="med" len="med"/>
            <a:tailEnd type="arrow"/>
          </a:ln>
          <a:effectLst/>
        </p:spPr>
      </p:cxnSp>
      <p:sp>
        <p:nvSpPr>
          <p:cNvPr id="63494" name="Rectangle 6"/>
          <p:cNvSpPr>
            <a:spLocks noGrp="1" noChangeArrowheads="1"/>
          </p:cNvSpPr>
          <p:nvPr>
            <p:ph type="title"/>
          </p:nvPr>
        </p:nvSpPr>
        <p:spPr>
          <a:xfrm>
            <a:off x="384458" y="116632"/>
            <a:ext cx="7772400" cy="598488"/>
          </a:xfrm>
        </p:spPr>
        <p:txBody>
          <a:bodyPr/>
          <a:lstStyle/>
          <a:p>
            <a:r>
              <a:rPr lang="en-US" dirty="0" smtClean="0"/>
              <a:t>Come </a:t>
            </a:r>
            <a:r>
              <a:rPr lang="en-US" dirty="0" err="1" smtClean="0"/>
              <a:t>si</a:t>
            </a:r>
            <a:r>
              <a:rPr lang="en-US" dirty="0" smtClean="0"/>
              <a:t> </a:t>
            </a:r>
            <a:r>
              <a:rPr lang="en-US" dirty="0" err="1" smtClean="0"/>
              <a:t>interfacciano</a:t>
            </a:r>
            <a:r>
              <a:rPr lang="en-US" dirty="0" smtClean="0"/>
              <a:t> </a:t>
            </a:r>
            <a:r>
              <a:rPr lang="en-US" dirty="0" err="1" smtClean="0"/>
              <a:t>i</a:t>
            </a:r>
            <a:r>
              <a:rPr lang="en-US" dirty="0" smtClean="0"/>
              <a:t> </a:t>
            </a:r>
            <a:r>
              <a:rPr lang="en-US" dirty="0" err="1" smtClean="0"/>
              <a:t>diversi</a:t>
            </a:r>
            <a:r>
              <a:rPr lang="en-US" dirty="0" smtClean="0"/>
              <a:t> </a:t>
            </a:r>
            <a:r>
              <a:rPr lang="en-US" dirty="0" err="1" smtClean="0"/>
              <a:t>soggetti</a:t>
            </a:r>
            <a:r>
              <a:rPr lang="en-US" dirty="0" smtClean="0"/>
              <a:t>: </a:t>
            </a:r>
            <a:r>
              <a:rPr lang="en-US" dirty="0" err="1" smtClean="0"/>
              <a:t>filiera</a:t>
            </a:r>
            <a:r>
              <a:rPr lang="en-US" dirty="0" smtClean="0"/>
              <a:t> </a:t>
            </a:r>
            <a:r>
              <a:rPr lang="en-US" dirty="0" err="1" smtClean="0"/>
              <a:t>fisica</a:t>
            </a:r>
            <a:endParaRPr lang="en-US" dirty="0" smtClean="0"/>
          </a:p>
        </p:txBody>
      </p:sp>
      <p:sp>
        <p:nvSpPr>
          <p:cNvPr id="2" name="Rettangolo 1"/>
          <p:cNvSpPr/>
          <p:nvPr/>
        </p:nvSpPr>
        <p:spPr bwMode="auto">
          <a:xfrm>
            <a:off x="7961916" y="1124744"/>
            <a:ext cx="398814" cy="4176464"/>
          </a:xfrm>
          <a:prstGeom prst="rect">
            <a:avLst/>
          </a:prstGeom>
          <a:solidFill>
            <a:schemeClr val="bg1"/>
          </a:solidFill>
          <a:ln w="38100" cap="flat" cmpd="sng" algn="ctr">
            <a:no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l" defTabSz="957263" rtl="0" eaLnBrk="1" fontAlgn="base" latinLnBrk="0" hangingPunct="1">
              <a:lnSpc>
                <a:spcPct val="100000"/>
              </a:lnSpc>
              <a:spcBef>
                <a:spcPct val="40000"/>
              </a:spcBef>
              <a:spcAft>
                <a:spcPct val="0"/>
              </a:spcAft>
              <a:buClrTx/>
              <a:buSzPct val="100000"/>
              <a:buFont typeface="Verdana" pitchFamily="34" charset="0"/>
              <a:buNone/>
              <a:tabLst/>
            </a:pPr>
            <a:endParaRPr kumimoji="0" lang="it-IT" sz="2800" b="0" i="0" u="none" strike="noStrike" cap="none" normalizeH="0" baseline="0" smtClean="0">
              <a:ln>
                <a:noFill/>
              </a:ln>
              <a:solidFill>
                <a:schemeClr val="tx1"/>
              </a:solidFill>
              <a:effectLst/>
              <a:latin typeface="+mn-lt"/>
              <a:ea typeface="ヒラギノ角ゴ Pro W3" pitchFamily="-111" charset="-128"/>
            </a:endParaRPr>
          </a:p>
        </p:txBody>
      </p:sp>
      <p:sp>
        <p:nvSpPr>
          <p:cNvPr id="3" name="Rettangolo 2"/>
          <p:cNvSpPr/>
          <p:nvPr/>
        </p:nvSpPr>
        <p:spPr bwMode="auto">
          <a:xfrm>
            <a:off x="2920155" y="1069671"/>
            <a:ext cx="1395847" cy="504056"/>
          </a:xfrm>
          <a:prstGeom prst="rect">
            <a:avLst/>
          </a:prstGeom>
          <a:solidFill>
            <a:srgbClr val="C00000"/>
          </a:solidFill>
          <a:ln w="19050" cap="flat" cmpd="sng" algn="ctr">
            <a:solidFill>
              <a:srgbClr val="000000"/>
            </a:solid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kumimoji="0" lang="it-IT" sz="2000" b="0" i="0" u="none" strike="noStrike" cap="none" normalizeH="0" baseline="0" dirty="0" smtClean="0">
                <a:ln>
                  <a:noFill/>
                </a:ln>
                <a:solidFill>
                  <a:schemeClr val="bg1"/>
                </a:solidFill>
                <a:effectLst/>
                <a:latin typeface="+mn-lt"/>
                <a:ea typeface="ヒラギノ角ゴ Pro W3" pitchFamily="-111" charset="-128"/>
              </a:rPr>
              <a:t>Produttore 1</a:t>
            </a:r>
          </a:p>
        </p:txBody>
      </p:sp>
      <p:sp>
        <p:nvSpPr>
          <p:cNvPr id="7" name="Rettangolo 6"/>
          <p:cNvSpPr/>
          <p:nvPr/>
        </p:nvSpPr>
        <p:spPr bwMode="auto">
          <a:xfrm>
            <a:off x="4704939" y="1052736"/>
            <a:ext cx="1395847" cy="504056"/>
          </a:xfrm>
          <a:prstGeom prst="rect">
            <a:avLst/>
          </a:prstGeom>
          <a:solidFill>
            <a:srgbClr val="C00000"/>
          </a:solidFill>
          <a:ln w="19050" cap="flat" cmpd="sng" algn="ctr">
            <a:solidFill>
              <a:srgbClr val="000000"/>
            </a:solid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kumimoji="0" lang="it-IT" sz="2000" b="0" i="0" u="none" strike="noStrike" cap="none" normalizeH="0" baseline="0" dirty="0" smtClean="0">
                <a:ln>
                  <a:noFill/>
                </a:ln>
                <a:solidFill>
                  <a:schemeClr val="bg1"/>
                </a:solidFill>
                <a:effectLst/>
                <a:latin typeface="+mn-lt"/>
                <a:ea typeface="ヒラギノ角ゴ Pro W3" pitchFamily="-111" charset="-128"/>
              </a:rPr>
              <a:t>Produttore 2</a:t>
            </a:r>
          </a:p>
        </p:txBody>
      </p:sp>
      <p:sp>
        <p:nvSpPr>
          <p:cNvPr id="8" name="Rettangolo 7"/>
          <p:cNvSpPr/>
          <p:nvPr/>
        </p:nvSpPr>
        <p:spPr bwMode="auto">
          <a:xfrm>
            <a:off x="6566069" y="1052736"/>
            <a:ext cx="1395847" cy="504056"/>
          </a:xfrm>
          <a:prstGeom prst="rect">
            <a:avLst/>
          </a:prstGeom>
          <a:solidFill>
            <a:srgbClr val="C00000"/>
          </a:solidFill>
          <a:ln w="19050" cap="flat" cmpd="sng" algn="ctr">
            <a:solidFill>
              <a:srgbClr val="000000"/>
            </a:solid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kumimoji="0" lang="it-IT" sz="2000" b="0" i="0" u="none" strike="noStrike" cap="none" normalizeH="0" baseline="0" dirty="0" smtClean="0">
                <a:ln>
                  <a:noFill/>
                </a:ln>
                <a:solidFill>
                  <a:schemeClr val="bg1"/>
                </a:solidFill>
                <a:effectLst/>
                <a:latin typeface="+mn-lt"/>
                <a:ea typeface="ヒラギノ角ゴ Pro W3" pitchFamily="-111" charset="-128"/>
              </a:rPr>
              <a:t>Produttore 3</a:t>
            </a:r>
          </a:p>
        </p:txBody>
      </p:sp>
      <p:sp>
        <p:nvSpPr>
          <p:cNvPr id="4" name="Ovale 3"/>
          <p:cNvSpPr/>
          <p:nvPr/>
        </p:nvSpPr>
        <p:spPr bwMode="auto">
          <a:xfrm>
            <a:off x="5635503" y="2780307"/>
            <a:ext cx="2127006" cy="1152128"/>
          </a:xfrm>
          <a:prstGeom prst="ellipse">
            <a:avLst/>
          </a:prstGeom>
          <a:solidFill>
            <a:schemeClr val="bg1">
              <a:lumMod val="50000"/>
            </a:schemeClr>
          </a:solidFill>
          <a:ln w="19050" cap="flat" cmpd="sng" algn="ctr">
            <a:solidFill>
              <a:srgbClr val="000000"/>
            </a:solid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kumimoji="0" lang="it-IT" sz="2800" b="0" i="0" u="none" strike="noStrike" cap="none" normalizeH="0" baseline="0" dirty="0" smtClean="0">
                <a:ln>
                  <a:noFill/>
                </a:ln>
                <a:solidFill>
                  <a:schemeClr val="bg1"/>
                </a:solidFill>
                <a:effectLst/>
                <a:latin typeface="+mn-lt"/>
                <a:ea typeface="ヒラギノ角ゴ Pro W3" pitchFamily="-111" charset="-128"/>
              </a:rPr>
              <a:t>TSO</a:t>
            </a:r>
          </a:p>
        </p:txBody>
      </p:sp>
      <p:sp>
        <p:nvSpPr>
          <p:cNvPr id="10" name="Ovale 9"/>
          <p:cNvSpPr/>
          <p:nvPr/>
        </p:nvSpPr>
        <p:spPr bwMode="auto">
          <a:xfrm>
            <a:off x="583865" y="2780307"/>
            <a:ext cx="2208985" cy="1317667"/>
          </a:xfrm>
          <a:prstGeom prst="ellipse">
            <a:avLst/>
          </a:prstGeom>
          <a:solidFill>
            <a:schemeClr val="tx1"/>
          </a:solidFill>
          <a:ln w="19050" cap="flat" cmpd="sng" algn="ctr">
            <a:solidFill>
              <a:srgbClr val="000000"/>
            </a:solid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lang="it-IT" sz="2800" dirty="0" smtClean="0">
                <a:solidFill>
                  <a:schemeClr val="bg1"/>
                </a:solidFill>
                <a:latin typeface="+mn-lt"/>
                <a:ea typeface="ヒラギノ角ゴ Pro W3" pitchFamily="-111" charset="-128"/>
              </a:rPr>
              <a:t>Mercato </a:t>
            </a:r>
          </a:p>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lang="it-IT" sz="2800" dirty="0" smtClean="0">
                <a:solidFill>
                  <a:schemeClr val="bg1"/>
                </a:solidFill>
                <a:latin typeface="+mn-lt"/>
                <a:ea typeface="ヒラギノ角ゴ Pro W3" pitchFamily="-111" charset="-128"/>
              </a:rPr>
              <a:t>organizzato</a:t>
            </a:r>
            <a:endParaRPr kumimoji="0" lang="it-IT" sz="2800" b="0" i="0" u="none" strike="noStrike" cap="none" normalizeH="0" baseline="0" dirty="0" smtClean="0">
              <a:ln>
                <a:noFill/>
              </a:ln>
              <a:solidFill>
                <a:schemeClr val="bg1"/>
              </a:solidFill>
              <a:effectLst/>
              <a:latin typeface="+mn-lt"/>
              <a:ea typeface="ヒラギノ角ゴ Pro W3" pitchFamily="-111" charset="-128"/>
            </a:endParaRPr>
          </a:p>
        </p:txBody>
      </p:sp>
      <p:cxnSp>
        <p:nvCxnSpPr>
          <p:cNvPr id="6" name="Connettore 2 5"/>
          <p:cNvCxnSpPr/>
          <p:nvPr/>
        </p:nvCxnSpPr>
        <p:spPr bwMode="auto">
          <a:xfrm>
            <a:off x="3618077" y="1988840"/>
            <a:ext cx="2183598" cy="1008112"/>
          </a:xfrm>
          <a:prstGeom prst="straightConnector1">
            <a:avLst/>
          </a:prstGeom>
          <a:solidFill>
            <a:srgbClr val="FF9600"/>
          </a:solidFill>
          <a:ln w="38100" cap="flat" cmpd="sng" algn="ctr">
            <a:solidFill>
              <a:schemeClr val="bg1">
                <a:lumMod val="50000"/>
              </a:schemeClr>
            </a:solidFill>
            <a:prstDash val="solid"/>
            <a:round/>
            <a:headEnd type="none" w="med" len="med"/>
            <a:tailEnd type="arrow"/>
          </a:ln>
          <a:effectLst/>
        </p:spPr>
      </p:cxnSp>
      <p:cxnSp>
        <p:nvCxnSpPr>
          <p:cNvPr id="13" name="Connettore 2 12"/>
          <p:cNvCxnSpPr/>
          <p:nvPr/>
        </p:nvCxnSpPr>
        <p:spPr bwMode="auto">
          <a:xfrm>
            <a:off x="5901378" y="1988840"/>
            <a:ext cx="0" cy="792088"/>
          </a:xfrm>
          <a:prstGeom prst="straightConnector1">
            <a:avLst/>
          </a:prstGeom>
          <a:solidFill>
            <a:srgbClr val="FF9600"/>
          </a:solidFill>
          <a:ln w="38100" cap="flat" cmpd="sng" algn="ctr">
            <a:solidFill>
              <a:schemeClr val="bg1">
                <a:lumMod val="50000"/>
              </a:schemeClr>
            </a:solidFill>
            <a:prstDash val="solid"/>
            <a:round/>
            <a:headEnd type="none" w="med" len="med"/>
            <a:tailEnd type="arrow"/>
          </a:ln>
          <a:effectLst/>
        </p:spPr>
      </p:cxnSp>
      <p:cxnSp>
        <p:nvCxnSpPr>
          <p:cNvPr id="15" name="Connettore 2 14"/>
          <p:cNvCxnSpPr/>
          <p:nvPr/>
        </p:nvCxnSpPr>
        <p:spPr bwMode="auto">
          <a:xfrm>
            <a:off x="7281483" y="1916832"/>
            <a:ext cx="0" cy="792088"/>
          </a:xfrm>
          <a:prstGeom prst="straightConnector1">
            <a:avLst/>
          </a:prstGeom>
          <a:solidFill>
            <a:srgbClr val="FF9600"/>
          </a:solidFill>
          <a:ln w="38100" cap="flat" cmpd="sng" algn="ctr">
            <a:solidFill>
              <a:schemeClr val="bg1">
                <a:lumMod val="50000"/>
              </a:schemeClr>
            </a:solidFill>
            <a:prstDash val="solid"/>
            <a:round/>
            <a:headEnd type="none" w="med" len="med"/>
            <a:tailEnd type="arrow"/>
          </a:ln>
          <a:effectLst/>
        </p:spPr>
      </p:cxnSp>
      <p:sp>
        <p:nvSpPr>
          <p:cNvPr id="16" name="Rettangolo 15"/>
          <p:cNvSpPr/>
          <p:nvPr/>
        </p:nvSpPr>
        <p:spPr bwMode="auto">
          <a:xfrm>
            <a:off x="6433131" y="4436491"/>
            <a:ext cx="1395847" cy="504056"/>
          </a:xfrm>
          <a:prstGeom prst="rect">
            <a:avLst/>
          </a:prstGeom>
          <a:solidFill>
            <a:srgbClr val="C00000"/>
          </a:solidFill>
          <a:ln w="19050" cap="flat" cmpd="sng" algn="ctr">
            <a:solidFill>
              <a:srgbClr val="000000"/>
            </a:solid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kumimoji="0" lang="it-IT" sz="2000" b="0" i="0" u="none" strike="noStrike" cap="none" normalizeH="0" baseline="0" dirty="0" smtClean="0">
                <a:ln>
                  <a:noFill/>
                </a:ln>
                <a:solidFill>
                  <a:schemeClr val="bg1"/>
                </a:solidFill>
                <a:effectLst/>
                <a:latin typeface="+mn-lt"/>
                <a:ea typeface="ヒラギノ角ゴ Pro W3" pitchFamily="-111" charset="-128"/>
              </a:rPr>
              <a:t>Grossisti</a:t>
            </a:r>
          </a:p>
        </p:txBody>
      </p:sp>
      <p:sp>
        <p:nvSpPr>
          <p:cNvPr id="17" name="Rettangolo 16"/>
          <p:cNvSpPr/>
          <p:nvPr/>
        </p:nvSpPr>
        <p:spPr bwMode="auto">
          <a:xfrm>
            <a:off x="4871110" y="4436491"/>
            <a:ext cx="1395847" cy="504056"/>
          </a:xfrm>
          <a:prstGeom prst="rect">
            <a:avLst/>
          </a:prstGeom>
          <a:solidFill>
            <a:srgbClr val="C00000"/>
          </a:solidFill>
          <a:ln w="19050" cap="flat" cmpd="sng" algn="ctr">
            <a:solidFill>
              <a:srgbClr val="000000"/>
            </a:solid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kumimoji="0" lang="it-IT" sz="2000" b="0" i="0" u="none" strike="noStrike" cap="none" normalizeH="0" baseline="0" dirty="0" smtClean="0">
                <a:ln>
                  <a:noFill/>
                </a:ln>
                <a:solidFill>
                  <a:schemeClr val="bg1"/>
                </a:solidFill>
                <a:effectLst/>
                <a:latin typeface="+mn-lt"/>
                <a:ea typeface="ヒラギノ角ゴ Pro W3" pitchFamily="-111" charset="-128"/>
              </a:rPr>
              <a:t>Trader</a:t>
            </a:r>
          </a:p>
        </p:txBody>
      </p:sp>
      <p:sp>
        <p:nvSpPr>
          <p:cNvPr id="18" name="Rettangolo 17"/>
          <p:cNvSpPr/>
          <p:nvPr/>
        </p:nvSpPr>
        <p:spPr bwMode="auto">
          <a:xfrm>
            <a:off x="3197709" y="4436491"/>
            <a:ext cx="1395847" cy="504056"/>
          </a:xfrm>
          <a:prstGeom prst="rect">
            <a:avLst/>
          </a:prstGeom>
          <a:solidFill>
            <a:srgbClr val="C00000"/>
          </a:solidFill>
          <a:ln w="19050" cap="flat" cmpd="sng" algn="ctr">
            <a:solidFill>
              <a:srgbClr val="000000"/>
            </a:solid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lang="it-IT" sz="2000" dirty="0" smtClean="0">
                <a:solidFill>
                  <a:schemeClr val="bg1"/>
                </a:solidFill>
                <a:latin typeface="+mn-lt"/>
                <a:ea typeface="ヒラギノ角ゴ Pro W3" pitchFamily="-111" charset="-128"/>
              </a:rPr>
              <a:t>Fornitori</a:t>
            </a:r>
            <a:endParaRPr kumimoji="0" lang="it-IT" sz="2000" b="0" i="0" u="none" strike="noStrike" cap="none" normalizeH="0" baseline="0" dirty="0" smtClean="0">
              <a:ln>
                <a:noFill/>
              </a:ln>
              <a:solidFill>
                <a:schemeClr val="bg1"/>
              </a:solidFill>
              <a:effectLst/>
              <a:latin typeface="+mn-lt"/>
              <a:ea typeface="ヒラギノ角ゴ Pro W3" pitchFamily="-111" charset="-128"/>
            </a:endParaRPr>
          </a:p>
        </p:txBody>
      </p:sp>
      <p:sp>
        <p:nvSpPr>
          <p:cNvPr id="19" name="Rettangolo 18"/>
          <p:cNvSpPr/>
          <p:nvPr/>
        </p:nvSpPr>
        <p:spPr bwMode="auto">
          <a:xfrm>
            <a:off x="982678" y="6021288"/>
            <a:ext cx="1528785" cy="504056"/>
          </a:xfrm>
          <a:prstGeom prst="rect">
            <a:avLst/>
          </a:prstGeom>
          <a:solidFill>
            <a:srgbClr val="C00000"/>
          </a:solidFill>
          <a:ln w="19050" cap="flat" cmpd="sng" algn="ctr">
            <a:solidFill>
              <a:srgbClr val="000000"/>
            </a:solid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kumimoji="0" lang="it-IT" sz="2000" b="0" i="0" u="none" strike="noStrike" cap="none" normalizeH="0" baseline="0" dirty="0" smtClean="0">
                <a:ln>
                  <a:noFill/>
                </a:ln>
                <a:solidFill>
                  <a:schemeClr val="bg1"/>
                </a:solidFill>
                <a:effectLst/>
                <a:latin typeface="+mn-lt"/>
                <a:ea typeface="ヒラギノ角ゴ Pro W3" pitchFamily="-111" charset="-128"/>
              </a:rPr>
              <a:t>Consumatore 1</a:t>
            </a:r>
          </a:p>
        </p:txBody>
      </p:sp>
      <p:sp>
        <p:nvSpPr>
          <p:cNvPr id="20" name="Rettangolo 19"/>
          <p:cNvSpPr/>
          <p:nvPr/>
        </p:nvSpPr>
        <p:spPr bwMode="auto">
          <a:xfrm>
            <a:off x="2577932" y="6021288"/>
            <a:ext cx="1528785" cy="504056"/>
          </a:xfrm>
          <a:prstGeom prst="rect">
            <a:avLst/>
          </a:prstGeom>
          <a:solidFill>
            <a:srgbClr val="C00000"/>
          </a:solidFill>
          <a:ln w="19050" cap="flat" cmpd="sng" algn="ctr">
            <a:solidFill>
              <a:srgbClr val="000000"/>
            </a:solid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kumimoji="0" lang="it-IT" sz="2000" b="0" i="0" u="none" strike="noStrike" cap="none" normalizeH="0" baseline="0" dirty="0" smtClean="0">
                <a:ln>
                  <a:noFill/>
                </a:ln>
                <a:solidFill>
                  <a:schemeClr val="bg1"/>
                </a:solidFill>
                <a:effectLst/>
                <a:latin typeface="+mn-lt"/>
                <a:ea typeface="ヒラギノ角ゴ Pro W3" pitchFamily="-111" charset="-128"/>
              </a:rPr>
              <a:t>Consumatore 2</a:t>
            </a:r>
          </a:p>
        </p:txBody>
      </p:sp>
      <p:sp>
        <p:nvSpPr>
          <p:cNvPr id="21" name="Rettangolo 20"/>
          <p:cNvSpPr/>
          <p:nvPr/>
        </p:nvSpPr>
        <p:spPr bwMode="auto">
          <a:xfrm>
            <a:off x="4173188" y="6021288"/>
            <a:ext cx="1528785" cy="504056"/>
          </a:xfrm>
          <a:prstGeom prst="rect">
            <a:avLst/>
          </a:prstGeom>
          <a:solidFill>
            <a:srgbClr val="C00000"/>
          </a:solidFill>
          <a:ln w="19050" cap="flat" cmpd="sng" algn="ctr">
            <a:solidFill>
              <a:srgbClr val="000000"/>
            </a:solid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kumimoji="0" lang="it-IT" sz="2000" b="0" i="0" u="none" strike="noStrike" cap="none" normalizeH="0" baseline="0" dirty="0" smtClean="0">
                <a:ln>
                  <a:noFill/>
                </a:ln>
                <a:solidFill>
                  <a:schemeClr val="bg1"/>
                </a:solidFill>
                <a:effectLst/>
                <a:latin typeface="+mn-lt"/>
                <a:ea typeface="ヒラギノ角ゴ Pro W3" pitchFamily="-111" charset="-128"/>
              </a:rPr>
              <a:t>Consumatore 3</a:t>
            </a:r>
          </a:p>
        </p:txBody>
      </p:sp>
      <p:sp>
        <p:nvSpPr>
          <p:cNvPr id="22" name="Rettangolo 21"/>
          <p:cNvSpPr/>
          <p:nvPr/>
        </p:nvSpPr>
        <p:spPr bwMode="auto">
          <a:xfrm>
            <a:off x="5801675" y="6021288"/>
            <a:ext cx="1528785" cy="504056"/>
          </a:xfrm>
          <a:prstGeom prst="rect">
            <a:avLst/>
          </a:prstGeom>
          <a:solidFill>
            <a:srgbClr val="C00000"/>
          </a:solidFill>
          <a:ln w="19050" cap="flat" cmpd="sng" algn="ctr">
            <a:solidFill>
              <a:srgbClr val="000000"/>
            </a:solid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kumimoji="0" lang="it-IT" sz="2000" b="0" i="0" u="none" strike="noStrike" cap="none" normalizeH="0" baseline="0" dirty="0" smtClean="0">
                <a:ln>
                  <a:noFill/>
                </a:ln>
                <a:solidFill>
                  <a:schemeClr val="bg1"/>
                </a:solidFill>
                <a:effectLst/>
                <a:latin typeface="+mn-lt"/>
                <a:ea typeface="ヒラギノ角ゴ Pro W3" pitchFamily="-111" charset="-128"/>
              </a:rPr>
              <a:t>Consumatore 4</a:t>
            </a:r>
          </a:p>
        </p:txBody>
      </p:sp>
      <p:sp>
        <p:nvSpPr>
          <p:cNvPr id="23" name="Rettangolo 22"/>
          <p:cNvSpPr/>
          <p:nvPr/>
        </p:nvSpPr>
        <p:spPr bwMode="auto">
          <a:xfrm>
            <a:off x="7396929" y="6021288"/>
            <a:ext cx="1528785" cy="504056"/>
          </a:xfrm>
          <a:prstGeom prst="rect">
            <a:avLst/>
          </a:prstGeom>
          <a:solidFill>
            <a:srgbClr val="C00000"/>
          </a:solidFill>
          <a:ln w="19050" cap="flat" cmpd="sng" algn="ctr">
            <a:solidFill>
              <a:srgbClr val="000000"/>
            </a:solid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kumimoji="0" lang="it-IT" sz="2000" b="0" i="0" u="none" strike="noStrike" cap="none" normalizeH="0" baseline="0" dirty="0" smtClean="0">
                <a:ln>
                  <a:noFill/>
                </a:ln>
                <a:solidFill>
                  <a:schemeClr val="bg1"/>
                </a:solidFill>
                <a:effectLst/>
                <a:latin typeface="+mn-lt"/>
                <a:ea typeface="ヒラギノ角ゴ Pro W3" pitchFamily="-111" charset="-128"/>
              </a:rPr>
              <a:t>Consumatore 5</a:t>
            </a:r>
          </a:p>
        </p:txBody>
      </p:sp>
      <p:sp>
        <p:nvSpPr>
          <p:cNvPr id="27" name="Rettangolo 26"/>
          <p:cNvSpPr/>
          <p:nvPr/>
        </p:nvSpPr>
        <p:spPr bwMode="auto">
          <a:xfrm>
            <a:off x="1315023" y="1437748"/>
            <a:ext cx="2218025" cy="1347415"/>
          </a:xfrm>
          <a:prstGeom prst="rect">
            <a:avLst/>
          </a:prstGeom>
          <a:noFill/>
          <a:ln w="19050" cap="flat" cmpd="sng" algn="ctr">
            <a:noFill/>
            <a:prstDash val="solid"/>
            <a:round/>
            <a:headEnd type="none" w="med" len="med"/>
            <a:tailEnd type="none" w="med" len="med"/>
          </a:ln>
          <a:effectLst/>
        </p:spPr>
        <p:txBody>
          <a:bodyPr vert="horz" wrap="square" lIns="57592" tIns="57592" rIns="103666" bIns="57592" numCol="1" rtlCol="0" anchor="ctr" anchorCtr="0" compatLnSpc="1">
            <a:prstTxWarp prst="textNoShape">
              <a:avLst/>
            </a:prstTxWarp>
            <a:spAutoFit/>
          </a:bodyPr>
          <a:lstStyle/>
          <a:p>
            <a:pPr algn="ctr" defTabSz="957263">
              <a:spcBef>
                <a:spcPct val="40000"/>
              </a:spcBef>
              <a:buSzPct val="100000"/>
            </a:pPr>
            <a:r>
              <a:rPr kumimoji="0" lang="it-IT" sz="2000" b="0" i="0" u="none" strike="noStrike" cap="none" normalizeH="0" baseline="0" dirty="0" smtClean="0">
                <a:ln>
                  <a:noFill/>
                </a:ln>
                <a:solidFill>
                  <a:schemeClr val="tx1">
                    <a:lumMod val="65000"/>
                    <a:lumOff val="35000"/>
                  </a:schemeClr>
                </a:solidFill>
                <a:effectLst/>
                <a:latin typeface="+mn-lt"/>
                <a:ea typeface="ヒラギノ角ゴ Pro W3" pitchFamily="-111" charset="-128"/>
              </a:rPr>
              <a:t>contratti di connessione, </a:t>
            </a:r>
            <a:r>
              <a:rPr lang="it-IT" sz="2000" dirty="0" smtClean="0">
                <a:solidFill>
                  <a:schemeClr val="tx1">
                    <a:lumMod val="65000"/>
                    <a:lumOff val="35000"/>
                  </a:schemeClr>
                </a:solidFill>
                <a:latin typeface="+mn-lt"/>
                <a:ea typeface="ヒラギノ角ゴ Pro W3" pitchFamily="-111" charset="-128"/>
              </a:rPr>
              <a:t>dispacciamento e </a:t>
            </a:r>
            <a:r>
              <a:rPr lang="it-IT" sz="2000" i="1" dirty="0" err="1" smtClean="0">
                <a:solidFill>
                  <a:schemeClr val="tx1">
                    <a:lumMod val="65000"/>
                    <a:lumOff val="35000"/>
                  </a:schemeClr>
                </a:solidFill>
                <a:latin typeface="+mn-lt"/>
                <a:ea typeface="ヒラギノ角ゴ Pro W3" pitchFamily="-111" charset="-128"/>
              </a:rPr>
              <a:t>settlement</a:t>
            </a:r>
            <a:endParaRPr kumimoji="0" lang="it-IT" sz="2000" b="0" i="1" u="none" strike="noStrike" cap="none" normalizeH="0" baseline="0" dirty="0" smtClean="0">
              <a:ln>
                <a:noFill/>
              </a:ln>
              <a:solidFill>
                <a:schemeClr val="tx1">
                  <a:lumMod val="65000"/>
                  <a:lumOff val="35000"/>
                </a:schemeClr>
              </a:solidFill>
              <a:effectLst/>
              <a:latin typeface="+mn-lt"/>
              <a:ea typeface="ヒラギノ角ゴ Pro W3" pitchFamily="-111" charset="-128"/>
            </a:endParaRPr>
          </a:p>
        </p:txBody>
      </p:sp>
      <p:cxnSp>
        <p:nvCxnSpPr>
          <p:cNvPr id="40" name="Connettore 2 39"/>
          <p:cNvCxnSpPr/>
          <p:nvPr/>
        </p:nvCxnSpPr>
        <p:spPr bwMode="auto">
          <a:xfrm flipH="1" flipV="1">
            <a:off x="7762508" y="3716412"/>
            <a:ext cx="797627" cy="2238992"/>
          </a:xfrm>
          <a:prstGeom prst="straightConnector1">
            <a:avLst/>
          </a:prstGeom>
          <a:solidFill>
            <a:srgbClr val="FF9600"/>
          </a:solidFill>
          <a:ln w="38100" cap="flat" cmpd="sng" algn="ctr">
            <a:solidFill>
              <a:schemeClr val="bg1">
                <a:lumMod val="50000"/>
              </a:schemeClr>
            </a:solidFill>
            <a:prstDash val="solid"/>
            <a:round/>
            <a:headEnd type="none" w="med" len="med"/>
            <a:tailEnd type="arrow"/>
          </a:ln>
          <a:effectLst/>
        </p:spPr>
      </p:cxnSp>
      <p:sp>
        <p:nvSpPr>
          <p:cNvPr id="37893" name="Rettangolo 37892"/>
          <p:cNvSpPr/>
          <p:nvPr/>
        </p:nvSpPr>
        <p:spPr>
          <a:xfrm>
            <a:off x="2901585" y="3209762"/>
            <a:ext cx="2286000" cy="1015663"/>
          </a:xfrm>
          <a:prstGeom prst="rect">
            <a:avLst/>
          </a:prstGeom>
        </p:spPr>
        <p:txBody>
          <a:bodyPr wrap="square">
            <a:spAutoFit/>
          </a:bodyPr>
          <a:lstStyle/>
          <a:p>
            <a:pPr algn="ctr" defTabSz="957263">
              <a:spcBef>
                <a:spcPct val="40000"/>
              </a:spcBef>
              <a:buSzPct val="100000"/>
            </a:pPr>
            <a:r>
              <a:rPr lang="it-IT" sz="2000" b="1" dirty="0" smtClean="0">
                <a:solidFill>
                  <a:srgbClr val="FF7A00"/>
                </a:solidFill>
                <a:latin typeface="+mn-lt"/>
                <a:ea typeface="ヒラギノ角ゴ Pro W3" pitchFamily="-111" charset="-128"/>
              </a:rPr>
              <a:t>Contratti di bilanciamento e </a:t>
            </a:r>
            <a:r>
              <a:rPr lang="it-IT" sz="2000" b="1" dirty="0" err="1" smtClean="0">
                <a:solidFill>
                  <a:srgbClr val="FF7A00"/>
                </a:solidFill>
                <a:latin typeface="+mn-lt"/>
                <a:ea typeface="ヒラギノ角ゴ Pro W3" pitchFamily="-111" charset="-128"/>
              </a:rPr>
              <a:t>settlement</a:t>
            </a:r>
            <a:endParaRPr lang="it-IT" sz="2000" b="1" dirty="0">
              <a:solidFill>
                <a:srgbClr val="FF7A00"/>
              </a:solidFill>
              <a:latin typeface="+mn-lt"/>
              <a:ea typeface="ヒラギノ角ゴ Pro W3" pitchFamily="-111" charset="-128"/>
            </a:endParaRPr>
          </a:p>
        </p:txBody>
      </p:sp>
      <p:sp>
        <p:nvSpPr>
          <p:cNvPr id="44" name="Rettangolo 43"/>
          <p:cNvSpPr/>
          <p:nvPr/>
        </p:nvSpPr>
        <p:spPr>
          <a:xfrm>
            <a:off x="3194183" y="5292499"/>
            <a:ext cx="3260129" cy="707886"/>
          </a:xfrm>
          <a:prstGeom prst="rect">
            <a:avLst/>
          </a:prstGeom>
          <a:solidFill>
            <a:schemeClr val="bg1"/>
          </a:solidFill>
        </p:spPr>
        <p:txBody>
          <a:bodyPr wrap="square">
            <a:spAutoFit/>
          </a:bodyPr>
          <a:lstStyle/>
          <a:p>
            <a:pPr algn="ctr" defTabSz="957263">
              <a:spcBef>
                <a:spcPct val="40000"/>
              </a:spcBef>
              <a:buSzPct val="100000"/>
            </a:pPr>
            <a:r>
              <a:rPr lang="it-IT" sz="2000" b="1" dirty="0" smtClean="0">
                <a:solidFill>
                  <a:srgbClr val="FF7A00"/>
                </a:solidFill>
                <a:latin typeface="+mn-lt"/>
                <a:ea typeface="ヒラギノ角ゴ Pro W3" pitchFamily="-111" charset="-128"/>
              </a:rPr>
              <a:t>Contratti di connessione e utilizzo</a:t>
            </a:r>
            <a:endParaRPr lang="it-IT" sz="2000" b="1" dirty="0">
              <a:solidFill>
                <a:srgbClr val="FF7A00"/>
              </a:solidFill>
              <a:latin typeface="+mn-lt"/>
              <a:ea typeface="ヒラギノ角ゴ Pro W3" pitchFamily="-111" charset="-128"/>
            </a:endParaRPr>
          </a:p>
        </p:txBody>
      </p:sp>
      <p:sp>
        <p:nvSpPr>
          <p:cNvPr id="31" name="Text Box 3"/>
          <p:cNvSpPr>
            <a:spLocks noGrp="1" noChangeArrowheads="1"/>
          </p:cNvSpPr>
          <p:nvPr>
            <p:ph type="sldNum" sz="quarter" idx="12"/>
          </p:nvPr>
        </p:nvSpPr>
        <p:spPr>
          <a:xfrm>
            <a:off x="6964881" y="6525345"/>
            <a:ext cx="2010554" cy="227855"/>
          </a:xfrm>
          <a:noFill/>
          <a:ln w="9525"/>
        </p:spPr>
        <p:txBody>
          <a:bodyPr/>
          <a:lstStyle/>
          <a:p>
            <a:fld id="{675379CB-DF7B-45F5-9FE2-DB1828D227B8}" type="slidenum">
              <a:rPr lang="en-US" sz="900" smtClean="0">
                <a:latin typeface="+mj-lt"/>
                <a:ea typeface="ヒラギノ角ゴ Pro W3"/>
                <a:cs typeface="ヒラギノ角ゴ Pro W3"/>
              </a:rPr>
              <a:pPr/>
              <a:t>14</a:t>
            </a:fld>
            <a:endParaRPr lang="en-US" sz="900" smtClean="0">
              <a:latin typeface="+mj-lt"/>
              <a:ea typeface="ヒラギノ角ゴ Pro W3"/>
              <a:cs typeface="ヒラギノ角ゴ Pro W3"/>
            </a:endParaRPr>
          </a:p>
        </p:txBody>
      </p:sp>
      <p:pic>
        <p:nvPicPr>
          <p:cNvPr id="34" name="Picture 2" descr="C:\Users\giacomo.ciapponi\Documents\personali\COnvegno PRISTEM\ter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3439" y="2547347"/>
            <a:ext cx="1092275" cy="109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969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6"/>
          <p:cNvSpPr>
            <a:spLocks noGrp="1" noChangeArrowheads="1"/>
          </p:cNvSpPr>
          <p:nvPr>
            <p:ph type="title"/>
          </p:nvPr>
        </p:nvSpPr>
        <p:spPr>
          <a:xfrm>
            <a:off x="185051" y="188640"/>
            <a:ext cx="7971807" cy="598488"/>
          </a:xfrm>
        </p:spPr>
        <p:txBody>
          <a:bodyPr/>
          <a:lstStyle/>
          <a:p>
            <a:r>
              <a:rPr lang="en-US" dirty="0" smtClean="0"/>
              <a:t>Come </a:t>
            </a:r>
            <a:r>
              <a:rPr lang="en-US" dirty="0" err="1" smtClean="0"/>
              <a:t>si</a:t>
            </a:r>
            <a:r>
              <a:rPr lang="en-US" dirty="0" smtClean="0"/>
              <a:t> </a:t>
            </a:r>
            <a:r>
              <a:rPr lang="en-US" dirty="0" err="1" smtClean="0"/>
              <a:t>interfacciano</a:t>
            </a:r>
            <a:r>
              <a:rPr lang="en-US" dirty="0" smtClean="0"/>
              <a:t> </a:t>
            </a:r>
            <a:r>
              <a:rPr lang="en-US" dirty="0" err="1" smtClean="0"/>
              <a:t>i</a:t>
            </a:r>
            <a:r>
              <a:rPr lang="en-US" dirty="0" smtClean="0"/>
              <a:t> </a:t>
            </a:r>
            <a:r>
              <a:rPr lang="en-US" dirty="0" err="1" smtClean="0"/>
              <a:t>diversi</a:t>
            </a:r>
            <a:r>
              <a:rPr lang="en-US" dirty="0" smtClean="0"/>
              <a:t> </a:t>
            </a:r>
            <a:r>
              <a:rPr lang="en-US" dirty="0" err="1" smtClean="0"/>
              <a:t>soggetti</a:t>
            </a:r>
            <a:r>
              <a:rPr lang="en-US" dirty="0" smtClean="0"/>
              <a:t>: </a:t>
            </a:r>
            <a:r>
              <a:rPr lang="en-US" dirty="0" err="1" smtClean="0"/>
              <a:t>filiera</a:t>
            </a:r>
            <a:r>
              <a:rPr lang="en-US" dirty="0" smtClean="0"/>
              <a:t> </a:t>
            </a:r>
            <a:br>
              <a:rPr lang="en-US" dirty="0" smtClean="0"/>
            </a:br>
            <a:r>
              <a:rPr lang="en-US" dirty="0" err="1" smtClean="0"/>
              <a:t>commerciale</a:t>
            </a:r>
            <a:endParaRPr lang="en-US" dirty="0" smtClean="0"/>
          </a:p>
        </p:txBody>
      </p:sp>
      <p:sp>
        <p:nvSpPr>
          <p:cNvPr id="2" name="Rettangolo 1"/>
          <p:cNvSpPr/>
          <p:nvPr/>
        </p:nvSpPr>
        <p:spPr bwMode="auto">
          <a:xfrm>
            <a:off x="7961916" y="1124744"/>
            <a:ext cx="398814" cy="4176464"/>
          </a:xfrm>
          <a:prstGeom prst="rect">
            <a:avLst/>
          </a:prstGeom>
          <a:solidFill>
            <a:schemeClr val="bg1"/>
          </a:solidFill>
          <a:ln w="38100" cap="flat" cmpd="sng" algn="ctr">
            <a:no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l" defTabSz="957263" rtl="0" eaLnBrk="1" fontAlgn="base" latinLnBrk="0" hangingPunct="1">
              <a:lnSpc>
                <a:spcPct val="100000"/>
              </a:lnSpc>
              <a:spcBef>
                <a:spcPct val="40000"/>
              </a:spcBef>
              <a:spcAft>
                <a:spcPct val="0"/>
              </a:spcAft>
              <a:buClrTx/>
              <a:buSzPct val="100000"/>
              <a:buFont typeface="Verdana" pitchFamily="34" charset="0"/>
              <a:buNone/>
              <a:tabLst/>
            </a:pPr>
            <a:endParaRPr kumimoji="0" lang="it-IT" sz="2800" b="0" i="0" u="none" strike="noStrike" cap="none" normalizeH="0" baseline="0" smtClean="0">
              <a:ln>
                <a:noFill/>
              </a:ln>
              <a:solidFill>
                <a:schemeClr val="tx1"/>
              </a:solidFill>
              <a:effectLst/>
              <a:latin typeface="+mn-lt"/>
              <a:ea typeface="ヒラギノ角ゴ Pro W3" pitchFamily="-111" charset="-128"/>
            </a:endParaRPr>
          </a:p>
        </p:txBody>
      </p:sp>
      <p:sp>
        <p:nvSpPr>
          <p:cNvPr id="3" name="Rettangolo 2"/>
          <p:cNvSpPr/>
          <p:nvPr/>
        </p:nvSpPr>
        <p:spPr bwMode="auto">
          <a:xfrm>
            <a:off x="2920155" y="1069671"/>
            <a:ext cx="1395847" cy="504056"/>
          </a:xfrm>
          <a:prstGeom prst="rect">
            <a:avLst/>
          </a:prstGeom>
          <a:solidFill>
            <a:srgbClr val="C00000"/>
          </a:solidFill>
          <a:ln w="19050" cap="flat" cmpd="sng" algn="ctr">
            <a:solidFill>
              <a:srgbClr val="000000"/>
            </a:solid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kumimoji="0" lang="it-IT" sz="2000" b="0" i="0" u="none" strike="noStrike" cap="none" normalizeH="0" baseline="0" dirty="0" smtClean="0">
                <a:ln>
                  <a:noFill/>
                </a:ln>
                <a:solidFill>
                  <a:schemeClr val="bg1"/>
                </a:solidFill>
                <a:effectLst/>
                <a:latin typeface="+mn-lt"/>
                <a:ea typeface="ヒラギノ角ゴ Pro W3" pitchFamily="-111" charset="-128"/>
              </a:rPr>
              <a:t>Produttore 1</a:t>
            </a:r>
          </a:p>
        </p:txBody>
      </p:sp>
      <p:sp>
        <p:nvSpPr>
          <p:cNvPr id="7" name="Rettangolo 6"/>
          <p:cNvSpPr/>
          <p:nvPr/>
        </p:nvSpPr>
        <p:spPr bwMode="auto">
          <a:xfrm>
            <a:off x="4704939" y="1052736"/>
            <a:ext cx="1395847" cy="504056"/>
          </a:xfrm>
          <a:prstGeom prst="rect">
            <a:avLst/>
          </a:prstGeom>
          <a:solidFill>
            <a:srgbClr val="C00000"/>
          </a:solidFill>
          <a:ln w="19050" cap="flat" cmpd="sng" algn="ctr">
            <a:solidFill>
              <a:srgbClr val="000000"/>
            </a:solid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kumimoji="0" lang="it-IT" sz="2000" b="0" i="0" u="none" strike="noStrike" cap="none" normalizeH="0" baseline="0" dirty="0" smtClean="0">
                <a:ln>
                  <a:noFill/>
                </a:ln>
                <a:solidFill>
                  <a:schemeClr val="bg1"/>
                </a:solidFill>
                <a:effectLst/>
                <a:latin typeface="+mn-lt"/>
                <a:ea typeface="ヒラギノ角ゴ Pro W3" pitchFamily="-111" charset="-128"/>
              </a:rPr>
              <a:t>Produttore 2</a:t>
            </a:r>
          </a:p>
        </p:txBody>
      </p:sp>
      <p:sp>
        <p:nvSpPr>
          <p:cNvPr id="8" name="Rettangolo 7"/>
          <p:cNvSpPr/>
          <p:nvPr/>
        </p:nvSpPr>
        <p:spPr bwMode="auto">
          <a:xfrm>
            <a:off x="6566069" y="1052736"/>
            <a:ext cx="1395847" cy="504056"/>
          </a:xfrm>
          <a:prstGeom prst="rect">
            <a:avLst/>
          </a:prstGeom>
          <a:solidFill>
            <a:srgbClr val="C00000"/>
          </a:solidFill>
          <a:ln w="19050" cap="flat" cmpd="sng" algn="ctr">
            <a:solidFill>
              <a:srgbClr val="000000"/>
            </a:solid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kumimoji="0" lang="it-IT" sz="2000" b="0" i="0" u="none" strike="noStrike" cap="none" normalizeH="0" baseline="0" dirty="0" smtClean="0">
                <a:ln>
                  <a:noFill/>
                </a:ln>
                <a:solidFill>
                  <a:schemeClr val="bg1"/>
                </a:solidFill>
                <a:effectLst/>
                <a:latin typeface="+mn-lt"/>
                <a:ea typeface="ヒラギノ角ゴ Pro W3" pitchFamily="-111" charset="-128"/>
              </a:rPr>
              <a:t>Produttore 3</a:t>
            </a:r>
          </a:p>
        </p:txBody>
      </p:sp>
      <p:sp>
        <p:nvSpPr>
          <p:cNvPr id="4" name="Ovale 3"/>
          <p:cNvSpPr/>
          <p:nvPr/>
        </p:nvSpPr>
        <p:spPr bwMode="auto">
          <a:xfrm>
            <a:off x="5635503" y="2780307"/>
            <a:ext cx="2127006" cy="1152128"/>
          </a:xfrm>
          <a:prstGeom prst="ellipse">
            <a:avLst/>
          </a:prstGeom>
          <a:solidFill>
            <a:schemeClr val="bg1">
              <a:lumMod val="50000"/>
            </a:schemeClr>
          </a:solidFill>
          <a:ln w="19050" cap="flat" cmpd="sng" algn="ctr">
            <a:solidFill>
              <a:srgbClr val="000000"/>
            </a:solid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kumimoji="0" lang="it-IT" sz="2800" b="0" i="0" u="none" strike="noStrike" cap="none" normalizeH="0" baseline="0" dirty="0" smtClean="0">
                <a:ln>
                  <a:noFill/>
                </a:ln>
                <a:solidFill>
                  <a:schemeClr val="bg1"/>
                </a:solidFill>
                <a:effectLst/>
                <a:latin typeface="+mn-lt"/>
                <a:ea typeface="ヒラギノ角ゴ Pro W3" pitchFamily="-111" charset="-128"/>
              </a:rPr>
              <a:t>TSO</a:t>
            </a:r>
          </a:p>
        </p:txBody>
      </p:sp>
      <p:sp>
        <p:nvSpPr>
          <p:cNvPr id="10" name="Ovale 9"/>
          <p:cNvSpPr/>
          <p:nvPr/>
        </p:nvSpPr>
        <p:spPr bwMode="auto">
          <a:xfrm>
            <a:off x="1951417" y="2815774"/>
            <a:ext cx="2127006" cy="1116661"/>
          </a:xfrm>
          <a:prstGeom prst="ellipse">
            <a:avLst/>
          </a:prstGeom>
          <a:solidFill>
            <a:schemeClr val="tx1"/>
          </a:solidFill>
          <a:ln w="19050" cap="flat" cmpd="sng" algn="ctr">
            <a:solidFill>
              <a:srgbClr val="000000"/>
            </a:solid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lang="it-IT" sz="2800" dirty="0" smtClean="0">
                <a:solidFill>
                  <a:schemeClr val="bg1"/>
                </a:solidFill>
                <a:latin typeface="+mn-lt"/>
                <a:ea typeface="ヒラギノ角ゴ Pro W3" pitchFamily="-111" charset="-128"/>
              </a:rPr>
              <a:t>Mercato </a:t>
            </a:r>
          </a:p>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lang="it-IT" sz="2800" dirty="0" smtClean="0">
                <a:solidFill>
                  <a:schemeClr val="bg1"/>
                </a:solidFill>
                <a:latin typeface="+mn-lt"/>
                <a:ea typeface="ヒラギノ角ゴ Pro W3" pitchFamily="-111" charset="-128"/>
              </a:rPr>
              <a:t>organizzato</a:t>
            </a:r>
            <a:endParaRPr kumimoji="0" lang="it-IT" sz="2800" b="0" i="0" u="none" strike="noStrike" cap="none" normalizeH="0" baseline="0" dirty="0" smtClean="0">
              <a:ln>
                <a:noFill/>
              </a:ln>
              <a:solidFill>
                <a:schemeClr val="bg1"/>
              </a:solidFill>
              <a:effectLst/>
              <a:latin typeface="+mn-lt"/>
              <a:ea typeface="ヒラギノ角ゴ Pro W3" pitchFamily="-111" charset="-128"/>
            </a:endParaRPr>
          </a:p>
        </p:txBody>
      </p:sp>
      <p:cxnSp>
        <p:nvCxnSpPr>
          <p:cNvPr id="6" name="Connettore 2 5"/>
          <p:cNvCxnSpPr/>
          <p:nvPr/>
        </p:nvCxnSpPr>
        <p:spPr bwMode="auto">
          <a:xfrm>
            <a:off x="3014919" y="1766192"/>
            <a:ext cx="0" cy="798712"/>
          </a:xfrm>
          <a:prstGeom prst="straightConnector1">
            <a:avLst/>
          </a:prstGeom>
          <a:solidFill>
            <a:srgbClr val="FF9600"/>
          </a:solidFill>
          <a:ln w="38100" cap="flat" cmpd="sng" algn="ctr">
            <a:solidFill>
              <a:schemeClr val="tx1"/>
            </a:solidFill>
            <a:prstDash val="solid"/>
            <a:round/>
            <a:headEnd type="none" w="med" len="med"/>
            <a:tailEnd type="arrow"/>
          </a:ln>
          <a:effectLst/>
        </p:spPr>
      </p:cxnSp>
      <p:cxnSp>
        <p:nvCxnSpPr>
          <p:cNvPr id="13" name="Connettore 2 12"/>
          <p:cNvCxnSpPr/>
          <p:nvPr/>
        </p:nvCxnSpPr>
        <p:spPr bwMode="auto">
          <a:xfrm>
            <a:off x="5402862" y="1762880"/>
            <a:ext cx="0" cy="2673611"/>
          </a:xfrm>
          <a:prstGeom prst="straightConnector1">
            <a:avLst/>
          </a:prstGeom>
          <a:solidFill>
            <a:srgbClr val="FF9600"/>
          </a:solidFill>
          <a:ln w="38100" cap="flat" cmpd="sng" algn="ctr">
            <a:solidFill>
              <a:schemeClr val="bg1">
                <a:lumMod val="50000"/>
              </a:schemeClr>
            </a:solidFill>
            <a:prstDash val="solid"/>
            <a:round/>
            <a:headEnd type="none" w="med" len="med"/>
            <a:tailEnd type="arrow"/>
          </a:ln>
          <a:effectLst/>
        </p:spPr>
      </p:cxnSp>
      <p:cxnSp>
        <p:nvCxnSpPr>
          <p:cNvPr id="15" name="Connettore 2 14"/>
          <p:cNvCxnSpPr/>
          <p:nvPr/>
        </p:nvCxnSpPr>
        <p:spPr bwMode="auto">
          <a:xfrm>
            <a:off x="7828977" y="1772816"/>
            <a:ext cx="0" cy="2448272"/>
          </a:xfrm>
          <a:prstGeom prst="straightConnector1">
            <a:avLst/>
          </a:prstGeom>
          <a:solidFill>
            <a:srgbClr val="FF9600"/>
          </a:solidFill>
          <a:ln w="38100" cap="flat" cmpd="sng" algn="ctr">
            <a:solidFill>
              <a:schemeClr val="bg1">
                <a:lumMod val="50000"/>
              </a:schemeClr>
            </a:solidFill>
            <a:prstDash val="solid"/>
            <a:round/>
            <a:headEnd type="none" w="med" len="med"/>
            <a:tailEnd type="arrow"/>
          </a:ln>
          <a:effectLst/>
        </p:spPr>
      </p:cxnSp>
      <p:sp>
        <p:nvSpPr>
          <p:cNvPr id="16" name="Rettangolo 15"/>
          <p:cNvSpPr/>
          <p:nvPr/>
        </p:nvSpPr>
        <p:spPr bwMode="auto">
          <a:xfrm>
            <a:off x="6433131" y="4436491"/>
            <a:ext cx="1395847" cy="504056"/>
          </a:xfrm>
          <a:prstGeom prst="rect">
            <a:avLst/>
          </a:prstGeom>
          <a:solidFill>
            <a:srgbClr val="C00000"/>
          </a:solidFill>
          <a:ln w="19050" cap="flat" cmpd="sng" algn="ctr">
            <a:solidFill>
              <a:srgbClr val="000000"/>
            </a:solid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kumimoji="0" lang="it-IT" sz="2000" b="0" i="0" u="none" strike="noStrike" cap="none" normalizeH="0" baseline="0" dirty="0" smtClean="0">
                <a:ln>
                  <a:noFill/>
                </a:ln>
                <a:solidFill>
                  <a:schemeClr val="bg1"/>
                </a:solidFill>
                <a:effectLst/>
                <a:latin typeface="+mn-lt"/>
                <a:ea typeface="ヒラギノ角ゴ Pro W3" pitchFamily="-111" charset="-128"/>
              </a:rPr>
              <a:t>Grossisti</a:t>
            </a:r>
          </a:p>
        </p:txBody>
      </p:sp>
      <p:sp>
        <p:nvSpPr>
          <p:cNvPr id="17" name="Rettangolo 16"/>
          <p:cNvSpPr/>
          <p:nvPr/>
        </p:nvSpPr>
        <p:spPr bwMode="auto">
          <a:xfrm>
            <a:off x="4871110" y="4436491"/>
            <a:ext cx="1395847" cy="504056"/>
          </a:xfrm>
          <a:prstGeom prst="rect">
            <a:avLst/>
          </a:prstGeom>
          <a:solidFill>
            <a:srgbClr val="C00000"/>
          </a:solidFill>
          <a:ln w="19050" cap="flat" cmpd="sng" algn="ctr">
            <a:solidFill>
              <a:srgbClr val="000000"/>
            </a:solid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kumimoji="0" lang="it-IT" sz="2000" b="0" i="0" u="none" strike="noStrike" cap="none" normalizeH="0" baseline="0" dirty="0" smtClean="0">
                <a:ln>
                  <a:noFill/>
                </a:ln>
                <a:solidFill>
                  <a:schemeClr val="bg1"/>
                </a:solidFill>
                <a:effectLst/>
                <a:latin typeface="+mn-lt"/>
                <a:ea typeface="ヒラギノ角ゴ Pro W3" pitchFamily="-111" charset="-128"/>
              </a:rPr>
              <a:t>Trader</a:t>
            </a:r>
          </a:p>
        </p:txBody>
      </p:sp>
      <p:sp>
        <p:nvSpPr>
          <p:cNvPr id="18" name="Rettangolo 17"/>
          <p:cNvSpPr/>
          <p:nvPr/>
        </p:nvSpPr>
        <p:spPr bwMode="auto">
          <a:xfrm>
            <a:off x="3197709" y="4436491"/>
            <a:ext cx="1395847" cy="504056"/>
          </a:xfrm>
          <a:prstGeom prst="rect">
            <a:avLst/>
          </a:prstGeom>
          <a:solidFill>
            <a:srgbClr val="C00000"/>
          </a:solidFill>
          <a:ln w="19050" cap="flat" cmpd="sng" algn="ctr">
            <a:solidFill>
              <a:srgbClr val="000000"/>
            </a:solid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lang="it-IT" sz="2000" dirty="0" smtClean="0">
                <a:solidFill>
                  <a:schemeClr val="bg1"/>
                </a:solidFill>
                <a:latin typeface="+mn-lt"/>
                <a:ea typeface="ヒラギノ角ゴ Pro W3" pitchFamily="-111" charset="-128"/>
              </a:rPr>
              <a:t>Fornitori</a:t>
            </a:r>
            <a:endParaRPr kumimoji="0" lang="it-IT" sz="2000" b="0" i="0" u="none" strike="noStrike" cap="none" normalizeH="0" baseline="0" dirty="0" smtClean="0">
              <a:ln>
                <a:noFill/>
              </a:ln>
              <a:solidFill>
                <a:schemeClr val="bg1"/>
              </a:solidFill>
              <a:effectLst/>
              <a:latin typeface="+mn-lt"/>
              <a:ea typeface="ヒラギノ角ゴ Pro W3" pitchFamily="-111" charset="-128"/>
            </a:endParaRPr>
          </a:p>
        </p:txBody>
      </p:sp>
      <p:sp>
        <p:nvSpPr>
          <p:cNvPr id="19" name="Rettangolo 18"/>
          <p:cNvSpPr/>
          <p:nvPr/>
        </p:nvSpPr>
        <p:spPr bwMode="auto">
          <a:xfrm>
            <a:off x="982678" y="6021288"/>
            <a:ext cx="1528785" cy="504056"/>
          </a:xfrm>
          <a:prstGeom prst="rect">
            <a:avLst/>
          </a:prstGeom>
          <a:solidFill>
            <a:srgbClr val="C00000"/>
          </a:solidFill>
          <a:ln w="19050" cap="flat" cmpd="sng" algn="ctr">
            <a:solidFill>
              <a:srgbClr val="000000"/>
            </a:solid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kumimoji="0" lang="it-IT" sz="2000" b="0" i="0" u="none" strike="noStrike" cap="none" normalizeH="0" baseline="0" dirty="0" smtClean="0">
                <a:ln>
                  <a:noFill/>
                </a:ln>
                <a:solidFill>
                  <a:schemeClr val="bg1"/>
                </a:solidFill>
                <a:effectLst/>
                <a:latin typeface="+mn-lt"/>
                <a:ea typeface="ヒラギノ角ゴ Pro W3" pitchFamily="-111" charset="-128"/>
              </a:rPr>
              <a:t>Consumatore 1</a:t>
            </a:r>
          </a:p>
        </p:txBody>
      </p:sp>
      <p:sp>
        <p:nvSpPr>
          <p:cNvPr id="20" name="Rettangolo 19"/>
          <p:cNvSpPr/>
          <p:nvPr/>
        </p:nvSpPr>
        <p:spPr bwMode="auto">
          <a:xfrm>
            <a:off x="2577932" y="6021288"/>
            <a:ext cx="1528785" cy="504056"/>
          </a:xfrm>
          <a:prstGeom prst="rect">
            <a:avLst/>
          </a:prstGeom>
          <a:solidFill>
            <a:srgbClr val="C00000"/>
          </a:solidFill>
          <a:ln w="19050" cap="flat" cmpd="sng" algn="ctr">
            <a:solidFill>
              <a:srgbClr val="000000"/>
            </a:solid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kumimoji="0" lang="it-IT" sz="2000" b="0" i="0" u="none" strike="noStrike" cap="none" normalizeH="0" baseline="0" dirty="0" smtClean="0">
                <a:ln>
                  <a:noFill/>
                </a:ln>
                <a:solidFill>
                  <a:schemeClr val="bg1"/>
                </a:solidFill>
                <a:effectLst/>
                <a:latin typeface="+mn-lt"/>
                <a:ea typeface="ヒラギノ角ゴ Pro W3" pitchFamily="-111" charset="-128"/>
              </a:rPr>
              <a:t>Consumatore 2</a:t>
            </a:r>
          </a:p>
        </p:txBody>
      </p:sp>
      <p:sp>
        <p:nvSpPr>
          <p:cNvPr id="21" name="Rettangolo 20"/>
          <p:cNvSpPr/>
          <p:nvPr/>
        </p:nvSpPr>
        <p:spPr bwMode="auto">
          <a:xfrm>
            <a:off x="4173188" y="6021288"/>
            <a:ext cx="1528785" cy="504056"/>
          </a:xfrm>
          <a:prstGeom prst="rect">
            <a:avLst/>
          </a:prstGeom>
          <a:solidFill>
            <a:srgbClr val="C00000"/>
          </a:solidFill>
          <a:ln w="19050" cap="flat" cmpd="sng" algn="ctr">
            <a:solidFill>
              <a:srgbClr val="000000"/>
            </a:solid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kumimoji="0" lang="it-IT" sz="2000" b="0" i="0" u="none" strike="noStrike" cap="none" normalizeH="0" baseline="0" dirty="0" smtClean="0">
                <a:ln>
                  <a:noFill/>
                </a:ln>
                <a:solidFill>
                  <a:schemeClr val="bg1"/>
                </a:solidFill>
                <a:effectLst/>
                <a:latin typeface="+mn-lt"/>
                <a:ea typeface="ヒラギノ角ゴ Pro W3" pitchFamily="-111" charset="-128"/>
              </a:rPr>
              <a:t>Consumatore 3</a:t>
            </a:r>
          </a:p>
        </p:txBody>
      </p:sp>
      <p:sp>
        <p:nvSpPr>
          <p:cNvPr id="22" name="Rettangolo 21"/>
          <p:cNvSpPr/>
          <p:nvPr/>
        </p:nvSpPr>
        <p:spPr bwMode="auto">
          <a:xfrm>
            <a:off x="5801675" y="6021288"/>
            <a:ext cx="1528785" cy="504056"/>
          </a:xfrm>
          <a:prstGeom prst="rect">
            <a:avLst/>
          </a:prstGeom>
          <a:solidFill>
            <a:srgbClr val="C00000"/>
          </a:solidFill>
          <a:ln w="19050" cap="flat" cmpd="sng" algn="ctr">
            <a:solidFill>
              <a:srgbClr val="000000"/>
            </a:solid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kumimoji="0" lang="it-IT" sz="2000" b="0" i="0" u="none" strike="noStrike" cap="none" normalizeH="0" baseline="0" dirty="0" smtClean="0">
                <a:ln>
                  <a:noFill/>
                </a:ln>
                <a:solidFill>
                  <a:schemeClr val="bg1"/>
                </a:solidFill>
                <a:effectLst/>
                <a:latin typeface="+mn-lt"/>
                <a:ea typeface="ヒラギノ角ゴ Pro W3" pitchFamily="-111" charset="-128"/>
              </a:rPr>
              <a:t>Consumatore 4</a:t>
            </a:r>
          </a:p>
        </p:txBody>
      </p:sp>
      <p:sp>
        <p:nvSpPr>
          <p:cNvPr id="23" name="Rettangolo 22"/>
          <p:cNvSpPr/>
          <p:nvPr/>
        </p:nvSpPr>
        <p:spPr bwMode="auto">
          <a:xfrm>
            <a:off x="7396929" y="6021288"/>
            <a:ext cx="1528785" cy="504056"/>
          </a:xfrm>
          <a:prstGeom prst="rect">
            <a:avLst/>
          </a:prstGeom>
          <a:solidFill>
            <a:srgbClr val="C00000"/>
          </a:solidFill>
          <a:ln w="19050" cap="flat" cmpd="sng" algn="ctr">
            <a:solidFill>
              <a:srgbClr val="000000"/>
            </a:solidFill>
            <a:prstDash val="solid"/>
            <a:round/>
            <a:headEnd type="none" w="med" len="med"/>
            <a:tailEnd type="none" w="med" len="med"/>
          </a:ln>
          <a:effectLst/>
        </p:spPr>
        <p:txBody>
          <a:bodyPr vert="horz" wrap="none" lIns="57592" tIns="57592" rIns="103666" bIns="57592" numCol="1" rtlCol="0" anchor="ctr" anchorCtr="0" compatLnSpc="1">
            <a:prstTxWarp prst="textNoShape">
              <a:avLst/>
            </a:prstTxWarp>
          </a:bodyPr>
          <a:lstStyle/>
          <a:p>
            <a:pPr marL="0" marR="0" indent="0" algn="ctr" defTabSz="957263" rtl="0" eaLnBrk="1" fontAlgn="base" latinLnBrk="0" hangingPunct="1">
              <a:lnSpc>
                <a:spcPct val="100000"/>
              </a:lnSpc>
              <a:spcBef>
                <a:spcPct val="40000"/>
              </a:spcBef>
              <a:spcAft>
                <a:spcPct val="0"/>
              </a:spcAft>
              <a:buClrTx/>
              <a:buSzPct val="100000"/>
              <a:buFont typeface="Verdana" pitchFamily="34" charset="0"/>
              <a:buNone/>
              <a:tabLst/>
            </a:pPr>
            <a:r>
              <a:rPr kumimoji="0" lang="it-IT" sz="2000" b="0" i="0" u="none" strike="noStrike" cap="none" normalizeH="0" baseline="0" dirty="0" smtClean="0">
                <a:ln>
                  <a:noFill/>
                </a:ln>
                <a:solidFill>
                  <a:schemeClr val="bg1"/>
                </a:solidFill>
                <a:effectLst/>
                <a:latin typeface="+mn-lt"/>
                <a:ea typeface="ヒラギノ角ゴ Pro W3" pitchFamily="-111" charset="-128"/>
              </a:rPr>
              <a:t>Consumatore 5</a:t>
            </a:r>
          </a:p>
        </p:txBody>
      </p:sp>
      <p:sp>
        <p:nvSpPr>
          <p:cNvPr id="44" name="Rettangolo 43"/>
          <p:cNvSpPr/>
          <p:nvPr/>
        </p:nvSpPr>
        <p:spPr>
          <a:xfrm>
            <a:off x="4771408" y="5152055"/>
            <a:ext cx="3260129" cy="400110"/>
          </a:xfrm>
          <a:prstGeom prst="rect">
            <a:avLst/>
          </a:prstGeom>
          <a:solidFill>
            <a:schemeClr val="bg1"/>
          </a:solidFill>
        </p:spPr>
        <p:txBody>
          <a:bodyPr wrap="square">
            <a:spAutoFit/>
          </a:bodyPr>
          <a:lstStyle/>
          <a:p>
            <a:pPr algn="ctr" defTabSz="957263">
              <a:spcBef>
                <a:spcPct val="40000"/>
              </a:spcBef>
              <a:buSzPct val="100000"/>
            </a:pPr>
            <a:r>
              <a:rPr lang="it-IT" sz="2000" dirty="0" smtClean="0">
                <a:solidFill>
                  <a:srgbClr val="00B050"/>
                </a:solidFill>
                <a:latin typeface="+mn-lt"/>
                <a:ea typeface="ヒラギノ角ゴ Pro W3" pitchFamily="-111" charset="-128"/>
              </a:rPr>
              <a:t>Contratti di  fornitura</a:t>
            </a:r>
            <a:endParaRPr lang="it-IT" sz="2000" dirty="0">
              <a:solidFill>
                <a:srgbClr val="00B050"/>
              </a:solidFill>
              <a:latin typeface="+mn-lt"/>
              <a:ea typeface="ヒラギノ角ゴ Pro W3" pitchFamily="-111" charset="-128"/>
            </a:endParaRPr>
          </a:p>
        </p:txBody>
      </p:sp>
      <p:sp>
        <p:nvSpPr>
          <p:cNvPr id="34" name="Rettangolo 33"/>
          <p:cNvSpPr/>
          <p:nvPr/>
        </p:nvSpPr>
        <p:spPr>
          <a:xfrm>
            <a:off x="1370475" y="1800110"/>
            <a:ext cx="1491341" cy="1015663"/>
          </a:xfrm>
          <a:prstGeom prst="rect">
            <a:avLst/>
          </a:prstGeom>
          <a:solidFill>
            <a:schemeClr val="bg1"/>
          </a:solidFill>
        </p:spPr>
        <p:txBody>
          <a:bodyPr wrap="square">
            <a:spAutoFit/>
          </a:bodyPr>
          <a:lstStyle/>
          <a:p>
            <a:pPr algn="ctr" defTabSz="957263">
              <a:spcBef>
                <a:spcPct val="40000"/>
              </a:spcBef>
              <a:buSzPct val="100000"/>
            </a:pPr>
            <a:r>
              <a:rPr lang="it-IT" sz="2000" dirty="0">
                <a:latin typeface="+mn-lt"/>
                <a:ea typeface="ヒラギノ角ゴ Pro W3" pitchFamily="-111" charset="-128"/>
              </a:rPr>
              <a:t>Vendite su </a:t>
            </a:r>
            <a:r>
              <a:rPr lang="it-IT" sz="2000" dirty="0" smtClean="0">
                <a:latin typeface="+mn-lt"/>
                <a:ea typeface="ヒラギノ角ゴ Pro W3" pitchFamily="-111" charset="-128"/>
              </a:rPr>
              <a:t>mercato organizzato</a:t>
            </a:r>
            <a:endParaRPr lang="it-IT" sz="2000" dirty="0">
              <a:latin typeface="+mn-lt"/>
              <a:ea typeface="ヒラギノ角ゴ Pro W3" pitchFamily="-111" charset="-128"/>
            </a:endParaRPr>
          </a:p>
        </p:txBody>
      </p:sp>
      <p:cxnSp>
        <p:nvCxnSpPr>
          <p:cNvPr id="36" name="Connettore 2 35"/>
          <p:cNvCxnSpPr/>
          <p:nvPr/>
        </p:nvCxnSpPr>
        <p:spPr bwMode="auto">
          <a:xfrm>
            <a:off x="7961915" y="1734426"/>
            <a:ext cx="0" cy="4142846"/>
          </a:xfrm>
          <a:prstGeom prst="straightConnector1">
            <a:avLst/>
          </a:prstGeom>
          <a:solidFill>
            <a:srgbClr val="FF9600"/>
          </a:solidFill>
          <a:ln w="38100" cap="flat" cmpd="sng" algn="ctr">
            <a:solidFill>
              <a:schemeClr val="bg1">
                <a:lumMod val="50000"/>
              </a:schemeClr>
            </a:solidFill>
            <a:prstDash val="solid"/>
            <a:round/>
            <a:headEnd type="none" w="med" len="med"/>
            <a:tailEnd type="arrow"/>
          </a:ln>
          <a:effectLst/>
        </p:spPr>
      </p:cxnSp>
      <p:sp>
        <p:nvSpPr>
          <p:cNvPr id="38" name="Rettangolo 37"/>
          <p:cNvSpPr/>
          <p:nvPr/>
        </p:nvSpPr>
        <p:spPr>
          <a:xfrm>
            <a:off x="5656225" y="1930061"/>
            <a:ext cx="1491341" cy="400110"/>
          </a:xfrm>
          <a:prstGeom prst="rect">
            <a:avLst/>
          </a:prstGeom>
          <a:solidFill>
            <a:schemeClr val="bg1"/>
          </a:solidFill>
        </p:spPr>
        <p:txBody>
          <a:bodyPr wrap="square">
            <a:spAutoFit/>
          </a:bodyPr>
          <a:lstStyle/>
          <a:p>
            <a:pPr algn="ctr" defTabSz="957263">
              <a:spcBef>
                <a:spcPct val="40000"/>
              </a:spcBef>
              <a:buSzPct val="100000"/>
            </a:pPr>
            <a:r>
              <a:rPr lang="it-IT" sz="2000" dirty="0" smtClean="0">
                <a:solidFill>
                  <a:schemeClr val="tx1">
                    <a:lumMod val="65000"/>
                    <a:lumOff val="35000"/>
                  </a:schemeClr>
                </a:solidFill>
                <a:latin typeface="+mn-lt"/>
                <a:ea typeface="ヒラギノ角ゴ Pro W3" pitchFamily="-111" charset="-128"/>
              </a:rPr>
              <a:t>Vendite OTC</a:t>
            </a:r>
            <a:endParaRPr lang="it-IT" sz="2000" dirty="0">
              <a:solidFill>
                <a:schemeClr val="tx1">
                  <a:lumMod val="65000"/>
                  <a:lumOff val="35000"/>
                </a:schemeClr>
              </a:solidFill>
              <a:latin typeface="+mn-lt"/>
              <a:ea typeface="ヒラギノ角ゴ Pro W3" pitchFamily="-111" charset="-128"/>
            </a:endParaRPr>
          </a:p>
        </p:txBody>
      </p:sp>
      <p:cxnSp>
        <p:nvCxnSpPr>
          <p:cNvPr id="39" name="Connettore 2 38"/>
          <p:cNvCxnSpPr/>
          <p:nvPr/>
        </p:nvCxnSpPr>
        <p:spPr bwMode="auto">
          <a:xfrm>
            <a:off x="3613854" y="5062418"/>
            <a:ext cx="0" cy="798712"/>
          </a:xfrm>
          <a:prstGeom prst="straightConnector1">
            <a:avLst/>
          </a:prstGeom>
          <a:solidFill>
            <a:srgbClr val="FF9600"/>
          </a:solidFill>
          <a:ln w="38100" cap="flat" cmpd="sng" algn="ctr">
            <a:solidFill>
              <a:srgbClr val="00B050"/>
            </a:solidFill>
            <a:prstDash val="solid"/>
            <a:round/>
            <a:headEnd type="none" w="med" len="med"/>
            <a:tailEnd type="arrow"/>
          </a:ln>
          <a:effectLst/>
        </p:spPr>
      </p:cxnSp>
      <p:cxnSp>
        <p:nvCxnSpPr>
          <p:cNvPr id="41" name="Connettore 2 40"/>
          <p:cNvCxnSpPr/>
          <p:nvPr/>
        </p:nvCxnSpPr>
        <p:spPr bwMode="auto">
          <a:xfrm>
            <a:off x="5369627" y="5085184"/>
            <a:ext cx="0" cy="798712"/>
          </a:xfrm>
          <a:prstGeom prst="straightConnector1">
            <a:avLst/>
          </a:prstGeom>
          <a:solidFill>
            <a:srgbClr val="FF9600"/>
          </a:solidFill>
          <a:ln w="38100" cap="flat" cmpd="sng" algn="ctr">
            <a:solidFill>
              <a:srgbClr val="00B050"/>
            </a:solidFill>
            <a:prstDash val="solid"/>
            <a:round/>
            <a:headEnd type="none" w="med" len="med"/>
            <a:tailEnd type="arrow"/>
          </a:ln>
          <a:effectLst/>
        </p:spPr>
      </p:cxnSp>
      <p:cxnSp>
        <p:nvCxnSpPr>
          <p:cNvPr id="42" name="Connettore 2 41"/>
          <p:cNvCxnSpPr/>
          <p:nvPr/>
        </p:nvCxnSpPr>
        <p:spPr bwMode="auto">
          <a:xfrm>
            <a:off x="6499599" y="5085184"/>
            <a:ext cx="0" cy="798712"/>
          </a:xfrm>
          <a:prstGeom prst="straightConnector1">
            <a:avLst/>
          </a:prstGeom>
          <a:solidFill>
            <a:srgbClr val="FF9600"/>
          </a:solidFill>
          <a:ln w="38100" cap="flat" cmpd="sng" algn="ctr">
            <a:solidFill>
              <a:srgbClr val="00B050"/>
            </a:solidFill>
            <a:prstDash val="solid"/>
            <a:round/>
            <a:headEnd type="none" w="med" len="med"/>
            <a:tailEnd type="arrow"/>
          </a:ln>
          <a:effectLst/>
        </p:spPr>
      </p:cxnSp>
      <p:cxnSp>
        <p:nvCxnSpPr>
          <p:cNvPr id="43" name="Connettore 2 42"/>
          <p:cNvCxnSpPr/>
          <p:nvPr/>
        </p:nvCxnSpPr>
        <p:spPr bwMode="auto">
          <a:xfrm>
            <a:off x="4040249" y="3533079"/>
            <a:ext cx="0" cy="798712"/>
          </a:xfrm>
          <a:prstGeom prst="straightConnector1">
            <a:avLst/>
          </a:prstGeom>
          <a:solidFill>
            <a:srgbClr val="FF9600"/>
          </a:solidFill>
          <a:ln w="38100" cap="flat" cmpd="sng" algn="ctr">
            <a:solidFill>
              <a:schemeClr val="tx1"/>
            </a:solidFill>
            <a:prstDash val="solid"/>
            <a:round/>
            <a:headEnd type="none" w="med" len="med"/>
            <a:tailEnd type="arrow"/>
          </a:ln>
          <a:effectLst/>
        </p:spPr>
      </p:cxnSp>
      <p:cxnSp>
        <p:nvCxnSpPr>
          <p:cNvPr id="45" name="Connettore 2 44"/>
          <p:cNvCxnSpPr/>
          <p:nvPr/>
        </p:nvCxnSpPr>
        <p:spPr bwMode="auto">
          <a:xfrm>
            <a:off x="4325615" y="3461695"/>
            <a:ext cx="844607" cy="870099"/>
          </a:xfrm>
          <a:prstGeom prst="straightConnector1">
            <a:avLst/>
          </a:prstGeom>
          <a:solidFill>
            <a:srgbClr val="FF9600"/>
          </a:solidFill>
          <a:ln w="38100" cap="flat" cmpd="sng" algn="ctr">
            <a:solidFill>
              <a:schemeClr val="tx1"/>
            </a:solidFill>
            <a:prstDash val="solid"/>
            <a:round/>
            <a:headEnd type="none" w="med" len="med"/>
            <a:tailEnd type="arrow"/>
          </a:ln>
          <a:effectLst/>
        </p:spPr>
      </p:cxnSp>
      <p:cxnSp>
        <p:nvCxnSpPr>
          <p:cNvPr id="46" name="Connettore 2 45"/>
          <p:cNvCxnSpPr/>
          <p:nvPr/>
        </p:nvCxnSpPr>
        <p:spPr bwMode="auto">
          <a:xfrm>
            <a:off x="2245588" y="3805852"/>
            <a:ext cx="0" cy="2078047"/>
          </a:xfrm>
          <a:prstGeom prst="straightConnector1">
            <a:avLst/>
          </a:prstGeom>
          <a:solidFill>
            <a:srgbClr val="FF9600"/>
          </a:solidFill>
          <a:ln w="38100" cap="flat" cmpd="sng" algn="ctr">
            <a:solidFill>
              <a:schemeClr val="tx1"/>
            </a:solidFill>
            <a:prstDash val="solid"/>
            <a:round/>
            <a:headEnd type="none" w="med" len="med"/>
            <a:tailEnd type="arrow"/>
          </a:ln>
          <a:effectLst/>
        </p:spPr>
      </p:cxnSp>
      <p:sp>
        <p:nvSpPr>
          <p:cNvPr id="47" name="Rettangolo 46"/>
          <p:cNvSpPr/>
          <p:nvPr/>
        </p:nvSpPr>
        <p:spPr>
          <a:xfrm>
            <a:off x="460077" y="3876636"/>
            <a:ext cx="1491341" cy="1015663"/>
          </a:xfrm>
          <a:prstGeom prst="rect">
            <a:avLst/>
          </a:prstGeom>
          <a:solidFill>
            <a:schemeClr val="bg1"/>
          </a:solidFill>
        </p:spPr>
        <p:txBody>
          <a:bodyPr wrap="square">
            <a:spAutoFit/>
          </a:bodyPr>
          <a:lstStyle/>
          <a:p>
            <a:pPr algn="ctr" defTabSz="957263">
              <a:spcBef>
                <a:spcPct val="40000"/>
              </a:spcBef>
              <a:buSzPct val="100000"/>
            </a:pPr>
            <a:r>
              <a:rPr lang="it-IT" sz="2000" dirty="0" smtClean="0">
                <a:latin typeface="+mn-lt"/>
                <a:ea typeface="ヒラギノ角ゴ Pro W3" pitchFamily="-111" charset="-128"/>
              </a:rPr>
              <a:t>Acquisti su mercato organizzato</a:t>
            </a:r>
            <a:endParaRPr lang="it-IT" sz="2000" dirty="0">
              <a:latin typeface="+mn-lt"/>
              <a:ea typeface="ヒラギノ角ゴ Pro W3" pitchFamily="-111" charset="-128"/>
            </a:endParaRPr>
          </a:p>
        </p:txBody>
      </p:sp>
      <p:sp>
        <p:nvSpPr>
          <p:cNvPr id="32" name="Text Box 3"/>
          <p:cNvSpPr>
            <a:spLocks noGrp="1" noChangeArrowheads="1"/>
          </p:cNvSpPr>
          <p:nvPr>
            <p:ph type="sldNum" sz="quarter" idx="12"/>
          </p:nvPr>
        </p:nvSpPr>
        <p:spPr>
          <a:xfrm>
            <a:off x="6964881" y="6525345"/>
            <a:ext cx="2010554" cy="227855"/>
          </a:xfrm>
          <a:noFill/>
          <a:ln w="9525"/>
        </p:spPr>
        <p:txBody>
          <a:bodyPr/>
          <a:lstStyle/>
          <a:p>
            <a:fld id="{675379CB-DF7B-45F5-9FE2-DB1828D227B8}" type="slidenum">
              <a:rPr lang="en-US" sz="900" smtClean="0">
                <a:latin typeface="+mj-lt"/>
                <a:ea typeface="ヒラギノ角ゴ Pro W3"/>
                <a:cs typeface="ヒラギノ角ゴ Pro W3"/>
              </a:rPr>
              <a:pPr/>
              <a:t>15</a:t>
            </a:fld>
            <a:endParaRPr lang="en-US" sz="900" smtClean="0">
              <a:latin typeface="+mj-lt"/>
              <a:ea typeface="ヒラギノ角ゴ Pro W3"/>
              <a:cs typeface="ヒラギノ角ゴ Pro W3"/>
            </a:endParaRPr>
          </a:p>
        </p:txBody>
      </p:sp>
      <p:pic>
        <p:nvPicPr>
          <p:cNvPr id="33" name="Picture 34" descr="gme_nuv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203" y="2816158"/>
            <a:ext cx="108108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180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p:cNvSpPr>
            <a:spLocks noGrp="1" noChangeArrowheads="1"/>
          </p:cNvSpPr>
          <p:nvPr>
            <p:ph type="title"/>
          </p:nvPr>
        </p:nvSpPr>
        <p:spPr>
          <a:xfrm>
            <a:off x="353158" y="188641"/>
            <a:ext cx="6944068" cy="574675"/>
          </a:xfrm>
        </p:spPr>
        <p:txBody>
          <a:bodyPr/>
          <a:lstStyle/>
          <a:p>
            <a:r>
              <a:rPr lang="it-IT" dirty="0" smtClean="0"/>
              <a:t>La struttura a cascata dei mercati gestiti dal GME</a:t>
            </a:r>
          </a:p>
        </p:txBody>
      </p:sp>
      <p:pic>
        <p:nvPicPr>
          <p:cNvPr id="3686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224" y="988747"/>
            <a:ext cx="7844204"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cap="rnd">
                <a:solidFill>
                  <a:srgbClr val="000000"/>
                </a:solidFill>
                <a:prstDash val="sysDot"/>
                <a:miter lim="800000"/>
                <a:headEnd/>
                <a:tailEnd/>
              </a14:hiddenLine>
            </a:ext>
          </a:extLst>
        </p:spPr>
      </p:pic>
      <p:sp>
        <p:nvSpPr>
          <p:cNvPr id="36869" name="AutoShape 4"/>
          <p:cNvSpPr>
            <a:spLocks noChangeArrowheads="1"/>
          </p:cNvSpPr>
          <p:nvPr/>
        </p:nvSpPr>
        <p:spPr bwMode="auto">
          <a:xfrm>
            <a:off x="1846775" y="3361656"/>
            <a:ext cx="1727689" cy="2447925"/>
          </a:xfrm>
          <a:prstGeom prst="wedgeRectCallout">
            <a:avLst>
              <a:gd name="adj1" fmla="val 96296"/>
              <a:gd name="adj2" fmla="val -82137"/>
            </a:avLst>
          </a:prstGeom>
          <a:noFill/>
          <a:ln w="19050" cap="rnd">
            <a:solidFill>
              <a:srgbClr val="FF7A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spcBef>
                <a:spcPct val="0"/>
              </a:spcBef>
              <a:buSzTx/>
              <a:buFontTx/>
              <a:buNone/>
            </a:pPr>
            <a:r>
              <a:rPr lang="it-IT" sz="1300" dirty="0">
                <a:solidFill>
                  <a:srgbClr val="7030A0"/>
                </a:solidFill>
                <a:latin typeface="+mn-lt"/>
              </a:rPr>
              <a:t> </a:t>
            </a:r>
            <a:r>
              <a:rPr lang="it-IT" sz="1300" dirty="0">
                <a:latin typeface="+mn-lt"/>
              </a:rPr>
              <a:t>il </a:t>
            </a:r>
            <a:r>
              <a:rPr lang="it-IT" sz="1300" b="1" dirty="0">
                <a:latin typeface="+mn-lt"/>
              </a:rPr>
              <a:t>Mercato del Giorno Prima </a:t>
            </a:r>
            <a:r>
              <a:rPr lang="it-IT" sz="1300" dirty="0">
                <a:latin typeface="+mn-lt"/>
              </a:rPr>
              <a:t>(MGP) dell’energia ha per oggetto la contrattazione di energia tramite </a:t>
            </a:r>
            <a:r>
              <a:rPr lang="it-IT" sz="1300" b="1" dirty="0">
                <a:latin typeface="+mn-lt"/>
              </a:rPr>
              <a:t>offerta di vendita e di acquisto formulate dagli operatori</a:t>
            </a:r>
            <a:r>
              <a:rPr lang="it-IT" sz="1300" dirty="0">
                <a:latin typeface="+mn-lt"/>
              </a:rPr>
              <a:t> remunerati ad </a:t>
            </a:r>
            <a:r>
              <a:rPr lang="it-IT" sz="1300" b="1" dirty="0">
                <a:latin typeface="+mn-lt"/>
              </a:rPr>
              <a:t>un prezzo di equilibrio</a:t>
            </a:r>
            <a:r>
              <a:rPr lang="it-IT" sz="1300" dirty="0">
                <a:latin typeface="+mn-lt"/>
              </a:rPr>
              <a:t> in esito all’asta</a:t>
            </a:r>
          </a:p>
        </p:txBody>
      </p:sp>
      <p:sp>
        <p:nvSpPr>
          <p:cNvPr id="36870" name="AutoShape 5"/>
          <p:cNvSpPr>
            <a:spLocks noChangeArrowheads="1"/>
          </p:cNvSpPr>
          <p:nvPr/>
        </p:nvSpPr>
        <p:spPr bwMode="auto">
          <a:xfrm>
            <a:off x="3973780" y="3217987"/>
            <a:ext cx="1661746" cy="2591594"/>
          </a:xfrm>
          <a:prstGeom prst="wedgeRectCallout">
            <a:avLst>
              <a:gd name="adj1" fmla="val 19732"/>
              <a:gd name="adj2" fmla="val -78573"/>
            </a:avLst>
          </a:prstGeom>
          <a:noFill/>
          <a:ln w="19050" cap="rnd" algn="ctr">
            <a:solidFill>
              <a:srgbClr val="FF7A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spcBef>
                <a:spcPct val="0"/>
              </a:spcBef>
              <a:buSzTx/>
              <a:buFontTx/>
              <a:buNone/>
            </a:pPr>
            <a:r>
              <a:rPr lang="it-IT" sz="1300" b="1" dirty="0">
                <a:latin typeface="+mn-lt"/>
              </a:rPr>
              <a:t>Il Mercato </a:t>
            </a:r>
            <a:r>
              <a:rPr lang="it-IT" sz="1300" b="1" dirty="0" err="1">
                <a:latin typeface="+mn-lt"/>
              </a:rPr>
              <a:t>Infragiornaliero</a:t>
            </a:r>
            <a:r>
              <a:rPr lang="it-IT" sz="1300" dirty="0">
                <a:latin typeface="+mn-lt"/>
              </a:rPr>
              <a:t> (MI) ha per oggetto – tramite offerte di vendita e di acquisto - la contrattazione delle variazioni di quantità di energia rispetto a quelle negoziate sul MGP e si articola in due aste che determinano </a:t>
            </a:r>
            <a:r>
              <a:rPr lang="it-IT" sz="1300" b="1" dirty="0">
                <a:latin typeface="+mn-lt"/>
              </a:rPr>
              <a:t>un prezzo di equilibrio</a:t>
            </a:r>
          </a:p>
        </p:txBody>
      </p:sp>
      <p:sp>
        <p:nvSpPr>
          <p:cNvPr id="36871" name="AutoShape 6"/>
          <p:cNvSpPr>
            <a:spLocks noChangeArrowheads="1"/>
          </p:cNvSpPr>
          <p:nvPr/>
        </p:nvSpPr>
        <p:spPr bwMode="auto">
          <a:xfrm>
            <a:off x="5768442" y="3001294"/>
            <a:ext cx="2193474" cy="2808287"/>
          </a:xfrm>
          <a:prstGeom prst="wedgeRectCallout">
            <a:avLst>
              <a:gd name="adj1" fmla="val -12556"/>
              <a:gd name="adj2" fmla="val -65886"/>
            </a:avLst>
          </a:prstGeom>
          <a:noFill/>
          <a:ln w="19050" cap="rnd" algn="ctr">
            <a:solidFill>
              <a:srgbClr val="FF7A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spcBef>
                <a:spcPct val="0"/>
              </a:spcBef>
              <a:buSzTx/>
              <a:buFontTx/>
              <a:buNone/>
            </a:pPr>
            <a:r>
              <a:rPr lang="it-IT" sz="1300" dirty="0">
                <a:latin typeface="+mn-lt"/>
              </a:rPr>
              <a:t>il </a:t>
            </a:r>
            <a:r>
              <a:rPr lang="it-IT" sz="1300" b="1" dirty="0">
                <a:latin typeface="+mn-lt"/>
              </a:rPr>
              <a:t>Mercato del Servizio di Dispacciamento</a:t>
            </a:r>
            <a:r>
              <a:rPr lang="it-IT" sz="1300" dirty="0">
                <a:latin typeface="+mn-lt"/>
              </a:rPr>
              <a:t> (MSD), articolato in MSD ex ante e Mercato di Bilanciamento (MB), ha per oggetto l’approvvigionamento da parte di Terna delle risorse necessarie per il servizio di dispacciamento, ossia per la gestione ed il controllo del sistema, ed il bilanciamento in tempo reale. </a:t>
            </a:r>
            <a:r>
              <a:rPr lang="it-IT" sz="1300" b="1" dirty="0">
                <a:latin typeface="+mn-lt"/>
              </a:rPr>
              <a:t>Mercato obbligatorio in cui il meccanismo d’asta remunera il prezzo offerto</a:t>
            </a:r>
          </a:p>
        </p:txBody>
      </p:sp>
      <p:cxnSp>
        <p:nvCxnSpPr>
          <p:cNvPr id="3" name="Connettore 2 2"/>
          <p:cNvCxnSpPr/>
          <p:nvPr/>
        </p:nvCxnSpPr>
        <p:spPr bwMode="auto">
          <a:xfrm>
            <a:off x="5604096" y="2035232"/>
            <a:ext cx="997034" cy="0"/>
          </a:xfrm>
          <a:prstGeom prst="straightConnector1">
            <a:avLst/>
          </a:prstGeom>
          <a:solidFill>
            <a:srgbClr val="FF9600"/>
          </a:solidFill>
          <a:ln w="38100" cap="flat" cmpd="sng" algn="ctr">
            <a:solidFill>
              <a:srgbClr val="FF9600"/>
            </a:solidFill>
            <a:prstDash val="dash"/>
            <a:round/>
            <a:headEnd type="none" w="med" len="med"/>
            <a:tailEnd type="arrow"/>
          </a:ln>
          <a:effectLst/>
        </p:spPr>
      </p:cxnSp>
      <p:sp>
        <p:nvSpPr>
          <p:cNvPr id="12" name="Text Box 3"/>
          <p:cNvSpPr>
            <a:spLocks noGrp="1" noChangeArrowheads="1"/>
          </p:cNvSpPr>
          <p:nvPr>
            <p:ph type="sldNum" sz="quarter" idx="12"/>
          </p:nvPr>
        </p:nvSpPr>
        <p:spPr>
          <a:xfrm>
            <a:off x="6964881" y="6525345"/>
            <a:ext cx="2010554" cy="227855"/>
          </a:xfrm>
          <a:noFill/>
          <a:ln w="9525"/>
        </p:spPr>
        <p:txBody>
          <a:bodyPr/>
          <a:lstStyle/>
          <a:p>
            <a:fld id="{675379CB-DF7B-45F5-9FE2-DB1828D227B8}" type="slidenum">
              <a:rPr lang="en-US" sz="900" smtClean="0">
                <a:latin typeface="+mj-lt"/>
                <a:ea typeface="ヒラギノ角ゴ Pro W3"/>
                <a:cs typeface="ヒラギノ角ゴ Pro W3"/>
              </a:rPr>
              <a:pPr/>
              <a:t>16</a:t>
            </a:fld>
            <a:endParaRPr lang="en-US" sz="900" smtClean="0">
              <a:latin typeface="+mj-lt"/>
              <a:ea typeface="ヒラギノ角ゴ Pro W3"/>
              <a:cs typeface="ヒラギノ角ゴ Pro W3"/>
            </a:endParaRPr>
          </a:p>
        </p:txBody>
      </p:sp>
      <p:sp>
        <p:nvSpPr>
          <p:cNvPr id="2" name="CasellaDiTesto 1"/>
          <p:cNvSpPr txBox="1"/>
          <p:nvPr/>
        </p:nvSpPr>
        <p:spPr>
          <a:xfrm>
            <a:off x="971600" y="6021288"/>
            <a:ext cx="6990316" cy="646331"/>
          </a:xfrm>
          <a:prstGeom prst="rect">
            <a:avLst/>
          </a:prstGeom>
          <a:noFill/>
        </p:spPr>
        <p:txBody>
          <a:bodyPr wrap="square" rtlCol="0">
            <a:spAutoFit/>
          </a:bodyPr>
          <a:lstStyle/>
          <a:p>
            <a:r>
              <a:rPr lang="it-IT" dirty="0" smtClean="0"/>
              <a:t>Lo scopo di avere diversi mercati è quello di arrivare in tempo reale con tutto il sistema bilanciato </a:t>
            </a:r>
            <a:r>
              <a:rPr lang="it-IT" dirty="0" smtClean="0">
                <a:sym typeface="Wingdings" panose="05000000000000000000" pitchFamily="2" charset="2"/>
              </a:rPr>
              <a:t> </a:t>
            </a:r>
            <a:r>
              <a:rPr lang="it-IT" b="1" dirty="0" smtClean="0">
                <a:solidFill>
                  <a:srgbClr val="FF0000"/>
                </a:solidFill>
                <a:sym typeface="Wingdings" panose="05000000000000000000" pitchFamily="2" charset="2"/>
              </a:rPr>
              <a:t>energia prodotta = energia consumata</a:t>
            </a:r>
            <a:endParaRPr lang="it-IT" b="1" dirty="0">
              <a:solidFill>
                <a:srgbClr val="FF0000"/>
              </a:solidFill>
            </a:endParaRPr>
          </a:p>
        </p:txBody>
      </p:sp>
    </p:spTree>
    <p:extLst>
      <p:ext uri="{BB962C8B-B14F-4D97-AF65-F5344CB8AC3E}">
        <p14:creationId xmlns:p14="http://schemas.microsoft.com/office/powerpoint/2010/main" val="4034576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a:xfrm>
            <a:off x="384458" y="188640"/>
            <a:ext cx="6478488" cy="503238"/>
          </a:xfrm>
        </p:spPr>
        <p:txBody>
          <a:bodyPr vert="horz" lIns="91440" tIns="45720" rIns="91440" bIns="45720" rtlCol="0" anchor="ctr">
            <a:noAutofit/>
          </a:bodyPr>
          <a:lstStyle/>
          <a:p>
            <a:r>
              <a:rPr lang="it-IT" dirty="0" smtClean="0"/>
              <a:t>Il sistema elettrico (e quindi il mercato) è diviso in zone!</a:t>
            </a:r>
            <a:endParaRPr lang="it-IT" dirty="0"/>
          </a:p>
        </p:txBody>
      </p:sp>
      <p:pic>
        <p:nvPicPr>
          <p:cNvPr id="71684" name="Picture 3"/>
          <p:cNvPicPr>
            <a:picLocks noChangeAspect="1" noChangeArrowheads="1"/>
          </p:cNvPicPr>
          <p:nvPr/>
        </p:nvPicPr>
        <p:blipFill>
          <a:blip r:embed="rId2">
            <a:extLst>
              <a:ext uri="{28A0092B-C50C-407E-A947-70E740481C1C}">
                <a14:useLocalDpi xmlns:a14="http://schemas.microsoft.com/office/drawing/2010/main" val="0"/>
              </a:ext>
            </a:extLst>
          </a:blip>
          <a:srcRect l="20833" t="12857" r="32143" b="14761"/>
          <a:stretch>
            <a:fillRect/>
          </a:stretch>
        </p:blipFill>
        <p:spPr bwMode="auto">
          <a:xfrm>
            <a:off x="650335" y="1066800"/>
            <a:ext cx="478301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71685" name="Rectangle 4"/>
          <p:cNvSpPr>
            <a:spLocks noChangeArrowheads="1"/>
          </p:cNvSpPr>
          <p:nvPr/>
        </p:nvSpPr>
        <p:spPr bwMode="auto">
          <a:xfrm>
            <a:off x="5796136" y="1099984"/>
            <a:ext cx="2151185" cy="2111186"/>
          </a:xfrm>
          <a:prstGeom prst="rect">
            <a:avLst/>
          </a:prstGeom>
          <a:noFill/>
          <a:ln w="28575">
            <a:solidFill>
              <a:srgbClr val="FF7A00"/>
            </a:solidFill>
            <a:miter lim="800000"/>
            <a:headEnd/>
            <a:tailEnd/>
          </a:ln>
          <a:extLst>
            <a:ext uri="{909E8E84-426E-40DD-AFC4-6F175D3DCCD1}">
              <a14:hiddenFill xmlns:a14="http://schemas.microsoft.com/office/drawing/2010/main">
                <a:solidFill>
                  <a:srgbClr val="FFFFFF"/>
                </a:solidFill>
              </a14:hiddenFill>
            </a:ext>
          </a:extLst>
        </p:spPr>
        <p:txBody>
          <a:bodyPr lIns="115662" tIns="57832" rIns="115662" bIns="57832" anchor="ctr">
            <a:spAutoFit/>
          </a:bodyPr>
          <a:lstStyle/>
          <a:p>
            <a:pPr algn="ctr" defTabSz="844550" eaLnBrk="0" hangingPunct="0">
              <a:lnSpc>
                <a:spcPct val="90000"/>
              </a:lnSpc>
              <a:spcBef>
                <a:spcPct val="0"/>
              </a:spcBef>
              <a:buSzTx/>
              <a:buFontTx/>
              <a:buNone/>
            </a:pPr>
            <a:r>
              <a:rPr lang="it-IT" sz="1800" b="1" dirty="0">
                <a:solidFill>
                  <a:srgbClr val="FF7A00"/>
                </a:solidFill>
                <a:latin typeface="+mn-lt"/>
              </a:rPr>
              <a:t>Esistono attualmente 6 zone di mercato, le zone sono riviste da Terna quando cambiano le congestioni sistematiche</a:t>
            </a:r>
          </a:p>
        </p:txBody>
      </p:sp>
      <p:sp>
        <p:nvSpPr>
          <p:cNvPr id="71687" name="Rectangle 6"/>
          <p:cNvSpPr>
            <a:spLocks noChangeArrowheads="1"/>
          </p:cNvSpPr>
          <p:nvPr/>
        </p:nvSpPr>
        <p:spPr bwMode="auto">
          <a:xfrm>
            <a:off x="5796136" y="3559175"/>
            <a:ext cx="2495550" cy="559992"/>
          </a:xfrm>
          <a:prstGeom prst="rect">
            <a:avLst/>
          </a:prstGeom>
          <a:noFill/>
          <a:ln w="28575">
            <a:solidFill>
              <a:srgbClr val="FF7A00"/>
            </a:solidFill>
            <a:miter lim="800000"/>
            <a:headEnd/>
            <a:tailEnd/>
          </a:ln>
          <a:extLst>
            <a:ext uri="{909E8E84-426E-40DD-AFC4-6F175D3DCCD1}">
              <a14:hiddenFill xmlns:a14="http://schemas.microsoft.com/office/drawing/2010/main">
                <a:solidFill>
                  <a:srgbClr val="FFFFFF"/>
                </a:solidFill>
              </a14:hiddenFill>
            </a:ext>
          </a:extLst>
        </p:spPr>
        <p:txBody>
          <a:bodyPr lIns="115662" tIns="57832" rIns="115662" bIns="57832" anchor="ctr">
            <a:spAutoFit/>
          </a:bodyPr>
          <a:lstStyle/>
          <a:p>
            <a:pPr algn="ctr" defTabSz="844550" eaLnBrk="0" hangingPunct="0">
              <a:lnSpc>
                <a:spcPct val="90000"/>
              </a:lnSpc>
              <a:spcBef>
                <a:spcPct val="0"/>
              </a:spcBef>
              <a:buSzTx/>
              <a:buFontTx/>
              <a:buNone/>
            </a:pPr>
            <a:r>
              <a:rPr lang="it-IT" sz="1600" b="1">
                <a:solidFill>
                  <a:srgbClr val="FF7A00"/>
                </a:solidFill>
                <a:latin typeface="+mn-lt"/>
              </a:rPr>
              <a:t>Esistono anche poli di produzione limitata</a:t>
            </a:r>
          </a:p>
        </p:txBody>
      </p:sp>
      <p:sp>
        <p:nvSpPr>
          <p:cNvPr id="8" name="Rectangle 6"/>
          <p:cNvSpPr>
            <a:spLocks noChangeArrowheads="1"/>
          </p:cNvSpPr>
          <p:nvPr/>
        </p:nvSpPr>
        <p:spPr bwMode="auto">
          <a:xfrm>
            <a:off x="2530652" y="1484786"/>
            <a:ext cx="975077" cy="670791"/>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lIns="115662" tIns="57832" rIns="115662" bIns="57832" anchor="ctr">
            <a:spAutoFit/>
          </a:bodyPr>
          <a:lstStyle/>
          <a:p>
            <a:pPr algn="ctr" defTabSz="844550" eaLnBrk="0" hangingPunct="0">
              <a:lnSpc>
                <a:spcPct val="90000"/>
              </a:lnSpc>
              <a:spcBef>
                <a:spcPct val="0"/>
              </a:spcBef>
              <a:buSzTx/>
              <a:buFontTx/>
              <a:buNone/>
            </a:pPr>
            <a:r>
              <a:rPr lang="it-IT" sz="4000" b="1" dirty="0" smtClean="0">
                <a:solidFill>
                  <a:srgbClr val="FF7A00"/>
                </a:solidFill>
              </a:rPr>
              <a:t>X</a:t>
            </a:r>
            <a:endParaRPr lang="it-IT" sz="4000" b="1" dirty="0">
              <a:solidFill>
                <a:srgbClr val="FF7A00"/>
              </a:solidFill>
            </a:endParaRPr>
          </a:p>
        </p:txBody>
      </p:sp>
      <p:sp>
        <p:nvSpPr>
          <p:cNvPr id="9" name="Text Box 3"/>
          <p:cNvSpPr>
            <a:spLocks noGrp="1" noChangeArrowheads="1"/>
          </p:cNvSpPr>
          <p:nvPr>
            <p:ph type="sldNum" sz="quarter" idx="12"/>
          </p:nvPr>
        </p:nvSpPr>
        <p:spPr>
          <a:xfrm>
            <a:off x="6964881" y="6525345"/>
            <a:ext cx="2010554" cy="227855"/>
          </a:xfrm>
          <a:noFill/>
          <a:ln w="9525"/>
        </p:spPr>
        <p:txBody>
          <a:bodyPr/>
          <a:lstStyle/>
          <a:p>
            <a:fld id="{675379CB-DF7B-45F5-9FE2-DB1828D227B8}" type="slidenum">
              <a:rPr lang="en-US" sz="900" smtClean="0">
                <a:latin typeface="+mj-lt"/>
                <a:ea typeface="ヒラギノ角ゴ Pro W3"/>
                <a:cs typeface="ヒラギノ角ゴ Pro W3"/>
              </a:rPr>
              <a:pPr/>
              <a:t>17</a:t>
            </a:fld>
            <a:endParaRPr lang="en-US" sz="900" smtClean="0">
              <a:latin typeface="+mj-lt"/>
              <a:ea typeface="ヒラギノ角ゴ Pro W3"/>
              <a:cs typeface="ヒラギノ角ゴ Pro W3"/>
            </a:endParaRPr>
          </a:p>
        </p:txBody>
      </p:sp>
    </p:spTree>
    <p:extLst>
      <p:ext uri="{BB962C8B-B14F-4D97-AF65-F5344CB8AC3E}">
        <p14:creationId xmlns:p14="http://schemas.microsoft.com/office/powerpoint/2010/main" val="1201795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limiti di scambio e i prezzi: il caso Sicilia</a:t>
            </a:r>
            <a:endParaRPr lang="it-IT"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6882" y="1705750"/>
            <a:ext cx="4896923" cy="383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llout 10 4"/>
          <p:cNvSpPr/>
          <p:nvPr/>
        </p:nvSpPr>
        <p:spPr bwMode="auto">
          <a:xfrm flipH="1">
            <a:off x="5702008" y="1268761"/>
            <a:ext cx="2962339" cy="1015663"/>
          </a:xfrm>
          <a:prstGeom prst="callout2">
            <a:avLst>
              <a:gd name="adj1" fmla="val 41158"/>
              <a:gd name="adj2" fmla="val 103279"/>
              <a:gd name="adj3" fmla="val 133923"/>
              <a:gd name="adj4" fmla="val 162524"/>
              <a:gd name="adj5" fmla="val 227916"/>
              <a:gd name="adj6" fmla="val 205859"/>
            </a:avLst>
          </a:prstGeom>
          <a:solidFill>
            <a:schemeClr val="bg1"/>
          </a:solidFill>
          <a:ln w="19050" cap="rnd" cmpd="sng" algn="ctr">
            <a:solidFill>
              <a:srgbClr val="C00000"/>
            </a:solidFill>
            <a:prstDash val="sysDash"/>
            <a:round/>
            <a:headEnd type="oval" w="med" len="med"/>
            <a:tailEnd type="oval" w="med" len="med"/>
          </a:ln>
          <a:effectLst>
            <a:outerShdw blurRad="50800" dist="38100" dir="2700000" algn="tl" rotWithShape="0">
              <a:prstClr val="black">
                <a:alpha val="40000"/>
              </a:prstClr>
            </a:outerShdw>
          </a:effectLst>
          <a:extLst/>
        </p:spPr>
        <p:txBody>
          <a:bodyPr wrap="square" anchor="ctr">
            <a:spAutoFit/>
          </a:bodyPr>
          <a:lstStyle/>
          <a:p>
            <a:pPr marL="171450" indent="-171450">
              <a:buFont typeface="Wingdings" panose="05000000000000000000" pitchFamily="2" charset="2"/>
              <a:buChar char="Ø"/>
              <a:defRPr/>
            </a:pPr>
            <a:r>
              <a:rPr lang="it-IT" sz="1200" i="1" dirty="0" smtClean="0">
                <a:latin typeface="+mn-lt"/>
                <a:cs typeface="Times New Roman" pitchFamily="18" charset="0"/>
              </a:rPr>
              <a:t>Connessione Sicilia-Rossano con capacità </a:t>
            </a:r>
            <a:r>
              <a:rPr lang="it-IT" sz="1200" i="1" dirty="0" err="1" smtClean="0">
                <a:latin typeface="+mn-lt"/>
                <a:cs typeface="Times New Roman" pitchFamily="18" charset="0"/>
              </a:rPr>
              <a:t>max</a:t>
            </a:r>
            <a:r>
              <a:rPr lang="it-IT" sz="1200" i="1" dirty="0" smtClean="0">
                <a:latin typeface="+mn-lt"/>
                <a:cs typeface="Times New Roman" pitchFamily="18" charset="0"/>
              </a:rPr>
              <a:t> di 300 MW. </a:t>
            </a:r>
          </a:p>
          <a:p>
            <a:pPr marL="171450" indent="-171450">
              <a:buFont typeface="Wingdings" panose="05000000000000000000" pitchFamily="2" charset="2"/>
              <a:buChar char="Ø"/>
              <a:defRPr/>
            </a:pPr>
            <a:r>
              <a:rPr lang="it-IT" sz="1200" i="1" dirty="0" smtClean="0">
                <a:latin typeface="+mn-lt"/>
                <a:cs typeface="Times New Roman" pitchFamily="18" charset="0"/>
              </a:rPr>
              <a:t>Scambi limitati. </a:t>
            </a:r>
          </a:p>
          <a:p>
            <a:pPr marL="171450" indent="-171450">
              <a:buFont typeface="Wingdings" panose="05000000000000000000" pitchFamily="2" charset="2"/>
              <a:buChar char="Ø"/>
              <a:defRPr/>
            </a:pPr>
            <a:r>
              <a:rPr lang="it-IT" sz="1200" i="1" dirty="0" smtClean="0">
                <a:latin typeface="+mn-lt"/>
                <a:cs typeface="Times New Roman" pitchFamily="18" charset="0"/>
              </a:rPr>
              <a:t>Forte concentrazione locale.</a:t>
            </a:r>
          </a:p>
          <a:p>
            <a:pPr marL="171450" indent="-171450">
              <a:buFont typeface="Wingdings" panose="05000000000000000000" pitchFamily="2" charset="2"/>
              <a:buChar char="Ø"/>
              <a:defRPr/>
            </a:pPr>
            <a:r>
              <a:rPr lang="it-IT" sz="1200" i="1" dirty="0" smtClean="0">
                <a:cs typeface="Times New Roman" pitchFamily="18" charset="0"/>
              </a:rPr>
              <a:t>Alto </a:t>
            </a:r>
            <a:r>
              <a:rPr lang="it-IT" sz="1200" i="1" dirty="0" err="1" smtClean="0">
                <a:cs typeface="Times New Roman" pitchFamily="18" charset="0"/>
              </a:rPr>
              <a:t>differnziale</a:t>
            </a:r>
            <a:endParaRPr lang="it-IT" sz="1200" i="1" dirty="0">
              <a:latin typeface="+mn-lt"/>
              <a:cs typeface="Times New Roman" pitchFamily="18" charset="0"/>
            </a:endParaRPr>
          </a:p>
        </p:txBody>
      </p:sp>
      <p:sp>
        <p:nvSpPr>
          <p:cNvPr id="6" name="Callout 10 5"/>
          <p:cNvSpPr/>
          <p:nvPr/>
        </p:nvSpPr>
        <p:spPr bwMode="auto">
          <a:xfrm flipH="1">
            <a:off x="5724460" y="2419776"/>
            <a:ext cx="2962338" cy="1384995"/>
          </a:xfrm>
          <a:prstGeom prst="callout2">
            <a:avLst>
              <a:gd name="adj1" fmla="val 43539"/>
              <a:gd name="adj2" fmla="val 104749"/>
              <a:gd name="adj3" fmla="val 55325"/>
              <a:gd name="adj4" fmla="val 159110"/>
              <a:gd name="adj5" fmla="val 119679"/>
              <a:gd name="adj6" fmla="val 187400"/>
            </a:avLst>
          </a:prstGeom>
          <a:solidFill>
            <a:schemeClr val="bg1"/>
          </a:solidFill>
          <a:ln w="19050" cap="rnd" cmpd="sng" algn="ctr">
            <a:solidFill>
              <a:srgbClr val="C00000"/>
            </a:solidFill>
            <a:prstDash val="sysDash"/>
            <a:round/>
            <a:headEnd type="oval" w="med" len="med"/>
            <a:tailEnd type="oval" w="med" len="med"/>
          </a:ln>
          <a:effectLst>
            <a:outerShdw blurRad="50800" dist="38100" dir="2700000" algn="tl" rotWithShape="0">
              <a:prstClr val="black">
                <a:alpha val="40000"/>
              </a:prstClr>
            </a:outerShdw>
          </a:effectLst>
          <a:extLst/>
        </p:spPr>
        <p:txBody>
          <a:bodyPr wrap="square" anchor="ctr">
            <a:spAutoFit/>
          </a:bodyPr>
          <a:lstStyle/>
          <a:p>
            <a:pPr>
              <a:defRPr/>
            </a:pPr>
            <a:r>
              <a:rPr lang="it-IT" sz="1200" b="1" i="1" dirty="0" smtClean="0">
                <a:solidFill>
                  <a:srgbClr val="FF0000"/>
                </a:solidFill>
                <a:latin typeface="+mn-lt"/>
                <a:cs typeface="Times New Roman" pitchFamily="18" charset="0"/>
              </a:rPr>
              <a:t>Gennaio 2015</a:t>
            </a:r>
          </a:p>
          <a:p>
            <a:pPr marL="171450" indent="-171450">
              <a:buFont typeface="Wingdings" panose="05000000000000000000" pitchFamily="2" charset="2"/>
              <a:buChar char="Ø"/>
              <a:defRPr/>
            </a:pPr>
            <a:r>
              <a:rPr lang="it-IT" sz="1200" i="1" dirty="0" smtClean="0">
                <a:latin typeface="+mn-lt"/>
                <a:cs typeface="Times New Roman" pitchFamily="18" charset="0"/>
              </a:rPr>
              <a:t>In attesa dell’avvio del raddoppio del cavo, Autorità stabilisce che tutte le UP siciliane sono essenziali</a:t>
            </a:r>
          </a:p>
          <a:p>
            <a:pPr marL="171450" indent="-171450">
              <a:buFont typeface="Wingdings" panose="05000000000000000000" pitchFamily="2" charset="2"/>
              <a:buChar char="Ø"/>
              <a:defRPr/>
            </a:pPr>
            <a:r>
              <a:rPr lang="it-IT" sz="1200" i="1" dirty="0" err="1" smtClean="0">
                <a:latin typeface="+mn-lt"/>
                <a:cs typeface="Times New Roman" pitchFamily="18" charset="0"/>
              </a:rPr>
              <a:t>Bidding</a:t>
            </a:r>
            <a:r>
              <a:rPr lang="it-IT" sz="1200" i="1" dirty="0" smtClean="0">
                <a:latin typeface="+mn-lt"/>
                <a:cs typeface="Times New Roman" pitchFamily="18" charset="0"/>
              </a:rPr>
              <a:t> imposto</a:t>
            </a:r>
          </a:p>
          <a:p>
            <a:pPr marL="171450" indent="-171450">
              <a:buFont typeface="Wingdings" panose="05000000000000000000" pitchFamily="2" charset="2"/>
              <a:buChar char="Ø"/>
              <a:defRPr/>
            </a:pPr>
            <a:r>
              <a:rPr lang="it-IT" sz="1200" i="1" dirty="0" smtClean="0">
                <a:latin typeface="+mn-lt"/>
                <a:cs typeface="Times New Roman" pitchFamily="18" charset="0"/>
              </a:rPr>
              <a:t>Il differenziale con il Sud si riduce intorno ai 10 €/MWh</a:t>
            </a:r>
            <a:endParaRPr lang="it-IT" sz="1200" i="1" dirty="0">
              <a:latin typeface="+mn-lt"/>
              <a:cs typeface="Times New Roman" pitchFamily="18" charset="0"/>
            </a:endParaRPr>
          </a:p>
        </p:txBody>
      </p:sp>
      <p:sp>
        <p:nvSpPr>
          <p:cNvPr id="7" name="Callout 10 6"/>
          <p:cNvSpPr/>
          <p:nvPr/>
        </p:nvSpPr>
        <p:spPr bwMode="auto">
          <a:xfrm flipH="1">
            <a:off x="5702008" y="3712438"/>
            <a:ext cx="2962338" cy="1015663"/>
          </a:xfrm>
          <a:prstGeom prst="callout2">
            <a:avLst>
              <a:gd name="adj1" fmla="val 30678"/>
              <a:gd name="adj2" fmla="val 105116"/>
              <a:gd name="adj3" fmla="val -26705"/>
              <a:gd name="adj4" fmla="val 134996"/>
              <a:gd name="adj5" fmla="val 82564"/>
              <a:gd name="adj6" fmla="val 145892"/>
            </a:avLst>
          </a:prstGeom>
          <a:solidFill>
            <a:schemeClr val="bg1"/>
          </a:solidFill>
          <a:ln w="19050" cap="rnd" cmpd="sng" algn="ctr">
            <a:solidFill>
              <a:srgbClr val="C00000"/>
            </a:solidFill>
            <a:prstDash val="sysDash"/>
            <a:round/>
            <a:headEnd type="oval" w="med" len="med"/>
            <a:tailEnd type="oval" w="med" len="med"/>
          </a:ln>
          <a:effectLst>
            <a:outerShdw blurRad="50800" dist="38100" dir="2700000" algn="tl" rotWithShape="0">
              <a:prstClr val="black">
                <a:alpha val="40000"/>
              </a:prstClr>
            </a:outerShdw>
          </a:effectLst>
          <a:extLst/>
        </p:spPr>
        <p:txBody>
          <a:bodyPr wrap="square" anchor="ctr">
            <a:spAutoFit/>
          </a:bodyPr>
          <a:lstStyle/>
          <a:p>
            <a:pPr>
              <a:defRPr/>
            </a:pPr>
            <a:r>
              <a:rPr lang="it-IT" sz="1200" b="1" i="1" dirty="0" smtClean="0">
                <a:solidFill>
                  <a:srgbClr val="FF0000"/>
                </a:solidFill>
                <a:latin typeface="+mn-lt"/>
                <a:cs typeface="Times New Roman" pitchFamily="18" charset="0"/>
              </a:rPr>
              <a:t>Giugno 2016</a:t>
            </a:r>
          </a:p>
          <a:p>
            <a:pPr marL="171450" indent="-171450">
              <a:buFont typeface="Wingdings" panose="05000000000000000000" pitchFamily="2" charset="2"/>
              <a:buChar char="Ø"/>
              <a:defRPr/>
            </a:pPr>
            <a:r>
              <a:rPr lang="it-IT" sz="1200" i="1" dirty="0" smtClean="0">
                <a:latin typeface="+mn-lt"/>
                <a:cs typeface="Times New Roman" pitchFamily="18" charset="0"/>
              </a:rPr>
              <a:t>Avvio del cavo. Potenza massima 1100 MW</a:t>
            </a:r>
          </a:p>
          <a:p>
            <a:pPr marL="171450" indent="-171450">
              <a:buFont typeface="Wingdings" panose="05000000000000000000" pitchFamily="2" charset="2"/>
              <a:buChar char="Ø"/>
              <a:defRPr/>
            </a:pPr>
            <a:r>
              <a:rPr lang="it-IT" sz="1200" i="1" dirty="0" smtClean="0">
                <a:latin typeface="+mn-lt"/>
                <a:cs typeface="Times New Roman" pitchFamily="18" charset="0"/>
              </a:rPr>
              <a:t>Allineamento al prezzo Sud (</a:t>
            </a:r>
            <a:r>
              <a:rPr lang="it-IT" sz="1200" i="1" dirty="0" err="1" smtClean="0">
                <a:latin typeface="+mn-lt"/>
                <a:cs typeface="Times New Roman" pitchFamily="18" charset="0"/>
              </a:rPr>
              <a:t>diff</a:t>
            </a:r>
            <a:r>
              <a:rPr lang="it-IT" sz="1200" i="1" dirty="0" smtClean="0">
                <a:latin typeface="+mn-lt"/>
                <a:cs typeface="Times New Roman" pitchFamily="18" charset="0"/>
              </a:rPr>
              <a:t> circa 2 €/MWh)</a:t>
            </a:r>
            <a:endParaRPr lang="it-IT" sz="1200" i="1" dirty="0">
              <a:latin typeface="+mn-lt"/>
              <a:cs typeface="Times New Roman" pitchFamily="18" charset="0"/>
            </a:endParaRPr>
          </a:p>
        </p:txBody>
      </p:sp>
      <p:sp>
        <p:nvSpPr>
          <p:cNvPr id="8" name="Callout 10 7"/>
          <p:cNvSpPr/>
          <p:nvPr/>
        </p:nvSpPr>
        <p:spPr bwMode="auto">
          <a:xfrm flipH="1">
            <a:off x="5762563" y="4705429"/>
            <a:ext cx="2962338" cy="830997"/>
          </a:xfrm>
          <a:prstGeom prst="callout2">
            <a:avLst>
              <a:gd name="adj1" fmla="val 30678"/>
              <a:gd name="adj2" fmla="val 105116"/>
              <a:gd name="adj3" fmla="val 6070"/>
              <a:gd name="adj4" fmla="val 121557"/>
              <a:gd name="adj5" fmla="val -39580"/>
              <a:gd name="adj6" fmla="val 135533"/>
            </a:avLst>
          </a:prstGeom>
          <a:solidFill>
            <a:schemeClr val="bg1"/>
          </a:solidFill>
          <a:ln w="19050" cap="rnd" cmpd="sng" algn="ctr">
            <a:solidFill>
              <a:srgbClr val="C00000"/>
            </a:solidFill>
            <a:prstDash val="sysDash"/>
            <a:round/>
            <a:headEnd type="oval" w="med" len="med"/>
            <a:tailEnd type="oval" w="med" len="med"/>
          </a:ln>
          <a:effectLst>
            <a:outerShdw blurRad="50800" dist="38100" dir="2700000" algn="tl" rotWithShape="0">
              <a:prstClr val="black">
                <a:alpha val="40000"/>
              </a:prstClr>
            </a:outerShdw>
          </a:effectLst>
          <a:extLst/>
        </p:spPr>
        <p:txBody>
          <a:bodyPr wrap="square" anchor="ctr">
            <a:spAutoFit/>
          </a:bodyPr>
          <a:lstStyle/>
          <a:p>
            <a:pPr>
              <a:defRPr/>
            </a:pPr>
            <a:r>
              <a:rPr lang="it-IT" sz="1200" b="1" i="1" dirty="0" smtClean="0">
                <a:solidFill>
                  <a:srgbClr val="FF0000"/>
                </a:solidFill>
                <a:latin typeface="+mn-lt"/>
                <a:cs typeface="Times New Roman" pitchFamily="18" charset="0"/>
              </a:rPr>
              <a:t>Luglio - Settembre 2016</a:t>
            </a:r>
          </a:p>
          <a:p>
            <a:pPr marL="171450" indent="-171450">
              <a:buFont typeface="Wingdings" panose="05000000000000000000" pitchFamily="2" charset="2"/>
              <a:buChar char="Ø"/>
              <a:defRPr/>
            </a:pPr>
            <a:r>
              <a:rPr lang="it-IT" sz="1200" i="1" dirty="0" smtClean="0">
                <a:latin typeface="+mn-lt"/>
                <a:cs typeface="Times New Roman" pitchFamily="18" charset="0"/>
              </a:rPr>
              <a:t>Cavo in manutenzione, essenzialità non più attiva</a:t>
            </a:r>
          </a:p>
          <a:p>
            <a:pPr marL="171450" indent="-171450">
              <a:buFont typeface="Wingdings" panose="05000000000000000000" pitchFamily="2" charset="2"/>
              <a:buChar char="Ø"/>
              <a:defRPr/>
            </a:pPr>
            <a:r>
              <a:rPr lang="it-IT" sz="1200" i="1" dirty="0" smtClean="0">
                <a:latin typeface="+mn-lt"/>
                <a:cs typeface="Times New Roman" pitchFamily="18" charset="0"/>
              </a:rPr>
              <a:t>Il differenziale ritorna a 20 €/MWh</a:t>
            </a:r>
            <a:endParaRPr lang="it-IT" sz="1200" i="1" dirty="0">
              <a:latin typeface="+mn-lt"/>
              <a:cs typeface="Times New Roman" pitchFamily="18" charset="0"/>
            </a:endParaRPr>
          </a:p>
        </p:txBody>
      </p:sp>
      <p:sp>
        <p:nvSpPr>
          <p:cNvPr id="9" name="Callout 10 8"/>
          <p:cNvSpPr/>
          <p:nvPr/>
        </p:nvSpPr>
        <p:spPr bwMode="auto">
          <a:xfrm flipH="1">
            <a:off x="5800665" y="5674925"/>
            <a:ext cx="2962338" cy="646331"/>
          </a:xfrm>
          <a:prstGeom prst="callout2">
            <a:avLst>
              <a:gd name="adj1" fmla="val 30678"/>
              <a:gd name="adj2" fmla="val 105116"/>
              <a:gd name="adj3" fmla="val -27615"/>
              <a:gd name="adj4" fmla="val 112738"/>
              <a:gd name="adj5" fmla="val -225605"/>
              <a:gd name="adj6" fmla="val 128201"/>
            </a:avLst>
          </a:prstGeom>
          <a:solidFill>
            <a:schemeClr val="bg1"/>
          </a:solidFill>
          <a:ln w="19050" cap="rnd" cmpd="sng" algn="ctr">
            <a:solidFill>
              <a:srgbClr val="C00000"/>
            </a:solidFill>
            <a:prstDash val="sysDash"/>
            <a:round/>
            <a:headEnd type="oval" w="med" len="med"/>
            <a:tailEnd type="oval" w="med" len="med"/>
          </a:ln>
          <a:effectLst>
            <a:outerShdw blurRad="50800" dist="38100" dir="2700000" algn="tl" rotWithShape="0">
              <a:prstClr val="black">
                <a:alpha val="40000"/>
              </a:prstClr>
            </a:outerShdw>
          </a:effectLst>
          <a:extLst/>
        </p:spPr>
        <p:txBody>
          <a:bodyPr wrap="square" anchor="ctr">
            <a:spAutoFit/>
          </a:bodyPr>
          <a:lstStyle/>
          <a:p>
            <a:pPr>
              <a:defRPr/>
            </a:pPr>
            <a:r>
              <a:rPr lang="it-IT" sz="1200" b="1" i="1" dirty="0" smtClean="0">
                <a:solidFill>
                  <a:srgbClr val="FF0000"/>
                </a:solidFill>
                <a:latin typeface="+mn-lt"/>
                <a:cs typeface="Times New Roman" pitchFamily="18" charset="0"/>
              </a:rPr>
              <a:t>Ottobre 2016</a:t>
            </a:r>
          </a:p>
          <a:p>
            <a:pPr marL="171450" indent="-171450">
              <a:buFont typeface="Wingdings" panose="05000000000000000000" pitchFamily="2" charset="2"/>
              <a:buChar char="Ø"/>
              <a:defRPr/>
            </a:pPr>
            <a:r>
              <a:rPr lang="it-IT" sz="1200" i="1" dirty="0" smtClean="0">
                <a:latin typeface="+mn-lt"/>
                <a:cs typeface="Times New Roman" pitchFamily="18" charset="0"/>
              </a:rPr>
              <a:t>Ripristino definitivo del cavo</a:t>
            </a:r>
          </a:p>
          <a:p>
            <a:pPr marL="171450" indent="-171450">
              <a:buFont typeface="Wingdings" panose="05000000000000000000" pitchFamily="2" charset="2"/>
              <a:buChar char="Ø"/>
              <a:defRPr/>
            </a:pPr>
            <a:r>
              <a:rPr lang="it-IT" sz="1200" i="1" dirty="0" smtClean="0">
                <a:cs typeface="Times New Roman" pitchFamily="18" charset="0"/>
              </a:rPr>
              <a:t>Spread intorno ai 2 €/MWh</a:t>
            </a:r>
            <a:endParaRPr lang="it-IT" sz="1200" i="1" dirty="0">
              <a:latin typeface="+mn-lt"/>
              <a:cs typeface="Times New Roman" pitchFamily="18" charset="0"/>
            </a:endParaRPr>
          </a:p>
        </p:txBody>
      </p:sp>
      <p:sp>
        <p:nvSpPr>
          <p:cNvPr id="10" name="CasellaDiTesto 9"/>
          <p:cNvSpPr txBox="1"/>
          <p:nvPr/>
        </p:nvSpPr>
        <p:spPr>
          <a:xfrm>
            <a:off x="689930" y="5536426"/>
            <a:ext cx="2140355" cy="276999"/>
          </a:xfrm>
          <a:prstGeom prst="rect">
            <a:avLst/>
          </a:prstGeom>
          <a:noFill/>
        </p:spPr>
        <p:txBody>
          <a:bodyPr wrap="square" rtlCol="0">
            <a:spAutoFit/>
          </a:bodyPr>
          <a:lstStyle/>
          <a:p>
            <a:r>
              <a:rPr lang="it-IT" sz="1200" i="1" dirty="0" smtClean="0"/>
              <a:t>Fonte: GME</a:t>
            </a:r>
            <a:endParaRPr lang="it-IT" sz="1200" i="1" dirty="0"/>
          </a:p>
        </p:txBody>
      </p:sp>
    </p:spTree>
    <p:extLst>
      <p:ext uri="{BB962C8B-B14F-4D97-AF65-F5344CB8AC3E}">
        <p14:creationId xmlns:p14="http://schemas.microsoft.com/office/powerpoint/2010/main" val="1047289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modello matematico : elfo++</a:t>
            </a:r>
            <a:endParaRPr lang="it-IT" dirty="0"/>
          </a:p>
        </p:txBody>
      </p:sp>
      <p:sp>
        <p:nvSpPr>
          <p:cNvPr id="3" name="Segnaposto testo 2"/>
          <p:cNvSpPr>
            <a:spLocks noGrp="1"/>
          </p:cNvSpPr>
          <p:nvPr>
            <p:ph type="body" idx="1"/>
          </p:nvPr>
        </p:nvSpPr>
        <p:spPr/>
        <p:txBody>
          <a:bodyPr/>
          <a:lstStyle/>
          <a:p>
            <a:endParaRPr lang="it-IT"/>
          </a:p>
        </p:txBody>
      </p:sp>
    </p:spTree>
    <p:extLst>
      <p:ext uri="{BB962C8B-B14F-4D97-AF65-F5344CB8AC3E}">
        <p14:creationId xmlns:p14="http://schemas.microsoft.com/office/powerpoint/2010/main" val="521313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Mi presento</a:t>
            </a:r>
            <a:endParaRPr lang="it-IT" dirty="0"/>
          </a:p>
        </p:txBody>
      </p:sp>
      <p:sp>
        <p:nvSpPr>
          <p:cNvPr id="3" name="Segnaposto testo 2"/>
          <p:cNvSpPr>
            <a:spLocks noGrp="1"/>
          </p:cNvSpPr>
          <p:nvPr>
            <p:ph type="body" idx="1"/>
          </p:nvPr>
        </p:nvSpPr>
        <p:spPr/>
        <p:txBody>
          <a:bodyPr/>
          <a:lstStyle/>
          <a:p>
            <a:endParaRPr lang="it-IT"/>
          </a:p>
        </p:txBody>
      </p:sp>
    </p:spTree>
    <p:extLst>
      <p:ext uri="{BB962C8B-B14F-4D97-AF65-F5344CB8AC3E}">
        <p14:creationId xmlns:p14="http://schemas.microsoft.com/office/powerpoint/2010/main" val="2647769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L’approccio deterministico</a:t>
            </a:r>
            <a:endParaRPr lang="it-IT" dirty="0"/>
          </a:p>
        </p:txBody>
      </p:sp>
      <p:sp>
        <p:nvSpPr>
          <p:cNvPr id="3" name="Segnaposto contenuto 2"/>
          <p:cNvSpPr>
            <a:spLocks noGrp="1"/>
          </p:cNvSpPr>
          <p:nvPr>
            <p:ph idx="1"/>
          </p:nvPr>
        </p:nvSpPr>
        <p:spPr/>
        <p:txBody>
          <a:bodyPr>
            <a:normAutofit fontScale="85000" lnSpcReduction="20000"/>
          </a:bodyPr>
          <a:lstStyle/>
          <a:p>
            <a:r>
              <a:rPr lang="it-IT" altLang="en-US" dirty="0"/>
              <a:t>L’approccio deterministico si basa su un </a:t>
            </a:r>
            <a:r>
              <a:rPr lang="it-IT" altLang="en-US" dirty="0">
                <a:solidFill>
                  <a:srgbClr val="C00000"/>
                </a:solidFill>
              </a:rPr>
              <a:t>modello matematico</a:t>
            </a:r>
            <a:r>
              <a:rPr lang="it-IT" altLang="en-US" dirty="0"/>
              <a:t> che tenta di prevedere l’evoluzione di un sistema</a:t>
            </a:r>
          </a:p>
          <a:p>
            <a:endParaRPr lang="it-IT" altLang="en-US" dirty="0"/>
          </a:p>
          <a:p>
            <a:r>
              <a:rPr lang="it-IT" altLang="en-US" dirty="0"/>
              <a:t>L’approccio deterministico strutturale alla previsione è caratterizzato dalla modellizzazione di </a:t>
            </a:r>
            <a:r>
              <a:rPr lang="it-IT" altLang="en-US" dirty="0">
                <a:solidFill>
                  <a:srgbClr val="C00000"/>
                </a:solidFill>
              </a:rPr>
              <a:t>tutte le variabili di scenario e </a:t>
            </a:r>
            <a:r>
              <a:rPr lang="it-IT" altLang="en-US" dirty="0"/>
              <a:t>di tutte le loro potenziali </a:t>
            </a:r>
            <a:r>
              <a:rPr lang="it-IT" altLang="en-US" dirty="0">
                <a:solidFill>
                  <a:srgbClr val="C00000"/>
                </a:solidFill>
              </a:rPr>
              <a:t>interazioni  </a:t>
            </a:r>
          </a:p>
          <a:p>
            <a:pPr lvl="1"/>
            <a:r>
              <a:rPr lang="it-IT" altLang="en-US" dirty="0"/>
              <a:t>tutte le variabili modellate sono potenzialmente dipendenti le une dalle altre</a:t>
            </a:r>
          </a:p>
          <a:p>
            <a:pPr lvl="1"/>
            <a:endParaRPr lang="it-IT" altLang="en-US" dirty="0"/>
          </a:p>
          <a:p>
            <a:r>
              <a:rPr lang="it-IT" altLang="en-US" dirty="0"/>
              <a:t>Questo approccio quindi parte dalla costruzione di uno </a:t>
            </a:r>
            <a:r>
              <a:rPr lang="it-IT" altLang="en-US" dirty="0">
                <a:solidFill>
                  <a:srgbClr val="C00000"/>
                </a:solidFill>
              </a:rPr>
              <a:t>scenario</a:t>
            </a:r>
            <a:r>
              <a:rPr lang="it-IT" altLang="en-US" dirty="0"/>
              <a:t> per il futuro</a:t>
            </a:r>
          </a:p>
          <a:p>
            <a:pPr lvl="1"/>
            <a:r>
              <a:rPr lang="it-IT" altLang="en-US" dirty="0"/>
              <a:t>Lo scenario non è strettamente una previsione, ma una possibilità di andamento futuro</a:t>
            </a:r>
          </a:p>
          <a:p>
            <a:pPr lvl="1"/>
            <a:r>
              <a:rPr lang="it-IT" altLang="en-US" dirty="0"/>
              <a:t>Lo scenario deve essere internamente </a:t>
            </a:r>
            <a:r>
              <a:rPr lang="it-IT" altLang="en-US" dirty="0">
                <a:solidFill>
                  <a:srgbClr val="C00000"/>
                </a:solidFill>
              </a:rPr>
              <a:t>coerente</a:t>
            </a:r>
            <a:endParaRPr lang="it-IT" altLang="en-US" dirty="0"/>
          </a:p>
          <a:p>
            <a:pPr lvl="1"/>
            <a:r>
              <a:rPr lang="it-IT" altLang="en-US" dirty="0"/>
              <a:t>Permette di ipotizzare </a:t>
            </a:r>
            <a:r>
              <a:rPr lang="it-IT" altLang="en-US" dirty="0">
                <a:solidFill>
                  <a:srgbClr val="C00000"/>
                </a:solidFill>
              </a:rPr>
              <a:t>diversi andamenti alternativi </a:t>
            </a:r>
            <a:r>
              <a:rPr lang="it-IT" altLang="en-US" dirty="0"/>
              <a:t>rispetto ad alcune variabili guida</a:t>
            </a:r>
          </a:p>
          <a:p>
            <a:endParaRPr lang="it-IT" altLang="en-US" dirty="0"/>
          </a:p>
          <a:p>
            <a:r>
              <a:rPr lang="it-IT" altLang="en-US" dirty="0"/>
              <a:t>I </a:t>
            </a:r>
            <a:r>
              <a:rPr lang="it-IT" altLang="en-US" i="1" dirty="0">
                <a:solidFill>
                  <a:srgbClr val="C00000"/>
                </a:solidFill>
              </a:rPr>
              <a:t>break strutturali</a:t>
            </a:r>
            <a:r>
              <a:rPr lang="it-IT" altLang="en-US" dirty="0">
                <a:solidFill>
                  <a:srgbClr val="C00000"/>
                </a:solidFill>
              </a:rPr>
              <a:t> </a:t>
            </a:r>
            <a:r>
              <a:rPr lang="it-IT" altLang="en-US" dirty="0"/>
              <a:t>(passati e previsti) possono essere direttamente inclusi nella modellizzazione delle variabili di scenario</a:t>
            </a:r>
          </a:p>
          <a:p>
            <a:endParaRPr lang="it-IT" dirty="0"/>
          </a:p>
        </p:txBody>
      </p:sp>
    </p:spTree>
    <p:extLst>
      <p:ext uri="{BB962C8B-B14F-4D97-AF65-F5344CB8AC3E}">
        <p14:creationId xmlns:p14="http://schemas.microsoft.com/office/powerpoint/2010/main" val="3372180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en-US" dirty="0"/>
              <a:t>Quando scegliere l’approccio deterministico</a:t>
            </a:r>
            <a:endParaRPr lang="it-IT" dirty="0"/>
          </a:p>
        </p:txBody>
      </p:sp>
      <p:sp>
        <p:nvSpPr>
          <p:cNvPr id="3" name="Segnaposto contenuto 2"/>
          <p:cNvSpPr>
            <a:spLocks noGrp="1"/>
          </p:cNvSpPr>
          <p:nvPr>
            <p:ph idx="1"/>
          </p:nvPr>
        </p:nvSpPr>
        <p:spPr>
          <a:xfrm>
            <a:off x="395536" y="980729"/>
            <a:ext cx="3888432" cy="4536504"/>
          </a:xfrm>
        </p:spPr>
        <p:txBody>
          <a:bodyPr/>
          <a:lstStyle/>
          <a:p>
            <a:r>
              <a:rPr lang="it-IT" altLang="en-US" dirty="0">
                <a:solidFill>
                  <a:srgbClr val="C00000"/>
                </a:solidFill>
              </a:rPr>
              <a:t>Pro</a:t>
            </a:r>
          </a:p>
          <a:p>
            <a:pPr lvl="1"/>
            <a:r>
              <a:rPr lang="it-IT" altLang="en-US" sz="2000" dirty="0"/>
              <a:t>possibilità di incorporare nello scenario costruito </a:t>
            </a:r>
            <a:r>
              <a:rPr lang="it-IT" altLang="en-US" sz="2000" i="1" dirty="0"/>
              <a:t>break strutturali</a:t>
            </a:r>
            <a:r>
              <a:rPr lang="it-IT" altLang="en-US" sz="2000" dirty="0"/>
              <a:t> previsti</a:t>
            </a:r>
          </a:p>
          <a:p>
            <a:pPr lvl="1"/>
            <a:endParaRPr lang="it-IT" altLang="en-US" sz="2000" dirty="0"/>
          </a:p>
          <a:p>
            <a:pPr lvl="1"/>
            <a:r>
              <a:rPr lang="it-IT" altLang="en-US" sz="2000" dirty="0"/>
              <a:t>possibilità di condurre analisi di tipo </a:t>
            </a:r>
            <a:r>
              <a:rPr lang="it-IT" altLang="en-US" sz="2000" i="1" dirty="0" err="1"/>
              <a:t>what</a:t>
            </a:r>
            <a:r>
              <a:rPr lang="it-IT" altLang="en-US" sz="2000" i="1" dirty="0"/>
              <a:t> </a:t>
            </a:r>
            <a:r>
              <a:rPr lang="it-IT" altLang="en-US" sz="2000" i="1" dirty="0" err="1"/>
              <a:t>if</a:t>
            </a:r>
            <a:r>
              <a:rPr lang="it-IT" altLang="en-US" sz="2000" dirty="0"/>
              <a:t> in base ai possibili diversi </a:t>
            </a:r>
            <a:r>
              <a:rPr lang="it-IT" altLang="en-US" sz="2000" i="1" dirty="0"/>
              <a:t>trend</a:t>
            </a:r>
            <a:r>
              <a:rPr lang="it-IT" altLang="en-US" sz="2000" dirty="0"/>
              <a:t> delle variabili di scenario</a:t>
            </a:r>
          </a:p>
          <a:p>
            <a:endParaRPr lang="it-IT" dirty="0"/>
          </a:p>
        </p:txBody>
      </p:sp>
      <p:sp>
        <p:nvSpPr>
          <p:cNvPr id="4" name="Segnaposto contenuto 2"/>
          <p:cNvSpPr txBox="1">
            <a:spLocks/>
          </p:cNvSpPr>
          <p:nvPr/>
        </p:nvSpPr>
        <p:spPr>
          <a:xfrm>
            <a:off x="4860032" y="980729"/>
            <a:ext cx="3024336"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altLang="en-US" dirty="0">
                <a:solidFill>
                  <a:srgbClr val="C00000"/>
                </a:solidFill>
              </a:rPr>
              <a:t>Contro</a:t>
            </a:r>
          </a:p>
          <a:p>
            <a:pPr lvl="1"/>
            <a:r>
              <a:rPr lang="it-IT" altLang="en-US" sz="2000" dirty="0"/>
              <a:t>necessità di costruire uno scenario coerente per tutte le variabili</a:t>
            </a:r>
          </a:p>
          <a:p>
            <a:pPr lvl="1"/>
            <a:endParaRPr lang="it-IT" altLang="en-US" sz="2000" dirty="0"/>
          </a:p>
          <a:p>
            <a:pPr lvl="1"/>
            <a:r>
              <a:rPr lang="it-IT" altLang="en-US" sz="2000" dirty="0"/>
              <a:t>il risultato è strettamente determinato dallo scenario modellato</a:t>
            </a:r>
          </a:p>
          <a:p>
            <a:endParaRPr lang="it-IT" dirty="0"/>
          </a:p>
        </p:txBody>
      </p:sp>
      <p:sp>
        <p:nvSpPr>
          <p:cNvPr id="5" name="Segnaposto contenuto 2"/>
          <p:cNvSpPr txBox="1">
            <a:spLocks/>
          </p:cNvSpPr>
          <p:nvPr/>
        </p:nvSpPr>
        <p:spPr>
          <a:xfrm>
            <a:off x="547936" y="5301208"/>
            <a:ext cx="7336432" cy="13045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it-IT" kern="0" dirty="0"/>
              <a:t>L’approccio deterministico strutturale è quindi più adatto per </a:t>
            </a:r>
            <a:r>
              <a:rPr lang="it-IT" kern="0" dirty="0">
                <a:solidFill>
                  <a:srgbClr val="C00000"/>
                </a:solidFill>
              </a:rPr>
              <a:t>previsioni di medio e lungo </a:t>
            </a:r>
            <a:r>
              <a:rPr lang="it-IT" kern="0" dirty="0" smtClean="0">
                <a:solidFill>
                  <a:srgbClr val="C00000"/>
                </a:solidFill>
              </a:rPr>
              <a:t>termine</a:t>
            </a:r>
            <a:endParaRPr lang="it-IT" kern="0" dirty="0">
              <a:solidFill>
                <a:srgbClr val="C00000"/>
              </a:solidFill>
            </a:endParaRPr>
          </a:p>
        </p:txBody>
      </p:sp>
    </p:spTree>
    <p:extLst>
      <p:ext uri="{BB962C8B-B14F-4D97-AF65-F5344CB8AC3E}">
        <p14:creationId xmlns:p14="http://schemas.microsoft.com/office/powerpoint/2010/main" val="132505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en-US" dirty="0" smtClean="0"/>
              <a:t>Come si costruisce uno scenario di lungo termine</a:t>
            </a:r>
            <a:endParaRPr lang="it-IT" dirty="0"/>
          </a:p>
        </p:txBody>
      </p:sp>
      <p:sp>
        <p:nvSpPr>
          <p:cNvPr id="3" name="Segnaposto contenuto 2"/>
          <p:cNvSpPr>
            <a:spLocks noGrp="1"/>
          </p:cNvSpPr>
          <p:nvPr>
            <p:ph idx="1"/>
          </p:nvPr>
        </p:nvSpPr>
        <p:spPr/>
        <p:txBody>
          <a:bodyPr>
            <a:normAutofit fontScale="85000" lnSpcReduction="10000"/>
          </a:bodyPr>
          <a:lstStyle/>
          <a:p>
            <a:r>
              <a:rPr lang="it-IT" altLang="en-US" dirty="0"/>
              <a:t>Lo scenario deve essere internamente </a:t>
            </a:r>
            <a:r>
              <a:rPr lang="it-IT" altLang="en-US" dirty="0">
                <a:solidFill>
                  <a:srgbClr val="C00000"/>
                </a:solidFill>
              </a:rPr>
              <a:t>coerente</a:t>
            </a:r>
          </a:p>
          <a:p>
            <a:pPr lvl="1"/>
            <a:r>
              <a:rPr lang="it-IT" altLang="en-US" dirty="0"/>
              <a:t>nel modellare le diverse variabili di scenario è necessario rispettare l’interazione tra tutte le variabili incluse</a:t>
            </a:r>
          </a:p>
          <a:p>
            <a:endParaRPr lang="it-IT" altLang="en-US" dirty="0"/>
          </a:p>
          <a:p>
            <a:r>
              <a:rPr lang="it-IT" altLang="en-US" dirty="0"/>
              <a:t>Il punto di partenza è la definizione delle </a:t>
            </a:r>
            <a:r>
              <a:rPr lang="it-IT" altLang="en-US" dirty="0">
                <a:solidFill>
                  <a:srgbClr val="C00000"/>
                </a:solidFill>
              </a:rPr>
              <a:t>variabili guida</a:t>
            </a:r>
          </a:p>
          <a:p>
            <a:pPr lvl="1"/>
            <a:r>
              <a:rPr lang="it-IT" altLang="en-US" dirty="0"/>
              <a:t>le variabili che si può supporre che guidino l’evoluzione di tutto il sistema</a:t>
            </a:r>
          </a:p>
          <a:p>
            <a:pPr lvl="1"/>
            <a:r>
              <a:rPr lang="it-IT" altLang="en-US" dirty="0"/>
              <a:t>ad es. lo scenario macroeconomico, il prezzo del petrolio…</a:t>
            </a:r>
          </a:p>
          <a:p>
            <a:endParaRPr lang="it-IT" altLang="en-US" dirty="0"/>
          </a:p>
          <a:p>
            <a:r>
              <a:rPr lang="it-IT" altLang="en-US" dirty="0"/>
              <a:t>Dopo la definizione delle variabili guida, si costruiscono le ipotesi per </a:t>
            </a:r>
            <a:r>
              <a:rPr lang="it-IT" altLang="en-US" dirty="0">
                <a:solidFill>
                  <a:srgbClr val="C00000"/>
                </a:solidFill>
              </a:rPr>
              <a:t>tutte le altre</a:t>
            </a:r>
            <a:r>
              <a:rPr lang="it-IT" altLang="en-US" dirty="0"/>
              <a:t> variabili incluse nello scenario</a:t>
            </a:r>
          </a:p>
          <a:p>
            <a:endParaRPr lang="it-IT" altLang="en-US" dirty="0"/>
          </a:p>
          <a:p>
            <a:r>
              <a:rPr lang="it-IT" altLang="en-US" dirty="0"/>
              <a:t>Per valutare la coerenza del modello adottato e di tutte le variabili incluse, è utile utilizzare il modello deterministico per </a:t>
            </a:r>
            <a:r>
              <a:rPr lang="it-IT" altLang="en-US" dirty="0">
                <a:solidFill>
                  <a:srgbClr val="C00000"/>
                </a:solidFill>
              </a:rPr>
              <a:t>simulazioni ex post </a:t>
            </a:r>
            <a:r>
              <a:rPr lang="it-IT" altLang="en-US" dirty="0"/>
              <a:t>del sistema</a:t>
            </a:r>
          </a:p>
          <a:p>
            <a:pPr lvl="1"/>
            <a:r>
              <a:rPr lang="it-IT" altLang="en-US" dirty="0"/>
              <a:t>verifica della capacità di rappresentazione del sistema partendo da uno scenario corrispondente alla realtà</a:t>
            </a:r>
          </a:p>
          <a:p>
            <a:endParaRPr lang="it-IT" dirty="0"/>
          </a:p>
        </p:txBody>
      </p:sp>
    </p:spTree>
    <p:extLst>
      <p:ext uri="{BB962C8B-B14F-4D97-AF65-F5344CB8AC3E}">
        <p14:creationId xmlns:p14="http://schemas.microsoft.com/office/powerpoint/2010/main" val="635687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impianti di produzione</a:t>
            </a:r>
            <a:endParaRPr lang="it-IT" dirty="0"/>
          </a:p>
        </p:txBody>
      </p:sp>
      <p:sp>
        <p:nvSpPr>
          <p:cNvPr id="5" name="Segnaposto contenuto 4"/>
          <p:cNvSpPr>
            <a:spLocks noGrp="1"/>
          </p:cNvSpPr>
          <p:nvPr>
            <p:ph idx="1"/>
          </p:nvPr>
        </p:nvSpPr>
        <p:spPr>
          <a:xfrm>
            <a:off x="3995936" y="1052736"/>
            <a:ext cx="4927924" cy="3888432"/>
          </a:xfrm>
        </p:spPr>
        <p:txBody>
          <a:bodyPr>
            <a:normAutofit fontScale="92500" lnSpcReduction="20000"/>
          </a:bodyPr>
          <a:lstStyle/>
          <a:p>
            <a:pPr>
              <a:lnSpc>
                <a:spcPct val="90000"/>
              </a:lnSpc>
            </a:pPr>
            <a:r>
              <a:rPr lang="it-IT" sz="1700" dirty="0"/>
              <a:t>Per ogni unità termoelettrica sono specificati:</a:t>
            </a:r>
          </a:p>
          <a:p>
            <a:pPr lvl="1">
              <a:lnSpc>
                <a:spcPct val="90000"/>
              </a:lnSpc>
            </a:pPr>
            <a:r>
              <a:rPr lang="it-IT" sz="1500" dirty="0"/>
              <a:t>Codice RUP, Società, Zona</a:t>
            </a:r>
          </a:p>
          <a:p>
            <a:pPr lvl="1">
              <a:lnSpc>
                <a:spcPct val="90000"/>
              </a:lnSpc>
            </a:pPr>
            <a:r>
              <a:rPr lang="it-IT" sz="1500" dirty="0"/>
              <a:t>Tecnologia impiantistica (assegnabile dall’utente) e flessibilità (frequenza delle manovre di accensione e spegnimento dovuta ai vincoli termodinamici)</a:t>
            </a:r>
          </a:p>
          <a:p>
            <a:pPr lvl="1">
              <a:lnSpc>
                <a:spcPct val="90000"/>
              </a:lnSpc>
            </a:pPr>
            <a:r>
              <a:rPr lang="it-IT" sz="1500" dirty="0"/>
              <a:t>Data di entrata in servizio e di dismissione</a:t>
            </a:r>
          </a:p>
          <a:p>
            <a:pPr lvl="1">
              <a:lnSpc>
                <a:spcPct val="90000"/>
              </a:lnSpc>
            </a:pPr>
            <a:r>
              <a:rPr lang="it-IT" sz="1500" dirty="0"/>
              <a:t>Assetto tecnico (uno o più assetti configurabili per ogni unità):</a:t>
            </a:r>
          </a:p>
          <a:p>
            <a:pPr lvl="2">
              <a:lnSpc>
                <a:spcPct val="90000"/>
              </a:lnSpc>
            </a:pPr>
            <a:r>
              <a:rPr lang="it-IT" sz="1300" dirty="0"/>
              <a:t>Potenza minima e massima efficiente netta</a:t>
            </a:r>
          </a:p>
          <a:p>
            <a:pPr lvl="2">
              <a:lnSpc>
                <a:spcPct val="90000"/>
              </a:lnSpc>
            </a:pPr>
            <a:r>
              <a:rPr lang="it-IT" sz="1300" dirty="0"/>
              <a:t>Tasso indisponibilità per guasto</a:t>
            </a:r>
          </a:p>
          <a:p>
            <a:pPr lvl="2">
              <a:lnSpc>
                <a:spcPct val="90000"/>
              </a:lnSpc>
            </a:pPr>
            <a:r>
              <a:rPr lang="it-IT" sz="1300" dirty="0"/>
              <a:t>Mix combustibili</a:t>
            </a:r>
          </a:p>
          <a:p>
            <a:pPr lvl="2">
              <a:lnSpc>
                <a:spcPct val="90000"/>
              </a:lnSpc>
            </a:pPr>
            <a:r>
              <a:rPr lang="it-IT" sz="1300" dirty="0"/>
              <a:t>Curve quadratiche di consumo</a:t>
            </a:r>
          </a:p>
          <a:p>
            <a:pPr lvl="2">
              <a:lnSpc>
                <a:spcPct val="90000"/>
              </a:lnSpc>
            </a:pPr>
            <a:r>
              <a:rPr lang="it-IT" sz="1300" dirty="0"/>
              <a:t>Piano di manutenzione</a:t>
            </a:r>
          </a:p>
          <a:p>
            <a:pPr lvl="2">
              <a:lnSpc>
                <a:spcPct val="90000"/>
              </a:lnSpc>
            </a:pPr>
            <a:r>
              <a:rPr lang="it-IT" sz="1300" dirty="0"/>
              <a:t>Piano di disponibilità degli assetti</a:t>
            </a:r>
          </a:p>
          <a:p>
            <a:pPr lvl="2">
              <a:lnSpc>
                <a:spcPct val="90000"/>
              </a:lnSpc>
            </a:pPr>
            <a:r>
              <a:rPr lang="it-IT" sz="1300" i="1" dirty="0"/>
              <a:t>Must </a:t>
            </a:r>
            <a:r>
              <a:rPr lang="it-IT" sz="1300" i="1" dirty="0" err="1"/>
              <a:t>run</a:t>
            </a:r>
            <a:r>
              <a:rPr lang="it-IT" sz="1300" dirty="0"/>
              <a:t>, cogenerazione, contratto bilaterale</a:t>
            </a:r>
          </a:p>
          <a:p>
            <a:pPr lvl="2">
              <a:lnSpc>
                <a:spcPct val="90000"/>
              </a:lnSpc>
            </a:pPr>
            <a:r>
              <a:rPr lang="it-IT" sz="1300" dirty="0"/>
              <a:t>Vincoli di fornitura di combustibile a costo fisso (vincoli di produzione-consumo) o costo variabile (penalità)</a:t>
            </a:r>
          </a:p>
          <a:p>
            <a:pPr lvl="2">
              <a:lnSpc>
                <a:spcPct val="90000"/>
              </a:lnSpc>
            </a:pPr>
            <a:r>
              <a:rPr lang="it-IT" sz="1300" dirty="0"/>
              <a:t>Emissioni specifiche di CO</a:t>
            </a:r>
            <a:r>
              <a:rPr lang="it-IT" sz="1300" baseline="-25000" dirty="0"/>
              <a:t>2</a:t>
            </a:r>
            <a:r>
              <a:rPr lang="it-IT" sz="1300" dirty="0"/>
              <a:t>, </a:t>
            </a:r>
            <a:r>
              <a:rPr lang="it-IT" sz="1300" dirty="0" err="1"/>
              <a:t>NO</a:t>
            </a:r>
            <a:r>
              <a:rPr lang="it-IT" sz="1300" baseline="-25000" dirty="0" err="1"/>
              <a:t>x</a:t>
            </a:r>
            <a:r>
              <a:rPr lang="it-IT" sz="1300" dirty="0"/>
              <a:t>, </a:t>
            </a:r>
            <a:r>
              <a:rPr lang="it-IT" sz="1300" dirty="0" err="1"/>
              <a:t>SO</a:t>
            </a:r>
            <a:r>
              <a:rPr lang="it-IT" sz="1300" baseline="-25000" dirty="0" err="1"/>
              <a:t>x</a:t>
            </a:r>
            <a:r>
              <a:rPr lang="it-IT" sz="1300" dirty="0"/>
              <a:t>, Polveri</a:t>
            </a:r>
          </a:p>
          <a:p>
            <a:pPr lvl="1">
              <a:lnSpc>
                <a:spcPct val="90000"/>
              </a:lnSpc>
            </a:pPr>
            <a:r>
              <a:rPr lang="it-IT" sz="1500" dirty="0"/>
              <a:t>E’ gestito in fase di dispacciamento il possibile cambio di assetto (da completo a ridotto) per i CCGT a </a:t>
            </a:r>
            <a:r>
              <a:rPr lang="it-IT" sz="1500" i="1" dirty="0"/>
              <a:t>“forchetta”</a:t>
            </a:r>
          </a:p>
          <a:p>
            <a:endParaRPr lang="it-IT" dirty="0"/>
          </a:p>
        </p:txBody>
      </p:sp>
      <p:pic>
        <p:nvPicPr>
          <p:cNvPr id="1026" name="Picture 2" descr="C:\Users\giacomo.ciapponi\Documents\personali\COnvegno PRISTEM\centra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223" y="1304764"/>
            <a:ext cx="2302106" cy="1836204"/>
          </a:xfrm>
          <a:prstGeom prst="rect">
            <a:avLst/>
          </a:prstGeom>
          <a:noFill/>
          <a:extLst>
            <a:ext uri="{909E8E84-426E-40DD-AFC4-6F175D3DCCD1}">
              <a14:hiddenFill xmlns:a14="http://schemas.microsoft.com/office/drawing/2010/main">
                <a:solidFill>
                  <a:srgbClr val="FFFFFF"/>
                </a:solidFill>
              </a14:hiddenFill>
            </a:ext>
          </a:extLst>
        </p:spPr>
      </p:pic>
      <p:sp>
        <p:nvSpPr>
          <p:cNvPr id="7" name="Segnaposto contenuto 4"/>
          <p:cNvSpPr txBox="1">
            <a:spLocks/>
          </p:cNvSpPr>
          <p:nvPr/>
        </p:nvSpPr>
        <p:spPr>
          <a:xfrm>
            <a:off x="323528" y="3436837"/>
            <a:ext cx="4213649" cy="29523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sz="1400" dirty="0"/>
              <a:t>Per ogni unità idroelettrica sono specificabili:</a:t>
            </a:r>
          </a:p>
          <a:p>
            <a:pPr lvl="1"/>
            <a:r>
              <a:rPr lang="it-IT" sz="1400" dirty="0"/>
              <a:t>Codice RUP, società, zona</a:t>
            </a:r>
          </a:p>
          <a:p>
            <a:pPr lvl="1"/>
            <a:r>
              <a:rPr lang="it-IT" sz="1400" dirty="0"/>
              <a:t>Tipologia (serbatoio stagionale, fluente, pompaggio)</a:t>
            </a:r>
          </a:p>
          <a:p>
            <a:pPr lvl="1"/>
            <a:r>
              <a:rPr lang="it-IT" sz="1400" dirty="0"/>
              <a:t>Potenza minima e massima efficiente netta</a:t>
            </a:r>
          </a:p>
          <a:p>
            <a:pPr lvl="1"/>
            <a:r>
              <a:rPr lang="it-IT" sz="1400" dirty="0"/>
              <a:t>Piano di manutenzione</a:t>
            </a:r>
          </a:p>
          <a:p>
            <a:pPr lvl="1"/>
            <a:r>
              <a:rPr lang="it-IT" sz="1400" dirty="0"/>
              <a:t>Coefficienti energetici in generazione e pompaggio (se impianti </a:t>
            </a:r>
            <a:r>
              <a:rPr lang="it-IT" sz="1400" dirty="0" err="1"/>
              <a:t>equivalentati</a:t>
            </a:r>
            <a:r>
              <a:rPr lang="it-IT" sz="1400" dirty="0"/>
              <a:t>)</a:t>
            </a:r>
          </a:p>
          <a:p>
            <a:pPr lvl="1"/>
            <a:r>
              <a:rPr lang="it-IT" sz="1400" dirty="0"/>
              <a:t>Profilo settimanale (o giornaliero) degli apporti naturali</a:t>
            </a:r>
          </a:p>
          <a:p>
            <a:pPr lvl="1"/>
            <a:r>
              <a:rPr lang="it-IT" sz="1400" dirty="0"/>
              <a:t>Vincoli di accumulo del serbatoio (minimo e massimo)</a:t>
            </a:r>
          </a:p>
          <a:p>
            <a:pPr lvl="1"/>
            <a:endParaRPr lang="it-IT" dirty="0"/>
          </a:p>
          <a:p>
            <a:endParaRPr lang="it-IT" dirty="0"/>
          </a:p>
        </p:txBody>
      </p:sp>
    </p:spTree>
    <p:extLst>
      <p:ext uri="{BB962C8B-B14F-4D97-AF65-F5344CB8AC3E}">
        <p14:creationId xmlns:p14="http://schemas.microsoft.com/office/powerpoint/2010/main" val="793005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rete di trasmissione</a:t>
            </a:r>
            <a:endParaRPr lang="it-IT" dirty="0"/>
          </a:p>
        </p:txBody>
      </p:sp>
      <p:sp>
        <p:nvSpPr>
          <p:cNvPr id="3" name="Segnaposto contenuto 2"/>
          <p:cNvSpPr>
            <a:spLocks noGrp="1"/>
          </p:cNvSpPr>
          <p:nvPr>
            <p:ph idx="1"/>
          </p:nvPr>
        </p:nvSpPr>
        <p:spPr>
          <a:xfrm>
            <a:off x="3131840" y="908720"/>
            <a:ext cx="5792020" cy="5217443"/>
          </a:xfrm>
        </p:spPr>
        <p:txBody>
          <a:bodyPr>
            <a:normAutofit/>
          </a:bodyPr>
          <a:lstStyle/>
          <a:p>
            <a:r>
              <a:rPr lang="it-IT" sz="1800" dirty="0"/>
              <a:t>Topologia della rete elettrica:</a:t>
            </a:r>
          </a:p>
          <a:p>
            <a:pPr lvl="1"/>
            <a:r>
              <a:rPr lang="it-IT" sz="1800" dirty="0"/>
              <a:t>Sistema zonale</a:t>
            </a:r>
          </a:p>
          <a:p>
            <a:pPr lvl="1"/>
            <a:r>
              <a:rPr lang="it-IT" sz="1800" dirty="0"/>
              <a:t>Zone interconnesse radialmente o maglie triangolari senza  lati in comune</a:t>
            </a:r>
          </a:p>
          <a:p>
            <a:pPr lvl="1"/>
            <a:r>
              <a:rPr lang="it-IT" sz="1800" dirty="0"/>
              <a:t>Vincoli di scambio di potenza attiva fra le zone, con dettaglio orario</a:t>
            </a:r>
          </a:p>
          <a:p>
            <a:pPr lvl="1"/>
            <a:r>
              <a:rPr lang="it-IT" sz="1800" dirty="0"/>
              <a:t>E’ possibile modellare il costo del trasporto sulle interconnessioni</a:t>
            </a:r>
          </a:p>
          <a:p>
            <a:pPr lvl="1"/>
            <a:endParaRPr lang="it-IT" sz="1800" dirty="0"/>
          </a:p>
          <a:p>
            <a:endParaRPr lang="it-IT" sz="1800" dirty="0"/>
          </a:p>
        </p:txBody>
      </p:sp>
      <p:pic>
        <p:nvPicPr>
          <p:cNvPr id="2050" name="Picture 2" descr="C:\Users\giacomo.ciapponi\Documents\personali\COnvegno PRISTEM\trasmissio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1292020"/>
            <a:ext cx="1812839" cy="170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7501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generazione rinnovabile</a:t>
            </a:r>
            <a:endParaRPr lang="it-IT" dirty="0"/>
          </a:p>
        </p:txBody>
      </p:sp>
      <p:sp>
        <p:nvSpPr>
          <p:cNvPr id="3" name="Segnaposto contenuto 2"/>
          <p:cNvSpPr>
            <a:spLocks noGrp="1"/>
          </p:cNvSpPr>
          <p:nvPr>
            <p:ph idx="1"/>
          </p:nvPr>
        </p:nvSpPr>
        <p:spPr>
          <a:xfrm>
            <a:off x="5404716" y="980728"/>
            <a:ext cx="3775796" cy="5145435"/>
          </a:xfrm>
        </p:spPr>
        <p:txBody>
          <a:bodyPr/>
          <a:lstStyle/>
          <a:p>
            <a:r>
              <a:rPr lang="it-IT" sz="2000" dirty="0" smtClean="0"/>
              <a:t>Ipotesi su evoluzione della capacità installata eolica e solare e delle altre fonti</a:t>
            </a:r>
          </a:p>
          <a:p>
            <a:pPr>
              <a:lnSpc>
                <a:spcPct val="110000"/>
              </a:lnSpc>
            </a:pPr>
            <a:r>
              <a:rPr lang="it-IT" sz="2000" dirty="0" smtClean="0"/>
              <a:t>Produzioni passanti</a:t>
            </a:r>
            <a:endParaRPr lang="it-IT" sz="2000" dirty="0"/>
          </a:p>
          <a:p>
            <a:pPr lvl="1">
              <a:lnSpc>
                <a:spcPct val="110000"/>
              </a:lnSpc>
            </a:pPr>
            <a:r>
              <a:rPr lang="it-IT" sz="1800" dirty="0"/>
              <a:t>è possibile modellare i singoli impianti con profilo di produzione oraria imposto (con priorità di dispacciamento)</a:t>
            </a:r>
          </a:p>
          <a:p>
            <a:pPr lvl="1">
              <a:lnSpc>
                <a:spcPct val="110000"/>
              </a:lnSpc>
            </a:pPr>
            <a:r>
              <a:rPr lang="it-IT" sz="1800" dirty="0"/>
              <a:t>è possibile modellare impianti equivalenti per zona con profilo di produzione orario predefinito</a:t>
            </a:r>
          </a:p>
          <a:p>
            <a:endParaRPr lang="it-IT" dirty="0"/>
          </a:p>
        </p:txBody>
      </p:sp>
      <p:pic>
        <p:nvPicPr>
          <p:cNvPr id="4" name="Picture 2" descr="C:\Users\giacomo.ciapponi\Documents\personali\COnvegno PRISTEM\potenz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88840"/>
            <a:ext cx="5544616" cy="3556923"/>
          </a:xfrm>
          <a:prstGeom prst="rect">
            <a:avLst/>
          </a:prstGeom>
          <a:noFill/>
          <a:extLst>
            <a:ext uri="{909E8E84-426E-40DD-AFC4-6F175D3DCCD1}">
              <a14:hiddenFill xmlns:a14="http://schemas.microsoft.com/office/drawing/2010/main">
                <a:solidFill>
                  <a:srgbClr val="FFFFFF"/>
                </a:solidFill>
              </a14:hiddenFill>
            </a:ext>
          </a:extLst>
        </p:spPr>
      </p:pic>
      <p:sp>
        <p:nvSpPr>
          <p:cNvPr id="5" name="Ovale 4"/>
          <p:cNvSpPr/>
          <p:nvPr/>
        </p:nvSpPr>
        <p:spPr>
          <a:xfrm rot="1944884">
            <a:off x="4974558" y="3808631"/>
            <a:ext cx="497306" cy="1251884"/>
          </a:xfrm>
          <a:prstGeom prst="ellipse">
            <a:avLst/>
          </a:prstGeom>
          <a:no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llout 1 5"/>
          <p:cNvSpPr/>
          <p:nvPr/>
        </p:nvSpPr>
        <p:spPr>
          <a:xfrm>
            <a:off x="5560988" y="5346476"/>
            <a:ext cx="1728192" cy="1080120"/>
          </a:xfrm>
          <a:prstGeom prst="borderCallout1">
            <a:avLst>
              <a:gd name="adj1" fmla="val -9836"/>
              <a:gd name="adj2" fmla="val 14755"/>
              <a:gd name="adj3" fmla="val -60113"/>
              <a:gd name="adj4" fmla="val -5762"/>
            </a:avLst>
          </a:prstGeom>
          <a:solidFill>
            <a:schemeClr val="bg1"/>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Incentivi per il raggiungimento degli obbiettivi </a:t>
            </a:r>
            <a:r>
              <a:rPr lang="it-IT" b="1" u="sng" dirty="0" smtClean="0">
                <a:solidFill>
                  <a:srgbClr val="9E0000"/>
                </a:solidFill>
              </a:rPr>
              <a:t>20-20-20</a:t>
            </a:r>
            <a:endParaRPr lang="it-IT" b="1" u="sng" dirty="0">
              <a:solidFill>
                <a:srgbClr val="9E0000"/>
              </a:solidFill>
            </a:endParaRPr>
          </a:p>
        </p:txBody>
      </p:sp>
    </p:spTree>
    <p:extLst>
      <p:ext uri="{BB962C8B-B14F-4D97-AF65-F5344CB8AC3E}">
        <p14:creationId xmlns:p14="http://schemas.microsoft.com/office/powerpoint/2010/main" val="198167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domanda</a:t>
            </a:r>
            <a:endParaRPr lang="it-IT" dirty="0"/>
          </a:p>
        </p:txBody>
      </p:sp>
      <p:sp>
        <p:nvSpPr>
          <p:cNvPr id="3" name="Segnaposto contenuto 2"/>
          <p:cNvSpPr>
            <a:spLocks noGrp="1"/>
          </p:cNvSpPr>
          <p:nvPr>
            <p:ph idx="1"/>
          </p:nvPr>
        </p:nvSpPr>
        <p:spPr>
          <a:xfrm>
            <a:off x="3923928" y="980728"/>
            <a:ext cx="4999932" cy="5145435"/>
          </a:xfrm>
        </p:spPr>
        <p:txBody>
          <a:bodyPr/>
          <a:lstStyle/>
          <a:p>
            <a:r>
              <a:rPr lang="it-IT" sz="2000" dirty="0" smtClean="0"/>
              <a:t>Ipotesi sul livello di domanda in base a tendenze macroeconomiche e politiche ambientali/efficienza energetica</a:t>
            </a:r>
          </a:p>
          <a:p>
            <a:r>
              <a:rPr lang="it-IT" sz="2000" dirty="0" smtClean="0"/>
              <a:t>Diagramma </a:t>
            </a:r>
            <a:r>
              <a:rPr lang="it-IT" sz="2000" dirty="0"/>
              <a:t>di carico orario per zona (domanda contendibile sulla borsa elettrica)</a:t>
            </a:r>
          </a:p>
          <a:p>
            <a:endParaRPr lang="it-IT" dirty="0"/>
          </a:p>
        </p:txBody>
      </p:sp>
      <p:pic>
        <p:nvPicPr>
          <p:cNvPr id="3074" name="Picture 2" descr="C:\Users\giacomo.ciapponi\Documents\personali\COnvegno PRISTEM\domand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52736"/>
            <a:ext cx="219075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giacomo.ciapponi\Documents\personali\COnvegno PRISTEM\domanda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851" y="2564904"/>
            <a:ext cx="1600200" cy="752475"/>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0951" y="3429000"/>
            <a:ext cx="6531471" cy="2891540"/>
          </a:xfrm>
          <a:prstGeom prst="rect">
            <a:avLst/>
          </a:prstGeom>
        </p:spPr>
      </p:pic>
    </p:spTree>
    <p:extLst>
      <p:ext uri="{BB962C8B-B14F-4D97-AF65-F5344CB8AC3E}">
        <p14:creationId xmlns:p14="http://schemas.microsoft.com/office/powerpoint/2010/main" val="2727714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strategie di mercato</a:t>
            </a:r>
            <a:endParaRPr lang="it-IT" dirty="0"/>
          </a:p>
        </p:txBody>
      </p:sp>
      <p:sp>
        <p:nvSpPr>
          <p:cNvPr id="3" name="Segnaposto contenuto 2"/>
          <p:cNvSpPr>
            <a:spLocks noGrp="1"/>
          </p:cNvSpPr>
          <p:nvPr>
            <p:ph idx="1"/>
          </p:nvPr>
        </p:nvSpPr>
        <p:spPr>
          <a:xfrm>
            <a:off x="4067944" y="980728"/>
            <a:ext cx="4855916" cy="5145435"/>
          </a:xfrm>
        </p:spPr>
        <p:txBody>
          <a:bodyPr>
            <a:normAutofit fontScale="92500" lnSpcReduction="20000"/>
          </a:bodyPr>
          <a:lstStyle/>
          <a:p>
            <a:r>
              <a:rPr lang="it-IT" dirty="0"/>
              <a:t>I </a:t>
            </a:r>
            <a:r>
              <a:rPr lang="it-IT" i="1" dirty="0" err="1"/>
              <a:t>mark</a:t>
            </a:r>
            <a:r>
              <a:rPr lang="it-IT" i="1" dirty="0"/>
              <a:t>-up</a:t>
            </a:r>
            <a:r>
              <a:rPr lang="it-IT" dirty="0"/>
              <a:t> orari si sovrappongono sui costi marginali delle singole unità termoelettriche (derivata prima della curva quadratica di costo) per generare le curve di offerta orarie</a:t>
            </a:r>
          </a:p>
          <a:p>
            <a:r>
              <a:rPr lang="it-IT" dirty="0"/>
              <a:t>I </a:t>
            </a:r>
            <a:r>
              <a:rPr lang="it-IT" i="1" dirty="0" err="1"/>
              <a:t>mark</a:t>
            </a:r>
            <a:r>
              <a:rPr lang="it-IT" i="1" dirty="0"/>
              <a:t>-up</a:t>
            </a:r>
            <a:r>
              <a:rPr lang="it-IT" dirty="0"/>
              <a:t> orari sono definiti:</a:t>
            </a:r>
          </a:p>
          <a:p>
            <a:pPr lvl="1"/>
            <a:r>
              <a:rPr lang="it-IT" dirty="0"/>
              <a:t>A livello di singola unità</a:t>
            </a:r>
          </a:p>
          <a:p>
            <a:pPr lvl="1"/>
            <a:r>
              <a:rPr lang="it-IT" dirty="0"/>
              <a:t>Con filtri multipli: zona-società-tecnologia</a:t>
            </a:r>
          </a:p>
          <a:p>
            <a:pPr lvl="1"/>
            <a:r>
              <a:rPr lang="it-IT" dirty="0"/>
              <a:t>Si possono utilizzare diversi valori di </a:t>
            </a:r>
            <a:r>
              <a:rPr lang="it-IT" i="1" dirty="0" err="1"/>
              <a:t>mark</a:t>
            </a:r>
            <a:r>
              <a:rPr lang="it-IT" i="1" dirty="0"/>
              <a:t>-up</a:t>
            </a:r>
            <a:r>
              <a:rPr lang="it-IT" dirty="0"/>
              <a:t> per </a:t>
            </a:r>
            <a:r>
              <a:rPr lang="it-IT" i="1" dirty="0"/>
              <a:t>Unit </a:t>
            </a:r>
            <a:r>
              <a:rPr lang="it-IT" i="1" dirty="0" err="1"/>
              <a:t>Commitment</a:t>
            </a:r>
            <a:r>
              <a:rPr lang="it-IT" dirty="0"/>
              <a:t> e Dispacciamento</a:t>
            </a:r>
          </a:p>
          <a:p>
            <a:r>
              <a:rPr lang="it-IT" dirty="0"/>
              <a:t>Se i </a:t>
            </a:r>
            <a:r>
              <a:rPr lang="it-IT" i="1" dirty="0" err="1"/>
              <a:t>mark</a:t>
            </a:r>
            <a:r>
              <a:rPr lang="it-IT" i="1" dirty="0"/>
              <a:t>-up</a:t>
            </a:r>
            <a:r>
              <a:rPr lang="it-IT" dirty="0"/>
              <a:t> sono assenti la simulazione è eseguita a “minimi costi” il che simula la concorrenza perfetta</a:t>
            </a:r>
          </a:p>
          <a:p>
            <a:endParaRPr lang="it-IT" dirty="0"/>
          </a:p>
        </p:txBody>
      </p:sp>
    </p:spTree>
    <p:extLst>
      <p:ext uri="{BB962C8B-B14F-4D97-AF65-F5344CB8AC3E}">
        <p14:creationId xmlns:p14="http://schemas.microsoft.com/office/powerpoint/2010/main" val="34834627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a:t>L’algoritmo di calcolo</a:t>
            </a:r>
            <a:endParaRPr lang="it-IT" dirty="0"/>
          </a:p>
        </p:txBody>
      </p:sp>
      <p:sp>
        <p:nvSpPr>
          <p:cNvPr id="3" name="Segnaposto contenuto 2"/>
          <p:cNvSpPr>
            <a:spLocks noGrp="1"/>
          </p:cNvSpPr>
          <p:nvPr>
            <p:ph idx="1"/>
          </p:nvPr>
        </p:nvSpPr>
        <p:spPr/>
        <p:txBody>
          <a:bodyPr>
            <a:normAutofit/>
          </a:bodyPr>
          <a:lstStyle/>
          <a:p>
            <a:pPr marL="381000" indent="-381000">
              <a:defRPr/>
            </a:pPr>
            <a:r>
              <a:rPr lang="it-IT" altLang="en-US" dirty="0"/>
              <a:t>ELFO++ simula una </a:t>
            </a:r>
            <a:r>
              <a:rPr lang="it-IT" altLang="en-US" dirty="0">
                <a:solidFill>
                  <a:srgbClr val="C00000"/>
                </a:solidFill>
              </a:rPr>
              <a:t>Borsa centralizzata </a:t>
            </a:r>
            <a:r>
              <a:rPr lang="it-IT" altLang="en-US" dirty="0"/>
              <a:t>con:</a:t>
            </a:r>
          </a:p>
          <a:p>
            <a:pPr marL="800100" lvl="1" indent="-342900">
              <a:defRPr/>
            </a:pPr>
            <a:r>
              <a:rPr lang="it-IT" altLang="en-US" sz="1600" i="1" dirty="0"/>
              <a:t>System </a:t>
            </a:r>
            <a:r>
              <a:rPr lang="it-IT" altLang="en-US" sz="1600" i="1" dirty="0" err="1"/>
              <a:t>marginal</a:t>
            </a:r>
            <a:r>
              <a:rPr lang="it-IT" altLang="en-US" sz="1600" i="1" dirty="0"/>
              <a:t> </a:t>
            </a:r>
            <a:r>
              <a:rPr lang="it-IT" altLang="en-US" sz="1600" i="1" dirty="0" err="1"/>
              <a:t>price</a:t>
            </a:r>
            <a:r>
              <a:rPr lang="it-IT" altLang="en-US" sz="1600" i="1" dirty="0"/>
              <a:t> </a:t>
            </a:r>
            <a:r>
              <a:rPr lang="it-IT" altLang="en-US" sz="1600" dirty="0"/>
              <a:t>(il modello </a:t>
            </a:r>
            <a:r>
              <a:rPr lang="it-IT" altLang="en-US" sz="1600" i="1" dirty="0" err="1"/>
              <a:t>Pay</a:t>
            </a:r>
            <a:r>
              <a:rPr lang="it-IT" altLang="en-US" sz="1600" i="1" dirty="0"/>
              <a:t> </a:t>
            </a:r>
            <a:r>
              <a:rPr lang="it-IT" altLang="en-US" sz="1600" i="1" dirty="0" err="1"/>
              <a:t>as</a:t>
            </a:r>
            <a:r>
              <a:rPr lang="it-IT" altLang="en-US" sz="1600" i="1" dirty="0"/>
              <a:t> </a:t>
            </a:r>
            <a:r>
              <a:rPr lang="it-IT" altLang="en-US" sz="1600" i="1" dirty="0" err="1"/>
              <a:t>Bid</a:t>
            </a:r>
            <a:r>
              <a:rPr lang="it-IT" altLang="en-US" sz="1600" i="1" dirty="0"/>
              <a:t> </a:t>
            </a:r>
            <a:r>
              <a:rPr lang="it-IT" altLang="en-US" sz="1600" dirty="0"/>
              <a:t>può essere facilmente implementato)</a:t>
            </a:r>
          </a:p>
          <a:p>
            <a:pPr marL="800100" lvl="1" indent="-342900">
              <a:defRPr/>
            </a:pPr>
            <a:r>
              <a:rPr lang="it-IT" altLang="en-US" sz="1600" dirty="0"/>
              <a:t>Mercato zonale (zone interconnesse radialmente o con magie triangolari senza lati in comune)</a:t>
            </a:r>
          </a:p>
          <a:p>
            <a:pPr marL="381000" indent="-381000">
              <a:defRPr/>
            </a:pPr>
            <a:r>
              <a:rPr lang="it-IT" altLang="en-US" dirty="0"/>
              <a:t>La </a:t>
            </a:r>
            <a:r>
              <a:rPr lang="it-IT" altLang="en-US" dirty="0">
                <a:solidFill>
                  <a:srgbClr val="C00000"/>
                </a:solidFill>
              </a:rPr>
              <a:t>funzione obiettivo </a:t>
            </a:r>
            <a:r>
              <a:rPr lang="it-IT" altLang="en-US" dirty="0"/>
              <a:t>che viene minimizzata rappresenta il costo sostenuto dall’intero sistema per coprire la domanda nell’arco temporale simulato</a:t>
            </a:r>
          </a:p>
          <a:p>
            <a:pPr marL="381000" indent="-381000">
              <a:defRPr/>
            </a:pPr>
            <a:r>
              <a:rPr lang="it-IT" altLang="en-US" dirty="0" smtClean="0">
                <a:solidFill>
                  <a:srgbClr val="C00000"/>
                </a:solidFill>
              </a:rPr>
              <a:t>Costruzione </a:t>
            </a:r>
            <a:r>
              <a:rPr lang="it-IT" altLang="en-US" dirty="0">
                <a:solidFill>
                  <a:srgbClr val="C00000"/>
                </a:solidFill>
              </a:rPr>
              <a:t>delle offerte</a:t>
            </a:r>
            <a:r>
              <a:rPr lang="it-IT" altLang="en-US" dirty="0"/>
              <a:t>:</a:t>
            </a:r>
          </a:p>
          <a:p>
            <a:pPr marL="781050" lvl="1" indent="-381000">
              <a:defRPr/>
            </a:pPr>
            <a:r>
              <a:rPr lang="it-IT" altLang="en-US" dirty="0"/>
              <a:t>Offerte orarie potenza/prezzo per le unità termoelettriche: costo marginale + </a:t>
            </a:r>
            <a:r>
              <a:rPr lang="it-IT" altLang="en-US" i="1" dirty="0" err="1"/>
              <a:t>mark</a:t>
            </a:r>
            <a:r>
              <a:rPr lang="it-IT" altLang="en-US" i="1" dirty="0"/>
              <a:t>-up</a:t>
            </a:r>
          </a:p>
          <a:p>
            <a:pPr marL="781050" lvl="1" indent="-381000">
              <a:defRPr/>
            </a:pPr>
            <a:r>
              <a:rPr lang="it-IT" altLang="en-US" dirty="0"/>
              <a:t>Unità idroelettriche offerte a prezzo nullo secondo le quantità allocate con procedura </a:t>
            </a:r>
            <a:r>
              <a:rPr lang="it-IT" altLang="en-US" i="1" dirty="0" err="1"/>
              <a:t>peak</a:t>
            </a:r>
            <a:r>
              <a:rPr lang="it-IT" altLang="en-US" i="1" dirty="0"/>
              <a:t> </a:t>
            </a:r>
            <a:r>
              <a:rPr lang="it-IT" altLang="en-US" i="1" dirty="0" err="1"/>
              <a:t>shaving</a:t>
            </a:r>
            <a:endParaRPr lang="it-IT" altLang="en-US" i="1" dirty="0"/>
          </a:p>
          <a:p>
            <a:endParaRPr lang="it-IT" dirty="0"/>
          </a:p>
        </p:txBody>
      </p:sp>
    </p:spTree>
    <p:extLst>
      <p:ext uri="{BB962C8B-B14F-4D97-AF65-F5344CB8AC3E}">
        <p14:creationId xmlns:p14="http://schemas.microsoft.com/office/powerpoint/2010/main" val="15854551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a:t>La funzione obiettivo</a:t>
            </a:r>
            <a:endParaRPr lang="it-IT" dirty="0"/>
          </a:p>
        </p:txBody>
      </p:sp>
      <p:sp>
        <p:nvSpPr>
          <p:cNvPr id="3" name="Segnaposto contenuto 2"/>
          <p:cNvSpPr>
            <a:spLocks noGrp="1"/>
          </p:cNvSpPr>
          <p:nvPr>
            <p:ph idx="1"/>
          </p:nvPr>
        </p:nvSpPr>
        <p:spPr>
          <a:xfrm>
            <a:off x="427791" y="3682046"/>
            <a:ext cx="2948940" cy="2491900"/>
          </a:xfrm>
        </p:spPr>
        <p:txBody>
          <a:bodyPr>
            <a:normAutofit fontScale="32500" lnSpcReduction="20000"/>
          </a:bodyPr>
          <a:lstStyle/>
          <a:p>
            <a:pPr>
              <a:defRPr/>
            </a:pPr>
            <a:r>
              <a:rPr lang="it-IT" sz="4600" kern="0" dirty="0"/>
              <a:t>potenza delle unità termiche</a:t>
            </a:r>
          </a:p>
          <a:p>
            <a:pPr>
              <a:defRPr/>
            </a:pPr>
            <a:r>
              <a:rPr lang="it-IT" sz="4600" kern="0" dirty="0"/>
              <a:t>potenza delle centrali idriche</a:t>
            </a:r>
          </a:p>
          <a:p>
            <a:pPr>
              <a:defRPr/>
            </a:pPr>
            <a:r>
              <a:rPr lang="it-IT" sz="4600" kern="0" dirty="0"/>
              <a:t>serbatoio delle centrali idriche</a:t>
            </a:r>
          </a:p>
          <a:p>
            <a:pPr>
              <a:defRPr/>
            </a:pPr>
            <a:r>
              <a:rPr lang="it-IT" sz="4600" kern="0" dirty="0"/>
              <a:t>bilancio ai serbatoi delle centrali idriche</a:t>
            </a:r>
          </a:p>
          <a:p>
            <a:pPr>
              <a:defRPr/>
            </a:pPr>
            <a:r>
              <a:rPr lang="it-IT" sz="4600" kern="0" dirty="0"/>
              <a:t>ragguaglio portate/potenze delle centrali idriche</a:t>
            </a:r>
          </a:p>
          <a:p>
            <a:endParaRPr lang="it-IT" dirty="0"/>
          </a:p>
        </p:txBody>
      </p:sp>
      <p:sp>
        <p:nvSpPr>
          <p:cNvPr id="4" name="Segnaposto contenuto 3"/>
          <p:cNvSpPr>
            <a:spLocks noGrp="1"/>
          </p:cNvSpPr>
          <p:nvPr/>
        </p:nvSpPr>
        <p:spPr bwMode="auto">
          <a:xfrm>
            <a:off x="2136100" y="1344295"/>
            <a:ext cx="1779985" cy="792162"/>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Ø"/>
              <a:defRPr>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None/>
            </a:pPr>
            <a:r>
              <a:rPr lang="it-IT" altLang="it-IT" sz="1600" dirty="0" smtClean="0"/>
              <a:t>Costi di produzione delle centrali termoelettriche</a:t>
            </a:r>
            <a:endParaRPr lang="en-US" altLang="it-IT" sz="1600"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244" y="2352357"/>
            <a:ext cx="6480572"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Connettore 2 5"/>
          <p:cNvCxnSpPr>
            <a:stCxn id="4" idx="2"/>
          </p:cNvCxnSpPr>
          <p:nvPr/>
        </p:nvCxnSpPr>
        <p:spPr>
          <a:xfrm>
            <a:off x="3025497" y="2136457"/>
            <a:ext cx="351234" cy="2159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Segnaposto contenuto 3"/>
          <p:cNvSpPr txBox="1">
            <a:spLocks/>
          </p:cNvSpPr>
          <p:nvPr/>
        </p:nvSpPr>
        <p:spPr bwMode="auto">
          <a:xfrm>
            <a:off x="4998363" y="1344295"/>
            <a:ext cx="2165925" cy="792162"/>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txBody>
          <a:bodyPr/>
          <a:lstStyle>
            <a:defPPr>
              <a:defRPr lang="it-IT"/>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it-IT" sz="1600" kern="0" dirty="0" smtClean="0"/>
              <a:t>Costi di avviamento delle centrali termoelettriche</a:t>
            </a:r>
            <a:endParaRPr lang="en-US" sz="1600" kern="0" dirty="0"/>
          </a:p>
        </p:txBody>
      </p:sp>
      <p:cxnSp>
        <p:nvCxnSpPr>
          <p:cNvPr id="8" name="Connettore 2 7"/>
          <p:cNvCxnSpPr>
            <a:stCxn id="7" idx="2"/>
          </p:cNvCxnSpPr>
          <p:nvPr/>
        </p:nvCxnSpPr>
        <p:spPr>
          <a:xfrm>
            <a:off x="6081326" y="2136457"/>
            <a:ext cx="211246" cy="2159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Segnaposto contenuto 3"/>
          <p:cNvSpPr txBox="1">
            <a:spLocks/>
          </p:cNvSpPr>
          <p:nvPr/>
        </p:nvSpPr>
        <p:spPr bwMode="auto">
          <a:xfrm>
            <a:off x="3376731" y="3288983"/>
            <a:ext cx="1779985" cy="1076121"/>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txBody>
          <a:bodyPr/>
          <a:lstStyle>
            <a:defPPr>
              <a:defRPr lang="it-IT"/>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it-IT" sz="1600" kern="0" dirty="0" smtClean="0"/>
              <a:t>Costi di produzione delle centrali idroelettriche</a:t>
            </a:r>
            <a:endParaRPr lang="en-US" sz="1600" kern="0" dirty="0"/>
          </a:p>
        </p:txBody>
      </p:sp>
      <p:cxnSp>
        <p:nvCxnSpPr>
          <p:cNvPr id="10" name="Connettore 2 9"/>
          <p:cNvCxnSpPr>
            <a:stCxn id="9" idx="0"/>
          </p:cNvCxnSpPr>
          <p:nvPr/>
        </p:nvCxnSpPr>
        <p:spPr>
          <a:xfrm flipH="1" flipV="1">
            <a:off x="3376734" y="3000059"/>
            <a:ext cx="889990" cy="28892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Segnaposto contenuto 2"/>
          <p:cNvSpPr txBox="1">
            <a:spLocks/>
          </p:cNvSpPr>
          <p:nvPr/>
        </p:nvSpPr>
        <p:spPr>
          <a:xfrm>
            <a:off x="5589984" y="3685063"/>
            <a:ext cx="2396847" cy="249190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it-IT" kern="0" dirty="0"/>
              <a:t>bilancio alle Zone</a:t>
            </a:r>
          </a:p>
          <a:p>
            <a:pPr>
              <a:defRPr/>
            </a:pPr>
            <a:r>
              <a:rPr lang="it-IT" kern="0" dirty="0"/>
              <a:t>riserva rotante</a:t>
            </a:r>
          </a:p>
          <a:p>
            <a:pPr>
              <a:defRPr/>
            </a:pPr>
            <a:r>
              <a:rPr lang="it-IT" kern="0" dirty="0"/>
              <a:t>trasporto sulle linee equivalenti</a:t>
            </a:r>
          </a:p>
          <a:p>
            <a:pPr>
              <a:defRPr/>
            </a:pPr>
            <a:r>
              <a:rPr lang="it-IT" kern="0" dirty="0"/>
              <a:t>bilancio al trasporto sulle linee equivalenti</a:t>
            </a:r>
          </a:p>
          <a:p>
            <a:pPr>
              <a:defRPr/>
            </a:pPr>
            <a:r>
              <a:rPr lang="it-IT" kern="0" dirty="0"/>
              <a:t>bilancio complessivo di rete</a:t>
            </a:r>
          </a:p>
          <a:p>
            <a:endParaRPr lang="it-IT" dirty="0"/>
          </a:p>
        </p:txBody>
      </p:sp>
    </p:spTree>
    <p:extLst>
      <p:ext uri="{BB962C8B-B14F-4D97-AF65-F5344CB8AC3E}">
        <p14:creationId xmlns:p14="http://schemas.microsoft.com/office/powerpoint/2010/main" val="1361542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Chi sono..</a:t>
            </a:r>
            <a:endParaRPr lang="it-IT" dirty="0"/>
          </a:p>
        </p:txBody>
      </p:sp>
      <p:sp>
        <p:nvSpPr>
          <p:cNvPr id="3" name="Segnaposto contenuto 2"/>
          <p:cNvSpPr>
            <a:spLocks noGrp="1"/>
          </p:cNvSpPr>
          <p:nvPr>
            <p:ph idx="1"/>
          </p:nvPr>
        </p:nvSpPr>
        <p:spPr>
          <a:xfrm>
            <a:off x="395536" y="980728"/>
            <a:ext cx="7200800" cy="5145435"/>
          </a:xfrm>
        </p:spPr>
        <p:txBody>
          <a:bodyPr/>
          <a:lstStyle/>
          <a:p>
            <a:pPr marL="0" indent="0">
              <a:buNone/>
            </a:pPr>
            <a:r>
              <a:rPr lang="it-IT" dirty="0" smtClean="0"/>
              <a:t>Nato e cresciuto in provincia di Sondrio</a:t>
            </a:r>
          </a:p>
          <a:p>
            <a:r>
              <a:rPr lang="it-IT" dirty="0" smtClean="0"/>
              <a:t>dopo il liceo scientifico (tecnologico) mi sono iscritto alla facoltà di Matematica dell’Università Statale di Milano (2006)</a:t>
            </a:r>
          </a:p>
          <a:p>
            <a:r>
              <a:rPr lang="it-IT" dirty="0"/>
              <a:t>n</a:t>
            </a:r>
            <a:r>
              <a:rPr lang="it-IT" dirty="0" smtClean="0"/>
              <a:t>el 2009 ho conseguito la laurea triennale e nel 2012 quella magistrale</a:t>
            </a:r>
          </a:p>
          <a:p>
            <a:r>
              <a:rPr lang="it-IT" dirty="0" smtClean="0"/>
              <a:t>nel 2011/2012 ho frequentato un Master in Economia presso il Collegio Carlo Alberto di Torino</a:t>
            </a:r>
          </a:p>
          <a:p>
            <a:endParaRPr lang="it-IT" dirty="0"/>
          </a:p>
          <a:p>
            <a:r>
              <a:rPr lang="it-IT" dirty="0" smtClean="0"/>
              <a:t>da gennaio 2013 lavoro a REF-E</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9097" y="2348880"/>
            <a:ext cx="1255801" cy="706388"/>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4365104"/>
            <a:ext cx="2837779" cy="808484"/>
          </a:xfrm>
          <a:prstGeom prst="rect">
            <a:avLst/>
          </a:prstGeom>
        </p:spPr>
      </p:pic>
    </p:spTree>
    <p:extLst>
      <p:ext uri="{BB962C8B-B14F-4D97-AF65-F5344CB8AC3E}">
        <p14:creationId xmlns:p14="http://schemas.microsoft.com/office/powerpoint/2010/main" val="3271703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matematica è (relativamente) semplice…</a:t>
            </a:r>
            <a:endParaRPr lang="it-IT" dirty="0"/>
          </a:p>
        </p:txBody>
      </p:sp>
      <p:sp>
        <p:nvSpPr>
          <p:cNvPr id="3" name="Segnaposto contenuto 2"/>
          <p:cNvSpPr>
            <a:spLocks noGrp="1"/>
          </p:cNvSpPr>
          <p:nvPr>
            <p:ph idx="1"/>
          </p:nvPr>
        </p:nvSpPr>
        <p:spPr/>
        <p:txBody>
          <a:bodyPr>
            <a:normAutofit/>
          </a:bodyPr>
          <a:lstStyle/>
          <a:p>
            <a:pPr marL="0" indent="0">
              <a:buNone/>
            </a:pPr>
            <a:r>
              <a:rPr lang="it-IT" altLang="it-IT" sz="2000" noProof="1"/>
              <a:t>Il metodo di ottimazione usato per risolvere il problema di Dispacciamento è espresso dalle </a:t>
            </a:r>
            <a:r>
              <a:rPr lang="it-IT" altLang="it-IT" sz="2000" b="1" noProof="1">
                <a:solidFill>
                  <a:srgbClr val="FF0000"/>
                </a:solidFill>
              </a:rPr>
              <a:t>Condizioni di Ottimalità di </a:t>
            </a:r>
            <a:r>
              <a:rPr lang="it-IT" altLang="it-IT" sz="2000" b="1" noProof="1" smtClean="0">
                <a:solidFill>
                  <a:srgbClr val="FF0000"/>
                </a:solidFill>
              </a:rPr>
              <a:t>Kuhn-Tucker</a:t>
            </a:r>
          </a:p>
          <a:p>
            <a:pPr marL="0" indent="0">
              <a:buNone/>
            </a:pPr>
            <a:endParaRPr lang="it-IT" noProof="1"/>
          </a:p>
          <a:p>
            <a:pPr marL="0" indent="0" algn="just">
              <a:spcBef>
                <a:spcPct val="25000"/>
              </a:spcBef>
              <a:buNone/>
            </a:pPr>
            <a:r>
              <a:rPr lang="it-IT" altLang="it-IT" sz="2000" dirty="0" err="1"/>
              <a:t>min</a:t>
            </a:r>
            <a:r>
              <a:rPr lang="it-IT" altLang="it-IT" sz="2000" dirty="0"/>
              <a:t>	F ( x</a:t>
            </a:r>
            <a:r>
              <a:rPr lang="it-IT" altLang="it-IT" sz="2000" baseline="-25000" dirty="0"/>
              <a:t>1</a:t>
            </a:r>
            <a:r>
              <a:rPr lang="it-IT" altLang="it-IT" sz="2000" dirty="0"/>
              <a:t> . . . . x</a:t>
            </a:r>
            <a:r>
              <a:rPr lang="it-IT" altLang="it-IT" sz="2000" baseline="-25000" dirty="0"/>
              <a:t>i</a:t>
            </a:r>
            <a:r>
              <a:rPr lang="it-IT" altLang="it-IT" sz="2000" dirty="0"/>
              <a:t> . . . . .</a:t>
            </a:r>
            <a:r>
              <a:rPr lang="it-IT" altLang="it-IT" sz="2000" dirty="0" err="1"/>
              <a:t>x</a:t>
            </a:r>
            <a:r>
              <a:rPr lang="it-IT" altLang="it-IT" sz="2000" baseline="-25000" dirty="0" err="1"/>
              <a:t>N</a:t>
            </a:r>
            <a:r>
              <a:rPr lang="it-IT" altLang="it-IT" sz="2000" dirty="0"/>
              <a:t> </a:t>
            </a:r>
            <a:r>
              <a:rPr lang="it-IT" altLang="it-IT" sz="2000" dirty="0" smtClean="0"/>
              <a:t>)</a:t>
            </a:r>
            <a:r>
              <a:rPr lang="it-IT" altLang="it-IT" sz="2000" dirty="0"/>
              <a:t>	</a:t>
            </a:r>
            <a:r>
              <a:rPr lang="it-IT" altLang="it-IT" sz="2000" dirty="0" smtClean="0"/>
              <a:t>soggetto </a:t>
            </a:r>
            <a:r>
              <a:rPr lang="it-IT" altLang="it-IT" sz="2000" dirty="0"/>
              <a:t>a:</a:t>
            </a:r>
          </a:p>
          <a:p>
            <a:pPr algn="just">
              <a:spcBef>
                <a:spcPct val="25000"/>
              </a:spcBef>
              <a:buFont typeface="Wingdings" panose="05000000000000000000" pitchFamily="2" charset="2"/>
              <a:buChar char="Ø"/>
            </a:pPr>
            <a:r>
              <a:rPr lang="it-IT" altLang="it-IT" sz="2000" dirty="0"/>
              <a:t>	</a:t>
            </a:r>
            <a:r>
              <a:rPr lang="it-IT" altLang="it-IT" sz="2000" dirty="0" err="1"/>
              <a:t>G</a:t>
            </a:r>
            <a:r>
              <a:rPr lang="it-IT" altLang="it-IT" sz="2000" baseline="-25000" dirty="0" err="1"/>
              <a:t>j</a:t>
            </a:r>
            <a:r>
              <a:rPr lang="it-IT" altLang="it-IT" sz="2000" dirty="0"/>
              <a:t>( x</a:t>
            </a:r>
            <a:r>
              <a:rPr lang="it-IT" altLang="it-IT" sz="2000" baseline="-25000" dirty="0"/>
              <a:t>1</a:t>
            </a:r>
            <a:r>
              <a:rPr lang="it-IT" altLang="it-IT" sz="2000" dirty="0"/>
              <a:t> . . .  x</a:t>
            </a:r>
            <a:r>
              <a:rPr lang="it-IT" altLang="it-IT" sz="2000" baseline="-25000" dirty="0"/>
              <a:t>i</a:t>
            </a:r>
            <a:r>
              <a:rPr lang="it-IT" altLang="it-IT" sz="2000" dirty="0"/>
              <a:t> . . . . .</a:t>
            </a:r>
            <a:r>
              <a:rPr lang="it-IT" altLang="it-IT" sz="2000" dirty="0" err="1"/>
              <a:t>x</a:t>
            </a:r>
            <a:r>
              <a:rPr lang="it-IT" altLang="it-IT" sz="2000" baseline="-25000" dirty="0" err="1"/>
              <a:t>N</a:t>
            </a:r>
            <a:r>
              <a:rPr lang="it-IT" altLang="it-IT" sz="2000" dirty="0"/>
              <a:t> )  </a:t>
            </a:r>
            <a:r>
              <a:rPr lang="it-IT" altLang="it-IT" sz="2000" dirty="0" smtClean="0">
                <a:sym typeface="GreekMathSymbols"/>
              </a:rPr>
              <a:t>= </a:t>
            </a:r>
            <a:r>
              <a:rPr lang="it-IT" altLang="it-IT" sz="2000" dirty="0" smtClean="0"/>
              <a:t>0   </a:t>
            </a:r>
            <a:r>
              <a:rPr lang="it-IT" altLang="it-IT" sz="2000" dirty="0"/>
              <a:t>	[j </a:t>
            </a:r>
            <a:r>
              <a:rPr lang="it-IT" altLang="it-IT" sz="2000" dirty="0">
                <a:sym typeface="Symbol" panose="05050102010706020507" pitchFamily="18" charset="2"/>
              </a:rPr>
              <a:t></a:t>
            </a:r>
            <a:r>
              <a:rPr lang="it-IT" altLang="it-IT" sz="2000" dirty="0"/>
              <a:t> M ]     </a:t>
            </a:r>
            <a:r>
              <a:rPr lang="it-IT" altLang="it-IT" sz="2000" dirty="0" smtClean="0"/>
              <a:t>(</a:t>
            </a:r>
            <a:r>
              <a:rPr lang="it-IT" altLang="it-IT" sz="2000" dirty="0"/>
              <a:t>vincoli di eguaglianza)</a:t>
            </a:r>
          </a:p>
          <a:p>
            <a:pPr algn="just">
              <a:spcBef>
                <a:spcPct val="25000"/>
              </a:spcBef>
              <a:buFont typeface="Wingdings" panose="05000000000000000000" pitchFamily="2" charset="2"/>
              <a:buChar char="Ø"/>
            </a:pPr>
            <a:r>
              <a:rPr lang="it-IT" altLang="it-IT" sz="2000" dirty="0"/>
              <a:t>	</a:t>
            </a:r>
            <a:r>
              <a:rPr lang="it-IT" altLang="it-IT" sz="2000" dirty="0" err="1"/>
              <a:t>H</a:t>
            </a:r>
            <a:r>
              <a:rPr lang="it-IT" altLang="it-IT" sz="2000" baseline="-25000" dirty="0" err="1"/>
              <a:t>k</a:t>
            </a:r>
            <a:r>
              <a:rPr lang="it-IT" altLang="it-IT" sz="2000" dirty="0"/>
              <a:t>( x</a:t>
            </a:r>
            <a:r>
              <a:rPr lang="it-IT" altLang="it-IT" sz="2000" baseline="-25000" dirty="0"/>
              <a:t>1</a:t>
            </a:r>
            <a:r>
              <a:rPr lang="it-IT" altLang="it-IT" sz="2000" dirty="0"/>
              <a:t> . . .  x</a:t>
            </a:r>
            <a:r>
              <a:rPr lang="it-IT" altLang="it-IT" sz="2000" baseline="-25000" dirty="0"/>
              <a:t>i</a:t>
            </a:r>
            <a:r>
              <a:rPr lang="it-IT" altLang="it-IT" sz="2000" dirty="0"/>
              <a:t> . . . . .</a:t>
            </a:r>
            <a:r>
              <a:rPr lang="it-IT" altLang="it-IT" sz="2000" dirty="0" err="1"/>
              <a:t>x</a:t>
            </a:r>
            <a:r>
              <a:rPr lang="it-IT" altLang="it-IT" sz="2000" baseline="-25000" dirty="0" err="1"/>
              <a:t>N</a:t>
            </a:r>
            <a:r>
              <a:rPr lang="it-IT" altLang="it-IT" sz="2000" dirty="0"/>
              <a:t> ) </a:t>
            </a:r>
            <a:r>
              <a:rPr lang="it-IT" altLang="it-IT" sz="2000" dirty="0">
                <a:sym typeface="Symbol" panose="05050102010706020507" pitchFamily="18" charset="2"/>
              </a:rPr>
              <a:t></a:t>
            </a:r>
            <a:r>
              <a:rPr lang="it-IT" altLang="it-IT" sz="2000" dirty="0"/>
              <a:t> 0	</a:t>
            </a:r>
            <a:r>
              <a:rPr lang="it-IT" altLang="it-IT" sz="2000" dirty="0" smtClean="0"/>
              <a:t>[</a:t>
            </a:r>
            <a:r>
              <a:rPr lang="it-IT" altLang="it-IT" sz="2000" dirty="0"/>
              <a:t>k </a:t>
            </a:r>
            <a:r>
              <a:rPr lang="it-IT" altLang="it-IT" sz="2000" dirty="0">
                <a:sym typeface="Symbol" panose="05050102010706020507" pitchFamily="18" charset="2"/>
              </a:rPr>
              <a:t></a:t>
            </a:r>
            <a:r>
              <a:rPr lang="it-IT" altLang="it-IT" sz="2000" dirty="0"/>
              <a:t> L ]	  (vincoli di diseguaglianza)</a:t>
            </a:r>
          </a:p>
          <a:p>
            <a:pPr marL="0" indent="0" algn="just">
              <a:lnSpc>
                <a:spcPct val="95000"/>
              </a:lnSpc>
              <a:spcBef>
                <a:spcPct val="60000"/>
              </a:spcBef>
              <a:buNone/>
            </a:pPr>
            <a:endParaRPr lang="it-IT" altLang="it-IT" sz="2000" dirty="0" smtClean="0"/>
          </a:p>
          <a:p>
            <a:pPr marL="0" indent="0" algn="just">
              <a:lnSpc>
                <a:spcPct val="95000"/>
              </a:lnSpc>
              <a:spcBef>
                <a:spcPct val="60000"/>
              </a:spcBef>
              <a:buNone/>
            </a:pPr>
            <a:r>
              <a:rPr lang="it-IT" altLang="it-IT" sz="2000" dirty="0" smtClean="0"/>
              <a:t>dove  </a:t>
            </a:r>
            <a:r>
              <a:rPr lang="it-IT" altLang="it-IT" sz="2000" dirty="0"/>
              <a:t>N  è il numero di variabili del problema</a:t>
            </a:r>
            <a:r>
              <a:rPr lang="it-IT" altLang="it-IT" sz="2000" i="1" dirty="0"/>
              <a:t> (variabili di ottimazione)</a:t>
            </a:r>
            <a:r>
              <a:rPr lang="it-IT" altLang="it-IT" sz="2000" dirty="0"/>
              <a:t>, M e L sono rispettivamente i numeri dei vincoli di uguaglianza e diseguaglianza, F è una funzione quadratica e G ed H sono funzioni lineari</a:t>
            </a:r>
            <a:r>
              <a:rPr lang="it-IT" altLang="it-IT" dirty="0"/>
              <a:t>.</a:t>
            </a:r>
            <a:endParaRPr lang="it-IT" altLang="it-IT" noProof="1"/>
          </a:p>
          <a:p>
            <a:pPr marL="0" indent="0">
              <a:buNone/>
            </a:pPr>
            <a:endParaRPr lang="it-IT" dirty="0" smtClean="0"/>
          </a:p>
        </p:txBody>
      </p:sp>
    </p:spTree>
    <p:extLst>
      <p:ext uri="{BB962C8B-B14F-4D97-AF65-F5344CB8AC3E}">
        <p14:creationId xmlns:p14="http://schemas.microsoft.com/office/powerpoint/2010/main" val="33695709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Si passa al Lagrangiano e il gioco è (quasi) fatto…</a:t>
            </a:r>
            <a:endParaRPr lang="it-IT" dirty="0"/>
          </a:p>
        </p:txBody>
      </p:sp>
      <p:sp>
        <p:nvSpPr>
          <p:cNvPr id="3" name="Segnaposto contenuto 2"/>
          <p:cNvSpPr>
            <a:spLocks noGrp="1"/>
          </p:cNvSpPr>
          <p:nvPr>
            <p:ph idx="1"/>
          </p:nvPr>
        </p:nvSpPr>
        <p:spPr/>
        <p:txBody>
          <a:bodyPr>
            <a:normAutofit fontScale="92500" lnSpcReduction="10000"/>
          </a:bodyPr>
          <a:lstStyle/>
          <a:p>
            <a:pPr marL="0" indent="0" algn="just">
              <a:lnSpc>
                <a:spcPct val="95000"/>
              </a:lnSpc>
              <a:buNone/>
            </a:pPr>
            <a:r>
              <a:rPr lang="it-IT" altLang="it-IT" noProof="1"/>
              <a:t>Si definisce la Funzione Lagrangiana:</a:t>
            </a:r>
          </a:p>
          <a:p>
            <a:pPr marL="0" indent="0" algn="just">
              <a:lnSpc>
                <a:spcPct val="95000"/>
              </a:lnSpc>
              <a:buNone/>
            </a:pPr>
            <a:endParaRPr lang="it-IT" altLang="it-IT" noProof="1"/>
          </a:p>
          <a:p>
            <a:pPr marL="0" indent="0" algn="ctr">
              <a:lnSpc>
                <a:spcPct val="95000"/>
              </a:lnSpc>
              <a:buNone/>
            </a:pPr>
            <a:r>
              <a:rPr lang="it-IT" altLang="it-IT" dirty="0"/>
              <a:t>Z  </a:t>
            </a:r>
            <a:r>
              <a:rPr lang="it-IT" altLang="it-IT" dirty="0">
                <a:sym typeface="GreekMathSymbols"/>
              </a:rPr>
              <a:t>=</a:t>
            </a:r>
            <a:r>
              <a:rPr lang="it-IT" altLang="it-IT" dirty="0"/>
              <a:t>  F  </a:t>
            </a:r>
            <a:r>
              <a:rPr lang="it-IT" altLang="it-IT" dirty="0">
                <a:sym typeface="Symbol" panose="05050102010706020507" pitchFamily="18" charset="2"/>
              </a:rPr>
              <a:t> </a:t>
            </a:r>
            <a:r>
              <a:rPr lang="it-IT" altLang="it-IT" baseline="-25000" dirty="0"/>
              <a:t> j</a:t>
            </a:r>
            <a:r>
              <a:rPr lang="it-IT" altLang="it-IT" baseline="-25000" dirty="0">
                <a:sym typeface="Symbol" panose="05050102010706020507" pitchFamily="18" charset="2"/>
              </a:rPr>
              <a:t></a:t>
            </a:r>
            <a:r>
              <a:rPr lang="it-IT" altLang="it-IT" baseline="-25000" dirty="0"/>
              <a:t> M  </a:t>
            </a:r>
            <a:r>
              <a:rPr lang="it-IT" altLang="it-IT" dirty="0">
                <a:sym typeface="Symbol" panose="05050102010706020507" pitchFamily="18" charset="2"/>
              </a:rPr>
              <a:t></a:t>
            </a:r>
            <a:r>
              <a:rPr lang="it-IT" altLang="it-IT" baseline="-25000" dirty="0"/>
              <a:t>j</a:t>
            </a:r>
            <a:r>
              <a:rPr lang="it-IT" altLang="it-IT" dirty="0"/>
              <a:t> </a:t>
            </a:r>
            <a:r>
              <a:rPr lang="it-IT" altLang="it-IT" dirty="0" err="1"/>
              <a:t>G</a:t>
            </a:r>
            <a:r>
              <a:rPr lang="it-IT" altLang="it-IT" baseline="-25000" dirty="0" err="1"/>
              <a:t>j</a:t>
            </a:r>
            <a:r>
              <a:rPr lang="it-IT" altLang="it-IT" dirty="0"/>
              <a:t>  </a:t>
            </a:r>
            <a:r>
              <a:rPr lang="it-IT" altLang="it-IT" dirty="0">
                <a:sym typeface="Symbol" panose="05050102010706020507" pitchFamily="18" charset="2"/>
              </a:rPr>
              <a:t>  </a:t>
            </a:r>
            <a:r>
              <a:rPr lang="it-IT" altLang="it-IT" baseline="-25000" dirty="0"/>
              <a:t> k</a:t>
            </a:r>
            <a:r>
              <a:rPr lang="it-IT" altLang="it-IT" baseline="-25000" dirty="0">
                <a:sym typeface="Symbol" panose="05050102010706020507" pitchFamily="18" charset="2"/>
              </a:rPr>
              <a:t></a:t>
            </a:r>
            <a:r>
              <a:rPr lang="it-IT" altLang="it-IT" baseline="-25000" dirty="0"/>
              <a:t> L </a:t>
            </a:r>
            <a:r>
              <a:rPr lang="it-IT" altLang="it-IT" dirty="0">
                <a:sym typeface="Symbol" panose="05050102010706020507" pitchFamily="18" charset="2"/>
              </a:rPr>
              <a:t></a:t>
            </a:r>
            <a:r>
              <a:rPr lang="it-IT" altLang="it-IT" baseline="-25000" dirty="0"/>
              <a:t> k</a:t>
            </a:r>
            <a:r>
              <a:rPr lang="it-IT" altLang="it-IT" dirty="0"/>
              <a:t> ( H</a:t>
            </a:r>
            <a:r>
              <a:rPr lang="it-IT" altLang="it-IT" baseline="-25000" dirty="0"/>
              <a:t> k</a:t>
            </a:r>
            <a:r>
              <a:rPr lang="it-IT" altLang="it-IT" dirty="0"/>
              <a:t> </a:t>
            </a:r>
            <a:r>
              <a:rPr lang="it-IT" altLang="it-IT" dirty="0">
                <a:sym typeface="Symbol" panose="05050102010706020507" pitchFamily="18" charset="2"/>
              </a:rPr>
              <a:t></a:t>
            </a:r>
            <a:r>
              <a:rPr lang="it-IT" altLang="it-IT" dirty="0"/>
              <a:t> u</a:t>
            </a:r>
            <a:r>
              <a:rPr lang="it-IT" altLang="it-IT" baseline="30000" dirty="0"/>
              <a:t>2</a:t>
            </a:r>
            <a:r>
              <a:rPr lang="it-IT" altLang="it-IT" baseline="-25000" dirty="0"/>
              <a:t>k</a:t>
            </a:r>
            <a:r>
              <a:rPr lang="it-IT" altLang="it-IT" dirty="0"/>
              <a:t> )</a:t>
            </a:r>
          </a:p>
          <a:p>
            <a:pPr marL="0" indent="0" algn="just">
              <a:lnSpc>
                <a:spcPct val="95000"/>
              </a:lnSpc>
              <a:buNone/>
            </a:pPr>
            <a:endParaRPr lang="it-IT" altLang="it-IT" i="1" dirty="0"/>
          </a:p>
          <a:p>
            <a:pPr marL="0" indent="0" algn="just">
              <a:lnSpc>
                <a:spcPct val="95000"/>
              </a:lnSpc>
              <a:buNone/>
            </a:pPr>
            <a:r>
              <a:rPr lang="it-IT" altLang="it-IT" dirty="0"/>
              <a:t>dove, con l’ausilio delle variabili fittizie u (non ristrette) i vincoli H di diseguaglianza sono stati riscritti come vincoli di eguaglianza a zero.</a:t>
            </a:r>
          </a:p>
          <a:p>
            <a:pPr marL="0" indent="0" algn="just">
              <a:lnSpc>
                <a:spcPct val="95000"/>
              </a:lnSpc>
              <a:buNone/>
            </a:pPr>
            <a:r>
              <a:rPr lang="it-IT" altLang="it-IT" dirty="0"/>
              <a:t>Il minimo non ristretto di  Z  viene espresso dalle seguenti Condizioni di Kuhn-</a:t>
            </a:r>
            <a:r>
              <a:rPr lang="it-IT" altLang="it-IT" dirty="0" err="1"/>
              <a:t>Tucker</a:t>
            </a:r>
            <a:r>
              <a:rPr lang="it-IT" altLang="it-IT" dirty="0"/>
              <a:t>:</a:t>
            </a:r>
          </a:p>
          <a:p>
            <a:pPr marL="0" indent="0" algn="just">
              <a:lnSpc>
                <a:spcPct val="95000"/>
              </a:lnSpc>
              <a:spcBef>
                <a:spcPct val="30000"/>
              </a:spcBef>
              <a:buNone/>
            </a:pPr>
            <a:r>
              <a:rPr lang="it-IT" altLang="it-IT" dirty="0">
                <a:sym typeface="Symbol" panose="05050102010706020507" pitchFamily="18" charset="2"/>
              </a:rPr>
              <a:t>	</a:t>
            </a:r>
            <a:r>
              <a:rPr lang="it-IT" altLang="it-IT" dirty="0" smtClean="0">
                <a:sym typeface="Symbol" panose="05050102010706020507" pitchFamily="18" charset="2"/>
              </a:rPr>
              <a:t> </a:t>
            </a:r>
            <a:r>
              <a:rPr lang="it-IT" altLang="it-IT" dirty="0">
                <a:sym typeface="Symbol" panose="05050102010706020507" pitchFamily="18" charset="2"/>
              </a:rPr>
              <a:t>Z/  x</a:t>
            </a:r>
            <a:r>
              <a:rPr lang="it-IT" altLang="it-IT" baseline="-25000" dirty="0">
                <a:sym typeface="Symbol" panose="05050102010706020507" pitchFamily="18" charset="2"/>
              </a:rPr>
              <a:t>i</a:t>
            </a:r>
            <a:r>
              <a:rPr lang="it-IT" altLang="it-IT" dirty="0">
                <a:sym typeface="Symbol" panose="05050102010706020507" pitchFamily="18" charset="2"/>
              </a:rPr>
              <a:t> 	=	0			 </a:t>
            </a:r>
            <a:r>
              <a:rPr lang="it-IT" altLang="it-IT" dirty="0"/>
              <a:t>[i </a:t>
            </a:r>
            <a:r>
              <a:rPr lang="it-IT" altLang="it-IT" dirty="0">
                <a:sym typeface="Symbol" panose="05050102010706020507" pitchFamily="18" charset="2"/>
              </a:rPr>
              <a:t></a:t>
            </a:r>
            <a:r>
              <a:rPr lang="it-IT" altLang="it-IT" dirty="0"/>
              <a:t> N ] </a:t>
            </a:r>
            <a:endParaRPr lang="it-IT" altLang="it-IT" dirty="0">
              <a:sym typeface="Symbol" panose="05050102010706020507" pitchFamily="18" charset="2"/>
            </a:endParaRPr>
          </a:p>
          <a:p>
            <a:pPr marL="0" indent="0" algn="just">
              <a:lnSpc>
                <a:spcPct val="95000"/>
              </a:lnSpc>
              <a:spcBef>
                <a:spcPct val="30000"/>
              </a:spcBef>
              <a:buNone/>
            </a:pPr>
            <a:r>
              <a:rPr lang="it-IT" altLang="it-IT" dirty="0">
                <a:sym typeface="Symbol" panose="05050102010706020507" pitchFamily="18" charset="2"/>
              </a:rPr>
              <a:t>	</a:t>
            </a:r>
            <a:r>
              <a:rPr lang="it-IT" altLang="it-IT" dirty="0" err="1" smtClean="0">
                <a:sym typeface="Symbol" panose="05050102010706020507" pitchFamily="18" charset="2"/>
              </a:rPr>
              <a:t>G</a:t>
            </a:r>
            <a:r>
              <a:rPr lang="it-IT" altLang="it-IT" baseline="-25000" dirty="0" err="1" smtClean="0">
                <a:sym typeface="Symbol" panose="05050102010706020507" pitchFamily="18" charset="2"/>
              </a:rPr>
              <a:t>j</a:t>
            </a:r>
            <a:r>
              <a:rPr lang="it-IT" altLang="it-IT" dirty="0" smtClean="0">
                <a:sym typeface="Symbol" panose="05050102010706020507" pitchFamily="18" charset="2"/>
              </a:rPr>
              <a:t> </a:t>
            </a:r>
            <a:r>
              <a:rPr lang="it-IT" altLang="it-IT" dirty="0">
                <a:sym typeface="Symbol" panose="05050102010706020507" pitchFamily="18" charset="2"/>
              </a:rPr>
              <a:t>		=	0			 </a:t>
            </a:r>
            <a:r>
              <a:rPr lang="it-IT" altLang="it-IT" dirty="0"/>
              <a:t>[j </a:t>
            </a:r>
            <a:r>
              <a:rPr lang="it-IT" altLang="it-IT" dirty="0">
                <a:sym typeface="Symbol" panose="05050102010706020507" pitchFamily="18" charset="2"/>
              </a:rPr>
              <a:t></a:t>
            </a:r>
            <a:r>
              <a:rPr lang="it-IT" altLang="it-IT" dirty="0"/>
              <a:t> M ] </a:t>
            </a:r>
            <a:endParaRPr lang="it-IT" altLang="it-IT" dirty="0">
              <a:sym typeface="Symbol" panose="05050102010706020507" pitchFamily="18" charset="2"/>
            </a:endParaRPr>
          </a:p>
          <a:p>
            <a:pPr marL="0" indent="0" algn="just">
              <a:lnSpc>
                <a:spcPct val="95000"/>
              </a:lnSpc>
              <a:spcBef>
                <a:spcPct val="30000"/>
              </a:spcBef>
              <a:buNone/>
            </a:pPr>
            <a:r>
              <a:rPr lang="it-IT" altLang="it-IT" noProof="1">
                <a:sym typeface="Symbol" panose="05050102010706020507" pitchFamily="18" charset="2"/>
              </a:rPr>
              <a:t>	</a:t>
            </a:r>
            <a:r>
              <a:rPr lang="it-IT" altLang="it-IT" noProof="1" smtClean="0">
                <a:sym typeface="Symbol" panose="05050102010706020507" pitchFamily="18" charset="2"/>
              </a:rPr>
              <a:t></a:t>
            </a:r>
            <a:r>
              <a:rPr lang="it-IT" altLang="it-IT" baseline="-25000" noProof="1">
                <a:sym typeface="Symbol" panose="05050102010706020507" pitchFamily="18" charset="2"/>
              </a:rPr>
              <a:t>k</a:t>
            </a:r>
            <a:r>
              <a:rPr lang="it-IT" altLang="it-IT" noProof="1">
                <a:sym typeface="Symbol" panose="05050102010706020507" pitchFamily="18" charset="2"/>
              </a:rPr>
              <a:t>H</a:t>
            </a:r>
            <a:r>
              <a:rPr lang="it-IT" altLang="it-IT" baseline="-25000" noProof="1">
                <a:sym typeface="Symbol" panose="05050102010706020507" pitchFamily="18" charset="2"/>
              </a:rPr>
              <a:t>k</a:t>
            </a:r>
            <a:r>
              <a:rPr lang="it-IT" altLang="it-IT" noProof="1">
                <a:sym typeface="Symbol" panose="05050102010706020507" pitchFamily="18" charset="2"/>
              </a:rPr>
              <a:t> 		</a:t>
            </a:r>
            <a:r>
              <a:rPr lang="it-IT" altLang="it-IT" dirty="0">
                <a:sym typeface="Symbol" panose="05050102010706020507" pitchFamily="18" charset="2"/>
              </a:rPr>
              <a:t>=	0			 </a:t>
            </a:r>
            <a:r>
              <a:rPr lang="it-IT" altLang="it-IT" dirty="0"/>
              <a:t>[k </a:t>
            </a:r>
            <a:r>
              <a:rPr lang="it-IT" altLang="it-IT" dirty="0">
                <a:sym typeface="Symbol" panose="05050102010706020507" pitchFamily="18" charset="2"/>
              </a:rPr>
              <a:t></a:t>
            </a:r>
            <a:r>
              <a:rPr lang="it-IT" altLang="it-IT" dirty="0"/>
              <a:t> L ] </a:t>
            </a:r>
            <a:endParaRPr lang="it-IT" altLang="it-IT" dirty="0">
              <a:sym typeface="Symbol" panose="05050102010706020507" pitchFamily="18" charset="2"/>
            </a:endParaRPr>
          </a:p>
          <a:p>
            <a:pPr marL="0" indent="0">
              <a:lnSpc>
                <a:spcPct val="95000"/>
              </a:lnSpc>
              <a:spcBef>
                <a:spcPct val="30000"/>
              </a:spcBef>
              <a:buNone/>
            </a:pPr>
            <a:r>
              <a:rPr lang="it-IT" altLang="it-IT" noProof="1">
                <a:sym typeface="Symbol" panose="05050102010706020507" pitchFamily="18" charset="2"/>
              </a:rPr>
              <a:t>	</a:t>
            </a:r>
            <a:r>
              <a:rPr lang="it-IT" altLang="it-IT" noProof="1" smtClean="0">
                <a:sym typeface="Symbol" panose="05050102010706020507" pitchFamily="18" charset="2"/>
              </a:rPr>
              <a:t></a:t>
            </a:r>
            <a:r>
              <a:rPr lang="it-IT" altLang="it-IT" baseline="-25000" noProof="1">
                <a:sym typeface="Symbol" panose="05050102010706020507" pitchFamily="18" charset="2"/>
              </a:rPr>
              <a:t>k</a:t>
            </a:r>
            <a:r>
              <a:rPr lang="it-IT" altLang="it-IT" noProof="1">
                <a:sym typeface="Symbol" panose="05050102010706020507" pitchFamily="18" charset="2"/>
              </a:rPr>
              <a:t> 		</a:t>
            </a:r>
            <a:r>
              <a:rPr lang="it-IT" altLang="it-IT" dirty="0">
                <a:sym typeface="Symbol" panose="05050102010706020507" pitchFamily="18" charset="2"/>
              </a:rPr>
              <a:t>	0			 </a:t>
            </a:r>
            <a:r>
              <a:rPr lang="it-IT" altLang="it-IT" dirty="0"/>
              <a:t>[k </a:t>
            </a:r>
            <a:r>
              <a:rPr lang="it-IT" altLang="it-IT" dirty="0">
                <a:sym typeface="Symbol" panose="05050102010706020507" pitchFamily="18" charset="2"/>
              </a:rPr>
              <a:t></a:t>
            </a:r>
            <a:r>
              <a:rPr lang="it-IT" altLang="it-IT" dirty="0"/>
              <a:t> L ] </a:t>
            </a:r>
            <a:endParaRPr lang="it-IT" altLang="it-IT" dirty="0">
              <a:sym typeface="Symbol" panose="05050102010706020507" pitchFamily="18" charset="2"/>
            </a:endParaRPr>
          </a:p>
          <a:p>
            <a:pPr marL="0" indent="0">
              <a:lnSpc>
                <a:spcPct val="95000"/>
              </a:lnSpc>
              <a:spcBef>
                <a:spcPct val="60000"/>
              </a:spcBef>
              <a:buNone/>
            </a:pPr>
            <a:r>
              <a:rPr lang="it-IT" altLang="it-IT" noProof="1">
                <a:sym typeface="Symbol" panose="05050102010706020507" pitchFamily="18" charset="2"/>
              </a:rPr>
              <a:t>che forniscono anche la soluzione del problema di ottimo vincolato.</a:t>
            </a:r>
          </a:p>
          <a:p>
            <a:endParaRPr lang="it-IT" dirty="0"/>
          </a:p>
        </p:txBody>
      </p:sp>
    </p:spTree>
    <p:extLst>
      <p:ext uri="{BB962C8B-B14F-4D97-AF65-F5344CB8AC3E}">
        <p14:creationId xmlns:p14="http://schemas.microsoft.com/office/powerpoint/2010/main" val="18375545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Alcune difficoltà…</a:t>
            </a:r>
            <a:endParaRPr lang="it-IT" dirty="0"/>
          </a:p>
        </p:txBody>
      </p:sp>
      <p:sp>
        <p:nvSpPr>
          <p:cNvPr id="3" name="Segnaposto contenuto 2"/>
          <p:cNvSpPr>
            <a:spLocks noGrp="1"/>
          </p:cNvSpPr>
          <p:nvPr>
            <p:ph idx="1"/>
          </p:nvPr>
        </p:nvSpPr>
        <p:spPr/>
        <p:txBody>
          <a:bodyPr/>
          <a:lstStyle/>
          <a:p>
            <a:pPr marL="0" indent="0">
              <a:buNone/>
            </a:pPr>
            <a:r>
              <a:rPr lang="it-IT" dirty="0" smtClean="0"/>
              <a:t>La dimensione del problema non è indifferente..</a:t>
            </a:r>
          </a:p>
          <a:p>
            <a:pPr>
              <a:buFont typeface="Wingdings" panose="05000000000000000000" pitchFamily="2" charset="2"/>
              <a:buChar char="ü"/>
            </a:pPr>
            <a:r>
              <a:rPr lang="it-IT" dirty="0" smtClean="0"/>
              <a:t>10 zone di mercato</a:t>
            </a:r>
          </a:p>
          <a:p>
            <a:pPr>
              <a:buFont typeface="Wingdings" panose="05000000000000000000" pitchFamily="2" charset="2"/>
              <a:buChar char="ü"/>
            </a:pPr>
            <a:r>
              <a:rPr lang="it-IT" dirty="0" smtClean="0"/>
              <a:t>9 linee di trasporto</a:t>
            </a:r>
          </a:p>
          <a:p>
            <a:pPr>
              <a:buFont typeface="Wingdings" panose="05000000000000000000" pitchFamily="2" charset="2"/>
              <a:buChar char="ü"/>
            </a:pPr>
            <a:r>
              <a:rPr lang="it-IT" dirty="0" smtClean="0"/>
              <a:t>128 gruppi termici</a:t>
            </a:r>
          </a:p>
          <a:p>
            <a:pPr>
              <a:buFont typeface="Wingdings" panose="05000000000000000000" pitchFamily="2" charset="2"/>
              <a:buChar char="ü"/>
            </a:pPr>
            <a:r>
              <a:rPr lang="it-IT" dirty="0" smtClean="0"/>
              <a:t>188 assetti termici</a:t>
            </a:r>
          </a:p>
          <a:p>
            <a:pPr>
              <a:buFont typeface="Wingdings" panose="05000000000000000000" pitchFamily="2" charset="2"/>
              <a:buChar char="ü"/>
            </a:pPr>
            <a:r>
              <a:rPr lang="it-IT" dirty="0" smtClean="0"/>
              <a:t>33 centrali idriche con relativi serbatoi di accumulo</a:t>
            </a:r>
          </a:p>
          <a:p>
            <a:pPr>
              <a:buFont typeface="Wingdings" panose="05000000000000000000" pitchFamily="2" charset="2"/>
              <a:buChar char="ü"/>
            </a:pPr>
            <a:r>
              <a:rPr lang="it-IT" dirty="0" smtClean="0"/>
              <a:t>51 tipologie di generazioni passanti</a:t>
            </a:r>
          </a:p>
          <a:p>
            <a:pPr>
              <a:buFont typeface="Wingdings" panose="05000000000000000000" pitchFamily="2" charset="2"/>
              <a:buChar char="ü"/>
            </a:pPr>
            <a:endParaRPr lang="it-IT" dirty="0"/>
          </a:p>
          <a:p>
            <a:pPr marL="0" indent="0">
              <a:buNone/>
            </a:pPr>
            <a:r>
              <a:rPr lang="it-IT" dirty="0" smtClean="0"/>
              <a:t>Il tutto da risolvere per 8760 ore…</a:t>
            </a:r>
          </a:p>
          <a:p>
            <a:pPr marL="0" indent="0">
              <a:buNone/>
            </a:pPr>
            <a:endParaRPr lang="it-IT" dirty="0"/>
          </a:p>
        </p:txBody>
      </p:sp>
    </p:spTree>
    <p:extLst>
      <p:ext uri="{BB962C8B-B14F-4D97-AF65-F5344CB8AC3E}">
        <p14:creationId xmlns:p14="http://schemas.microsoft.com/office/powerpoint/2010/main" val="313366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Altre difficoltà…</a:t>
            </a:r>
            <a:endParaRPr lang="it-IT" dirty="0"/>
          </a:p>
        </p:txBody>
      </p:sp>
      <p:sp>
        <p:nvSpPr>
          <p:cNvPr id="3" name="Segnaposto contenuto 2"/>
          <p:cNvSpPr>
            <a:spLocks noGrp="1"/>
          </p:cNvSpPr>
          <p:nvPr>
            <p:ph idx="1"/>
          </p:nvPr>
        </p:nvSpPr>
        <p:spPr>
          <a:xfrm>
            <a:off x="395536" y="980728"/>
            <a:ext cx="8528324" cy="5760640"/>
          </a:xfrm>
        </p:spPr>
        <p:txBody>
          <a:bodyPr/>
          <a:lstStyle/>
          <a:p>
            <a:pPr marL="0" indent="0">
              <a:buNone/>
            </a:pPr>
            <a:r>
              <a:rPr lang="it-IT" sz="1800" dirty="0" smtClean="0"/>
              <a:t>Il problema descritto finora è solo una parte…</a:t>
            </a:r>
          </a:p>
          <a:p>
            <a:pPr marL="0" indent="0">
              <a:buNone/>
            </a:pPr>
            <a:r>
              <a:rPr lang="it-IT" sz="1800" dirty="0" smtClean="0"/>
              <a:t>Prima di calcolare il dispacciamento bisogna decidere lo </a:t>
            </a:r>
            <a:r>
              <a:rPr lang="it-IT" sz="1800" i="1" dirty="0" smtClean="0">
                <a:solidFill>
                  <a:srgbClr val="FF0000"/>
                </a:solidFill>
              </a:rPr>
              <a:t>Unit </a:t>
            </a:r>
            <a:r>
              <a:rPr lang="it-IT" sz="1800" i="1" dirty="0" err="1" smtClean="0">
                <a:solidFill>
                  <a:srgbClr val="FF0000"/>
                </a:solidFill>
              </a:rPr>
              <a:t>Commitment</a:t>
            </a:r>
            <a:r>
              <a:rPr lang="it-IT" sz="1800" i="1" dirty="0" smtClean="0">
                <a:solidFill>
                  <a:srgbClr val="FF0000"/>
                </a:solidFill>
              </a:rPr>
              <a:t> </a:t>
            </a:r>
            <a:r>
              <a:rPr lang="it-IT" sz="1800" dirty="0" smtClean="0"/>
              <a:t>ossia quale UP sarà disponibile per essere dispacciata</a:t>
            </a:r>
          </a:p>
          <a:p>
            <a:pPr marL="0" indent="0">
              <a:buNone/>
            </a:pPr>
            <a:endParaRPr lang="it-IT" sz="1800" i="1" dirty="0">
              <a:solidFill>
                <a:srgbClr val="FF0000"/>
              </a:solidFill>
            </a:endParaRPr>
          </a:p>
          <a:p>
            <a:pPr marL="0" indent="0">
              <a:buNone/>
            </a:pPr>
            <a:r>
              <a:rPr lang="it-IT" sz="1800" dirty="0"/>
              <a:t>In questo caso le variabili sono </a:t>
            </a:r>
            <a:r>
              <a:rPr lang="it-IT" sz="1800" dirty="0" smtClean="0"/>
              <a:t>discrete, 0/1, acceso/spento</a:t>
            </a:r>
          </a:p>
          <a:p>
            <a:pPr marL="0" indent="0">
              <a:buNone/>
            </a:pPr>
            <a:endParaRPr lang="it-IT" sz="1800" dirty="0"/>
          </a:p>
          <a:p>
            <a:pPr marL="0" indent="0">
              <a:buNone/>
            </a:pPr>
            <a:r>
              <a:rPr lang="it-IT" sz="1800" dirty="0" smtClean="0"/>
              <a:t>Per risolvere si usa il Principio di </a:t>
            </a:r>
            <a:r>
              <a:rPr lang="it-IT" sz="1800" dirty="0" err="1"/>
              <a:t>O</a:t>
            </a:r>
            <a:r>
              <a:rPr lang="it-IT" sz="1800" dirty="0" err="1" smtClean="0"/>
              <a:t>ttimalità</a:t>
            </a:r>
            <a:r>
              <a:rPr lang="it-IT" sz="1800" dirty="0" smtClean="0"/>
              <a:t> del </a:t>
            </a:r>
            <a:r>
              <a:rPr lang="it-IT" sz="1800" dirty="0" err="1" smtClean="0"/>
              <a:t>Bellman</a:t>
            </a:r>
            <a:endParaRPr lang="it-IT" sz="1800" dirty="0" smtClean="0"/>
          </a:p>
          <a:p>
            <a:pPr marL="0" indent="0">
              <a:buNone/>
            </a:pPr>
            <a:r>
              <a:rPr lang="it-IT" altLang="it-IT" sz="1800" i="1" noProof="1"/>
              <a:t>Ogni percorso ipotizzato come ottimo deve necessariamente essere ottimo all’interno di tutte le sue parti componenti</a:t>
            </a:r>
            <a:r>
              <a:rPr lang="it-IT" altLang="it-IT" sz="1800" i="1" noProof="1" smtClean="0"/>
              <a:t>.</a:t>
            </a:r>
          </a:p>
          <a:p>
            <a:pPr marL="0" indent="0">
              <a:buNone/>
            </a:pPr>
            <a:endParaRPr lang="it-IT" altLang="it-IT" sz="1800" i="1" noProof="1"/>
          </a:p>
          <a:p>
            <a:pPr marL="0" indent="0">
              <a:buNone/>
            </a:pPr>
            <a:endParaRPr lang="it-IT" altLang="it-IT" sz="1800" i="1" noProof="1" smtClean="0"/>
          </a:p>
          <a:p>
            <a:pPr marL="0" indent="0">
              <a:buNone/>
            </a:pPr>
            <a:endParaRPr lang="it-IT" altLang="it-IT" sz="1800" i="1" noProof="1"/>
          </a:p>
          <a:p>
            <a:pPr marL="0" indent="0">
              <a:buNone/>
            </a:pPr>
            <a:endParaRPr lang="it-IT" altLang="it-IT" sz="1800" i="1" noProof="1" smtClean="0"/>
          </a:p>
          <a:p>
            <a:pPr marL="0" indent="0">
              <a:buNone/>
            </a:pPr>
            <a:r>
              <a:rPr lang="it-IT" altLang="it-IT" sz="1800" noProof="1"/>
              <a:t>Il </a:t>
            </a:r>
            <a:r>
              <a:rPr lang="it-IT" altLang="it-IT" sz="1800" i="1" noProof="1"/>
              <a:t>Principio di Ottimalità del Bellman</a:t>
            </a:r>
            <a:r>
              <a:rPr lang="it-IT" altLang="it-IT" sz="1800" noProof="1"/>
              <a:t> trova la sua implementazione più immediata nell’algoritmo di </a:t>
            </a:r>
            <a:r>
              <a:rPr lang="it-IT" altLang="it-IT" sz="1800" noProof="1">
                <a:solidFill>
                  <a:srgbClr val="FF0000"/>
                </a:solidFill>
              </a:rPr>
              <a:t>Programmazione Dinamica</a:t>
            </a:r>
          </a:p>
          <a:p>
            <a:pPr marL="0" indent="0">
              <a:buNone/>
            </a:pPr>
            <a:endParaRPr lang="it-IT" dirty="0"/>
          </a:p>
        </p:txBody>
      </p:sp>
      <p:grpSp>
        <p:nvGrpSpPr>
          <p:cNvPr id="4" name="Group 7"/>
          <p:cNvGrpSpPr>
            <a:grpSpLocks/>
          </p:cNvGrpSpPr>
          <p:nvPr/>
        </p:nvGrpSpPr>
        <p:grpSpPr bwMode="auto">
          <a:xfrm>
            <a:off x="1335088" y="3744317"/>
            <a:ext cx="6303962" cy="1412875"/>
            <a:chOff x="841" y="2325"/>
            <a:chExt cx="3971" cy="890"/>
          </a:xfrm>
        </p:grpSpPr>
        <p:sp>
          <p:nvSpPr>
            <p:cNvPr id="5" name="Freeform 8"/>
            <p:cNvSpPr>
              <a:spLocks/>
            </p:cNvSpPr>
            <p:nvPr/>
          </p:nvSpPr>
          <p:spPr bwMode="auto">
            <a:xfrm>
              <a:off x="1126" y="2525"/>
              <a:ext cx="1690" cy="250"/>
            </a:xfrm>
            <a:custGeom>
              <a:avLst/>
              <a:gdLst>
                <a:gd name="T0" fmla="*/ 0 w 1605"/>
                <a:gd name="T1" fmla="*/ 213 h 213"/>
                <a:gd name="T2" fmla="*/ 157 w 1605"/>
                <a:gd name="T3" fmla="*/ 110 h 213"/>
                <a:gd name="T4" fmla="*/ 370 w 1605"/>
                <a:gd name="T5" fmla="*/ 39 h 213"/>
                <a:gd name="T6" fmla="*/ 676 w 1605"/>
                <a:gd name="T7" fmla="*/ 8 h 213"/>
                <a:gd name="T8" fmla="*/ 1023 w 1605"/>
                <a:gd name="T9" fmla="*/ 8 h 213"/>
                <a:gd name="T10" fmla="*/ 1322 w 1605"/>
                <a:gd name="T11" fmla="*/ 55 h 213"/>
                <a:gd name="T12" fmla="*/ 1558 w 1605"/>
                <a:gd name="T13" fmla="*/ 157 h 213"/>
                <a:gd name="T14" fmla="*/ 1605 w 1605"/>
                <a:gd name="T15" fmla="*/ 197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3">
                  <a:moveTo>
                    <a:pt x="0" y="213"/>
                  </a:moveTo>
                  <a:cubicBezTo>
                    <a:pt x="47" y="176"/>
                    <a:pt x="95" y="139"/>
                    <a:pt x="157" y="110"/>
                  </a:cubicBezTo>
                  <a:cubicBezTo>
                    <a:pt x="219" y="81"/>
                    <a:pt x="284" y="56"/>
                    <a:pt x="370" y="39"/>
                  </a:cubicBezTo>
                  <a:cubicBezTo>
                    <a:pt x="456" y="22"/>
                    <a:pt x="567" y="13"/>
                    <a:pt x="676" y="8"/>
                  </a:cubicBezTo>
                  <a:cubicBezTo>
                    <a:pt x="785" y="3"/>
                    <a:pt x="915" y="0"/>
                    <a:pt x="1023" y="8"/>
                  </a:cubicBezTo>
                  <a:cubicBezTo>
                    <a:pt x="1131" y="16"/>
                    <a:pt x="1233" y="30"/>
                    <a:pt x="1322" y="55"/>
                  </a:cubicBezTo>
                  <a:cubicBezTo>
                    <a:pt x="1411" y="80"/>
                    <a:pt x="1511" y="133"/>
                    <a:pt x="1558" y="157"/>
                  </a:cubicBezTo>
                  <a:cubicBezTo>
                    <a:pt x="1605" y="181"/>
                    <a:pt x="1605" y="189"/>
                    <a:pt x="1605" y="19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 name="Freeform 9"/>
            <p:cNvSpPr>
              <a:spLocks/>
            </p:cNvSpPr>
            <p:nvPr/>
          </p:nvSpPr>
          <p:spPr bwMode="auto">
            <a:xfrm flipV="1">
              <a:off x="1119" y="2758"/>
              <a:ext cx="1691" cy="244"/>
            </a:xfrm>
            <a:custGeom>
              <a:avLst/>
              <a:gdLst>
                <a:gd name="T0" fmla="*/ 0 w 1605"/>
                <a:gd name="T1" fmla="*/ 213 h 213"/>
                <a:gd name="T2" fmla="*/ 157 w 1605"/>
                <a:gd name="T3" fmla="*/ 110 h 213"/>
                <a:gd name="T4" fmla="*/ 370 w 1605"/>
                <a:gd name="T5" fmla="*/ 39 h 213"/>
                <a:gd name="T6" fmla="*/ 676 w 1605"/>
                <a:gd name="T7" fmla="*/ 8 h 213"/>
                <a:gd name="T8" fmla="*/ 1023 w 1605"/>
                <a:gd name="T9" fmla="*/ 8 h 213"/>
                <a:gd name="T10" fmla="*/ 1322 w 1605"/>
                <a:gd name="T11" fmla="*/ 55 h 213"/>
                <a:gd name="T12" fmla="*/ 1558 w 1605"/>
                <a:gd name="T13" fmla="*/ 157 h 213"/>
                <a:gd name="T14" fmla="*/ 1605 w 1605"/>
                <a:gd name="T15" fmla="*/ 197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3">
                  <a:moveTo>
                    <a:pt x="0" y="213"/>
                  </a:moveTo>
                  <a:cubicBezTo>
                    <a:pt x="47" y="176"/>
                    <a:pt x="95" y="139"/>
                    <a:pt x="157" y="110"/>
                  </a:cubicBezTo>
                  <a:cubicBezTo>
                    <a:pt x="219" y="81"/>
                    <a:pt x="284" y="56"/>
                    <a:pt x="370" y="39"/>
                  </a:cubicBezTo>
                  <a:cubicBezTo>
                    <a:pt x="456" y="22"/>
                    <a:pt x="567" y="13"/>
                    <a:pt x="676" y="8"/>
                  </a:cubicBezTo>
                  <a:cubicBezTo>
                    <a:pt x="785" y="3"/>
                    <a:pt x="915" y="0"/>
                    <a:pt x="1023" y="8"/>
                  </a:cubicBezTo>
                  <a:cubicBezTo>
                    <a:pt x="1131" y="16"/>
                    <a:pt x="1233" y="30"/>
                    <a:pt x="1322" y="55"/>
                  </a:cubicBezTo>
                  <a:cubicBezTo>
                    <a:pt x="1411" y="80"/>
                    <a:pt x="1511" y="133"/>
                    <a:pt x="1558" y="157"/>
                  </a:cubicBezTo>
                  <a:cubicBezTo>
                    <a:pt x="1605" y="181"/>
                    <a:pt x="1605" y="189"/>
                    <a:pt x="1605" y="197"/>
                  </a:cubicBezTo>
                </a:path>
              </a:pathLst>
            </a:custGeom>
            <a:noFill/>
            <a:ln w="19050" cap="flat" cmpd="sng">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 name="Freeform 10"/>
            <p:cNvSpPr>
              <a:spLocks/>
            </p:cNvSpPr>
            <p:nvPr/>
          </p:nvSpPr>
          <p:spPr bwMode="auto">
            <a:xfrm flipV="1">
              <a:off x="2876" y="2775"/>
              <a:ext cx="1684" cy="259"/>
            </a:xfrm>
            <a:custGeom>
              <a:avLst/>
              <a:gdLst>
                <a:gd name="T0" fmla="*/ 0 w 1605"/>
                <a:gd name="T1" fmla="*/ 213 h 213"/>
                <a:gd name="T2" fmla="*/ 157 w 1605"/>
                <a:gd name="T3" fmla="*/ 110 h 213"/>
                <a:gd name="T4" fmla="*/ 370 w 1605"/>
                <a:gd name="T5" fmla="*/ 39 h 213"/>
                <a:gd name="T6" fmla="*/ 676 w 1605"/>
                <a:gd name="T7" fmla="*/ 8 h 213"/>
                <a:gd name="T8" fmla="*/ 1023 w 1605"/>
                <a:gd name="T9" fmla="*/ 8 h 213"/>
                <a:gd name="T10" fmla="*/ 1322 w 1605"/>
                <a:gd name="T11" fmla="*/ 55 h 213"/>
                <a:gd name="T12" fmla="*/ 1558 w 1605"/>
                <a:gd name="T13" fmla="*/ 157 h 213"/>
                <a:gd name="T14" fmla="*/ 1605 w 1605"/>
                <a:gd name="T15" fmla="*/ 197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3">
                  <a:moveTo>
                    <a:pt x="0" y="213"/>
                  </a:moveTo>
                  <a:cubicBezTo>
                    <a:pt x="47" y="176"/>
                    <a:pt x="95" y="139"/>
                    <a:pt x="157" y="110"/>
                  </a:cubicBezTo>
                  <a:cubicBezTo>
                    <a:pt x="219" y="81"/>
                    <a:pt x="284" y="56"/>
                    <a:pt x="370" y="39"/>
                  </a:cubicBezTo>
                  <a:cubicBezTo>
                    <a:pt x="456" y="22"/>
                    <a:pt x="567" y="13"/>
                    <a:pt x="676" y="8"/>
                  </a:cubicBezTo>
                  <a:cubicBezTo>
                    <a:pt x="785" y="3"/>
                    <a:pt x="915" y="0"/>
                    <a:pt x="1023" y="8"/>
                  </a:cubicBezTo>
                  <a:cubicBezTo>
                    <a:pt x="1131" y="16"/>
                    <a:pt x="1233" y="30"/>
                    <a:pt x="1322" y="55"/>
                  </a:cubicBezTo>
                  <a:cubicBezTo>
                    <a:pt x="1411" y="80"/>
                    <a:pt x="1511" y="133"/>
                    <a:pt x="1558" y="157"/>
                  </a:cubicBezTo>
                  <a:cubicBezTo>
                    <a:pt x="1605" y="181"/>
                    <a:pt x="1605" y="189"/>
                    <a:pt x="1605" y="197"/>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 name="Oval 11"/>
            <p:cNvSpPr>
              <a:spLocks noChangeArrowheads="1"/>
            </p:cNvSpPr>
            <p:nvPr/>
          </p:nvSpPr>
          <p:spPr bwMode="auto">
            <a:xfrm>
              <a:off x="2816" y="2737"/>
              <a:ext cx="55" cy="5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 name="Oval 12"/>
            <p:cNvSpPr>
              <a:spLocks noChangeArrowheads="1"/>
            </p:cNvSpPr>
            <p:nvPr/>
          </p:nvSpPr>
          <p:spPr bwMode="auto">
            <a:xfrm>
              <a:off x="4560" y="2737"/>
              <a:ext cx="55" cy="5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 name="Oval 13"/>
            <p:cNvSpPr>
              <a:spLocks noChangeArrowheads="1"/>
            </p:cNvSpPr>
            <p:nvPr/>
          </p:nvSpPr>
          <p:spPr bwMode="auto">
            <a:xfrm>
              <a:off x="1119" y="2737"/>
              <a:ext cx="55" cy="5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 name="Oval 14"/>
            <p:cNvSpPr>
              <a:spLocks noChangeArrowheads="1"/>
            </p:cNvSpPr>
            <p:nvPr/>
          </p:nvSpPr>
          <p:spPr bwMode="auto">
            <a:xfrm>
              <a:off x="1974" y="2971"/>
              <a:ext cx="55" cy="5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 name="Oval 15"/>
            <p:cNvSpPr>
              <a:spLocks noChangeArrowheads="1"/>
            </p:cNvSpPr>
            <p:nvPr/>
          </p:nvSpPr>
          <p:spPr bwMode="auto">
            <a:xfrm>
              <a:off x="1974" y="2506"/>
              <a:ext cx="55" cy="5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 name="Text Box 16"/>
            <p:cNvSpPr txBox="1">
              <a:spLocks noChangeArrowheads="1"/>
            </p:cNvSpPr>
            <p:nvPr/>
          </p:nvSpPr>
          <p:spPr bwMode="auto">
            <a:xfrm>
              <a:off x="841" y="2661"/>
              <a:ext cx="43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600" noProof="1">
                  <a:latin typeface="Arial" panose="020B0604020202020204" pitchFamily="34" charset="0"/>
                </a:rPr>
                <a:t>A</a:t>
              </a:r>
            </a:p>
          </p:txBody>
        </p:sp>
        <p:sp>
          <p:nvSpPr>
            <p:cNvPr id="14" name="Text Box 17"/>
            <p:cNvSpPr txBox="1">
              <a:spLocks noChangeArrowheads="1"/>
            </p:cNvSpPr>
            <p:nvPr/>
          </p:nvSpPr>
          <p:spPr bwMode="auto">
            <a:xfrm>
              <a:off x="1803" y="2325"/>
              <a:ext cx="43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600" noProof="1">
                  <a:latin typeface="Arial" panose="020B0604020202020204" pitchFamily="34" charset="0"/>
                </a:rPr>
                <a:t>A’</a:t>
              </a:r>
            </a:p>
          </p:txBody>
        </p:sp>
        <p:sp>
          <p:nvSpPr>
            <p:cNvPr id="15" name="Text Box 18"/>
            <p:cNvSpPr txBox="1">
              <a:spLocks noChangeArrowheads="1"/>
            </p:cNvSpPr>
            <p:nvPr/>
          </p:nvSpPr>
          <p:spPr bwMode="auto">
            <a:xfrm>
              <a:off x="1811" y="3003"/>
              <a:ext cx="43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600" noProof="1">
                  <a:latin typeface="Arial" panose="020B0604020202020204" pitchFamily="34" charset="0"/>
                </a:rPr>
                <a:t>B’</a:t>
              </a:r>
            </a:p>
          </p:txBody>
        </p:sp>
        <p:sp>
          <p:nvSpPr>
            <p:cNvPr id="16" name="Text Box 19"/>
            <p:cNvSpPr txBox="1">
              <a:spLocks noChangeArrowheads="1"/>
            </p:cNvSpPr>
            <p:nvPr/>
          </p:nvSpPr>
          <p:spPr bwMode="auto">
            <a:xfrm>
              <a:off x="2639" y="2564"/>
              <a:ext cx="43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600" noProof="1">
                  <a:latin typeface="Arial" panose="020B0604020202020204" pitchFamily="34" charset="0"/>
                </a:rPr>
                <a:t>B</a:t>
              </a:r>
            </a:p>
          </p:txBody>
        </p:sp>
        <p:sp>
          <p:nvSpPr>
            <p:cNvPr id="17" name="Text Box 20"/>
            <p:cNvSpPr txBox="1">
              <a:spLocks noChangeArrowheads="1"/>
            </p:cNvSpPr>
            <p:nvPr/>
          </p:nvSpPr>
          <p:spPr bwMode="auto">
            <a:xfrm>
              <a:off x="4379" y="2561"/>
              <a:ext cx="43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600" noProof="1">
                  <a:latin typeface="Arial" panose="020B0604020202020204" pitchFamily="34" charset="0"/>
                </a:rPr>
                <a:t>C</a:t>
              </a:r>
            </a:p>
          </p:txBody>
        </p:sp>
      </p:grpSp>
    </p:spTree>
    <p:extLst>
      <p:ext uri="{BB962C8B-B14F-4D97-AF65-F5344CB8AC3E}">
        <p14:creationId xmlns:p14="http://schemas.microsoft.com/office/powerpoint/2010/main" val="4163029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a:t>Problema di ottimo</a:t>
            </a:r>
            <a:endParaRPr lang="it-IT" dirty="0"/>
          </a:p>
        </p:txBody>
      </p:sp>
      <p:sp>
        <p:nvSpPr>
          <p:cNvPr id="3" name="Segnaposto contenuto 2"/>
          <p:cNvSpPr>
            <a:spLocks noGrp="1"/>
          </p:cNvSpPr>
          <p:nvPr>
            <p:ph idx="1"/>
          </p:nvPr>
        </p:nvSpPr>
        <p:spPr/>
        <p:txBody>
          <a:bodyPr>
            <a:normAutofit fontScale="47500" lnSpcReduction="20000"/>
          </a:bodyPr>
          <a:lstStyle/>
          <a:p>
            <a:pPr>
              <a:defRPr/>
            </a:pPr>
            <a:r>
              <a:rPr lang="it-IT" sz="4300" dirty="0"/>
              <a:t>Problema di ottimazione:</a:t>
            </a:r>
          </a:p>
          <a:p>
            <a:pPr marL="0" indent="0">
              <a:buFont typeface="Wingdings" pitchFamily="2" charset="2"/>
              <a:buNone/>
              <a:defRPr/>
            </a:pPr>
            <a:r>
              <a:rPr lang="en-US" altLang="en-US" sz="4300" noProof="1"/>
              <a:t>Dato un fabbisogno previsto da alimentare</a:t>
            </a:r>
          </a:p>
          <a:p>
            <a:pPr marL="0" indent="0">
              <a:buFont typeface="Wingdings" pitchFamily="2" charset="2"/>
              <a:buNone/>
              <a:defRPr/>
            </a:pPr>
            <a:r>
              <a:rPr lang="en-US" altLang="en-US" sz="4300" noProof="1"/>
              <a:t>(eventualmente corretto da richieste di riserva)</a:t>
            </a:r>
          </a:p>
          <a:p>
            <a:pPr marL="0" indent="0">
              <a:buFont typeface="Wingdings" pitchFamily="2" charset="2"/>
              <a:buNone/>
              <a:defRPr/>
            </a:pPr>
            <a:r>
              <a:rPr lang="en-US" altLang="en-US" sz="4300" noProof="1"/>
              <a:t>e le offerte quantità/prezzo delle U</a:t>
            </a:r>
            <a:r>
              <a:rPr lang="it-IT" altLang="en-US" sz="4300" dirty="0" err="1"/>
              <a:t>nità</a:t>
            </a:r>
            <a:r>
              <a:rPr lang="it-IT" altLang="en-US" sz="4300" dirty="0"/>
              <a:t> di </a:t>
            </a:r>
            <a:r>
              <a:rPr lang="it-IT" altLang="en-US" sz="4300" noProof="1"/>
              <a:t>P</a:t>
            </a:r>
            <a:r>
              <a:rPr lang="it-IT" altLang="en-US" sz="4300" dirty="0" err="1"/>
              <a:t>roduzione</a:t>
            </a:r>
            <a:r>
              <a:rPr lang="it-IT" altLang="en-US" sz="4300" dirty="0"/>
              <a:t> (UP)</a:t>
            </a:r>
            <a:r>
              <a:rPr lang="it-IT" altLang="en-US" sz="4300" noProof="1"/>
              <a:t> termiche ed idriche</a:t>
            </a:r>
          </a:p>
          <a:p>
            <a:pPr marL="0" indent="0">
              <a:buFont typeface="Wingdings" pitchFamily="2" charset="2"/>
              <a:buNone/>
              <a:defRPr/>
            </a:pPr>
            <a:r>
              <a:rPr lang="it-IT" altLang="en-US" sz="4300" noProof="1"/>
              <a:t>trovare il diagramma orario di produzione di ciascuna UP</a:t>
            </a:r>
          </a:p>
          <a:p>
            <a:pPr marL="0" indent="0">
              <a:buFont typeface="Wingdings" pitchFamily="2" charset="2"/>
              <a:buNone/>
              <a:defRPr/>
            </a:pPr>
            <a:r>
              <a:rPr lang="it-IT" altLang="en-US" sz="4300" noProof="1"/>
              <a:t>che minimizza l’esborso globale lungo </a:t>
            </a:r>
            <a:r>
              <a:rPr lang="it-IT" altLang="en-US" sz="4300" dirty="0"/>
              <a:t>N</a:t>
            </a:r>
            <a:r>
              <a:rPr lang="it-IT" altLang="en-US" sz="4300" noProof="1"/>
              <a:t> ore</a:t>
            </a:r>
          </a:p>
          <a:p>
            <a:pPr marL="0" indent="0">
              <a:buFont typeface="Wingdings" pitchFamily="2" charset="2"/>
              <a:buNone/>
              <a:defRPr/>
            </a:pPr>
            <a:r>
              <a:rPr lang="it-IT" altLang="en-US" sz="4300" noProof="1"/>
              <a:t>nel rispetto dei vincoli tecnici costituiti da</a:t>
            </a:r>
          </a:p>
          <a:p>
            <a:pPr>
              <a:defRPr/>
            </a:pPr>
            <a:r>
              <a:rPr lang="it-IT" altLang="en-US" sz="4300" noProof="1"/>
              <a:t>potenze min/max di ciascuna UP</a:t>
            </a:r>
          </a:p>
          <a:p>
            <a:pPr>
              <a:defRPr/>
            </a:pPr>
            <a:r>
              <a:rPr lang="it-IT" altLang="en-US" sz="4300" noProof="1"/>
              <a:t>limitate possibilità di manovra (fermata/avviamento)</a:t>
            </a:r>
          </a:p>
          <a:p>
            <a:pPr>
              <a:defRPr/>
            </a:pPr>
            <a:r>
              <a:rPr lang="it-IT" altLang="en-US" sz="4300" noProof="1"/>
              <a:t>permanenze in assetto</a:t>
            </a:r>
          </a:p>
          <a:p>
            <a:pPr>
              <a:defRPr/>
            </a:pPr>
            <a:r>
              <a:rPr lang="it-IT" altLang="en-US" sz="4300" noProof="1"/>
              <a:t>rampe a salire/scendere e fasce di produzione delle UP termiche</a:t>
            </a:r>
          </a:p>
          <a:p>
            <a:pPr>
              <a:defRPr/>
            </a:pPr>
            <a:r>
              <a:rPr lang="it-IT" altLang="en-US" sz="4300" noProof="1"/>
              <a:t>fasce di produzione e limiti del serbatoio virtuale delle UP idriche</a:t>
            </a:r>
          </a:p>
          <a:p>
            <a:pPr>
              <a:defRPr/>
            </a:pPr>
            <a:r>
              <a:rPr lang="it-IT" altLang="en-US" sz="4300" noProof="1"/>
              <a:t>limiti di transito sulle linee equivalenti di interconnessione tra aree</a:t>
            </a:r>
          </a:p>
          <a:p>
            <a:pPr>
              <a:defRPr/>
            </a:pPr>
            <a:endParaRPr lang="it-IT" altLang="en-US" sz="4300" noProof="1"/>
          </a:p>
          <a:p>
            <a:pPr>
              <a:defRPr/>
            </a:pPr>
            <a:r>
              <a:rPr lang="it-IT" altLang="en-US" sz="4300" noProof="1"/>
              <a:t>Problema di ottimazione </a:t>
            </a:r>
            <a:r>
              <a:rPr lang="it-IT" altLang="en-US" sz="4300" noProof="1">
                <a:solidFill>
                  <a:srgbClr val="C00000"/>
                </a:solidFill>
              </a:rPr>
              <a:t>non lineare e di tipo misto</a:t>
            </a:r>
            <a:r>
              <a:rPr lang="it-IT" altLang="en-US" sz="4300" noProof="1"/>
              <a:t>, cioè con presenza contemporanea di variabili di ottimazione definibili in modo continuo oppure discreto all’interno dei rispettivi campi di variazione</a:t>
            </a:r>
            <a:endParaRPr lang="it-IT" sz="4300" dirty="0"/>
          </a:p>
          <a:p>
            <a:endParaRPr lang="it-IT" dirty="0"/>
          </a:p>
        </p:txBody>
      </p:sp>
    </p:spTree>
    <p:extLst>
      <p:ext uri="{BB962C8B-B14F-4D97-AF65-F5344CB8AC3E}">
        <p14:creationId xmlns:p14="http://schemas.microsoft.com/office/powerpoint/2010/main" val="14295701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a:t>Scomposizione del problema principale</a:t>
            </a:r>
            <a:endParaRPr lang="it-IT" dirty="0"/>
          </a:p>
        </p:txBody>
      </p:sp>
      <p:sp>
        <p:nvSpPr>
          <p:cNvPr id="3" name="Segnaposto contenuto 2"/>
          <p:cNvSpPr>
            <a:spLocks noGrp="1"/>
          </p:cNvSpPr>
          <p:nvPr>
            <p:ph idx="1"/>
          </p:nvPr>
        </p:nvSpPr>
        <p:spPr/>
        <p:txBody>
          <a:bodyPr>
            <a:normAutofit fontScale="92500" lnSpcReduction="20000"/>
          </a:bodyPr>
          <a:lstStyle/>
          <a:p>
            <a:r>
              <a:rPr lang="it-IT" altLang="it-IT" dirty="0"/>
              <a:t>Il problema principale di ottimazione viene risolto </a:t>
            </a:r>
            <a:r>
              <a:rPr lang="it-IT" altLang="it-IT" dirty="0">
                <a:solidFill>
                  <a:srgbClr val="C00000"/>
                </a:solidFill>
              </a:rPr>
              <a:t>coordinando</a:t>
            </a:r>
            <a:r>
              <a:rPr lang="it-IT" altLang="it-IT" dirty="0"/>
              <a:t> in modo iterativo le soluzioni di </a:t>
            </a:r>
            <a:r>
              <a:rPr lang="it-IT" altLang="it-IT" dirty="0">
                <a:solidFill>
                  <a:srgbClr val="C00000"/>
                </a:solidFill>
              </a:rPr>
              <a:t>due </a:t>
            </a:r>
            <a:r>
              <a:rPr lang="it-IT" altLang="it-IT" dirty="0" err="1">
                <a:solidFill>
                  <a:srgbClr val="C00000"/>
                </a:solidFill>
              </a:rPr>
              <a:t>sottoproblemi</a:t>
            </a:r>
            <a:r>
              <a:rPr lang="it-IT" altLang="it-IT" dirty="0"/>
              <a:t>, il primo convesso ed il secondo non convesso:</a:t>
            </a:r>
          </a:p>
          <a:p>
            <a:endParaRPr lang="it-IT" altLang="it-IT" dirty="0"/>
          </a:p>
          <a:p>
            <a:pPr lvl="1"/>
            <a:r>
              <a:rPr lang="it-IT" altLang="it-IT" dirty="0"/>
              <a:t>Il </a:t>
            </a:r>
            <a:r>
              <a:rPr lang="it-IT" altLang="it-IT" dirty="0">
                <a:solidFill>
                  <a:srgbClr val="C00000"/>
                </a:solidFill>
              </a:rPr>
              <a:t>Dispacciamento</a:t>
            </a:r>
            <a:r>
              <a:rPr lang="it-IT" altLang="it-IT" dirty="0"/>
              <a:t> (DS) o Coordinamento Idro-Termico il cui obiettivo è il minimo esborso raggiungibile coordinando tra loro produzioni di singole UP idriche e termiche che possono variare in modo continuo entro i propri vincoli con funzioni di costo continue e convesse, una volta assegnata la successione oraria degli assetti di produzione di tutte le UP termiche</a:t>
            </a:r>
          </a:p>
          <a:p>
            <a:pPr lvl="1"/>
            <a:endParaRPr lang="it-IT" altLang="it-IT" dirty="0"/>
          </a:p>
          <a:p>
            <a:pPr lvl="1"/>
            <a:r>
              <a:rPr lang="it-IT" altLang="it-IT" dirty="0"/>
              <a:t>Lo </a:t>
            </a:r>
            <a:r>
              <a:rPr lang="it-IT" altLang="it-IT" i="1" dirty="0">
                <a:solidFill>
                  <a:srgbClr val="C00000"/>
                </a:solidFill>
              </a:rPr>
              <a:t>Unit </a:t>
            </a:r>
            <a:r>
              <a:rPr lang="it-IT" altLang="it-IT" i="1" dirty="0" err="1">
                <a:solidFill>
                  <a:srgbClr val="C00000"/>
                </a:solidFill>
              </a:rPr>
              <a:t>Commitment</a:t>
            </a:r>
            <a:r>
              <a:rPr lang="it-IT" altLang="it-IT" i="1" dirty="0">
                <a:solidFill>
                  <a:srgbClr val="C00000"/>
                </a:solidFill>
              </a:rPr>
              <a:t> </a:t>
            </a:r>
            <a:r>
              <a:rPr lang="it-IT" altLang="it-IT" dirty="0">
                <a:solidFill>
                  <a:srgbClr val="C00000"/>
                </a:solidFill>
              </a:rPr>
              <a:t>Termico </a:t>
            </a:r>
            <a:r>
              <a:rPr lang="it-IT" altLang="it-IT" dirty="0"/>
              <a:t>(UC) il cui obiettivo è trovare la successione oraria degli assetti di produzione di tutte le UP termiche che dà luogo alla miglior soluzione (minimo esborso) del Problema DS.   La variabilità degli assetti di produzione è intrinsecamente discreta con associate funzioni di costo non convesse</a:t>
            </a:r>
            <a:endParaRPr lang="en-US" altLang="it-IT" dirty="0"/>
          </a:p>
          <a:p>
            <a:endParaRPr lang="it-IT" dirty="0"/>
          </a:p>
        </p:txBody>
      </p:sp>
    </p:spTree>
    <p:extLst>
      <p:ext uri="{BB962C8B-B14F-4D97-AF65-F5344CB8AC3E}">
        <p14:creationId xmlns:p14="http://schemas.microsoft.com/office/powerpoint/2010/main" val="29970937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ulteriore lavoro: gestire gli input!</a:t>
            </a:r>
            <a:endParaRPr lang="it-IT" dirty="0"/>
          </a:p>
        </p:txBody>
      </p:sp>
      <p:sp>
        <p:nvSpPr>
          <p:cNvPr id="3" name="Segnaposto contenuto 2"/>
          <p:cNvSpPr>
            <a:spLocks noGrp="1"/>
          </p:cNvSpPr>
          <p:nvPr>
            <p:ph idx="1"/>
          </p:nvPr>
        </p:nvSpPr>
        <p:spPr/>
        <p:txBody>
          <a:bodyPr>
            <a:normAutofit/>
          </a:bodyPr>
          <a:lstStyle/>
          <a:p>
            <a:pPr marL="0" indent="0">
              <a:buNone/>
            </a:pPr>
            <a:r>
              <a:rPr lang="it-IT" sz="2000" dirty="0" smtClean="0"/>
              <a:t>Il modello prevede tantissimi input, specificati a livello orario e non</a:t>
            </a:r>
          </a:p>
          <a:p>
            <a:pPr marL="0" indent="0">
              <a:buNone/>
            </a:pPr>
            <a:endParaRPr lang="it-IT" sz="2000" dirty="0"/>
          </a:p>
          <a:p>
            <a:pPr marL="0" indent="0">
              <a:buNone/>
            </a:pPr>
            <a:r>
              <a:rPr lang="it-IT" sz="2000" dirty="0" smtClean="0"/>
              <a:t>Quindi una marea di dati che devono essere gestiti in modo tale da permettere la loro consultazione e modifica da chiunque utilizzi il modello</a:t>
            </a:r>
            <a:endParaRPr lang="it-IT" sz="2000" dirty="0"/>
          </a:p>
        </p:txBody>
      </p:sp>
      <p:pic>
        <p:nvPicPr>
          <p:cNvPr id="5122" name="Picture 2" descr="C:\Users\giacomo.ciapponi\Documents\personali\COnvegno PRISTEM\Immagi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564904"/>
            <a:ext cx="7632848" cy="429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1339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908720"/>
            <a:ext cx="8843517" cy="4723021"/>
          </a:xfrm>
          <a:prstGeom prst="rect">
            <a:avLst/>
          </a:prstGeom>
        </p:spPr>
      </p:pic>
      <p:sp>
        <p:nvSpPr>
          <p:cNvPr id="13" name="Segnaposto piè di pagina 4"/>
          <p:cNvSpPr>
            <a:spLocks noGrp="1"/>
          </p:cNvSpPr>
          <p:nvPr>
            <p:ph type="ftr" sz="quarter" idx="10"/>
          </p:nvPr>
        </p:nvSpPr>
        <p:spPr/>
        <p:txBody>
          <a:bodyPr/>
          <a:lstStyle/>
          <a:p>
            <a:pPr>
              <a:defRPr/>
            </a:pPr>
            <a:fld id="{B7A9B1B4-7AB5-4A2B-95EA-B21BC8C49200}" type="slidenum">
              <a:rPr lang="it-IT"/>
              <a:pPr>
                <a:defRPr/>
              </a:pPr>
              <a:t>37</a:t>
            </a:fld>
            <a:endParaRPr lang="it-IT"/>
          </a:p>
        </p:txBody>
      </p:sp>
      <p:sp>
        <p:nvSpPr>
          <p:cNvPr id="13317" name="Rectangle 2"/>
          <p:cNvSpPr>
            <a:spLocks noGrp="1" noChangeArrowheads="1"/>
          </p:cNvSpPr>
          <p:nvPr>
            <p:ph type="title"/>
          </p:nvPr>
        </p:nvSpPr>
        <p:spPr>
          <a:xfrm>
            <a:off x="179388" y="76200"/>
            <a:ext cx="8916987" cy="685800"/>
          </a:xfrm>
        </p:spPr>
        <p:txBody>
          <a:bodyPr/>
          <a:lstStyle/>
          <a:p>
            <a:r>
              <a:rPr lang="it-IT" dirty="0"/>
              <a:t>L’interfaccia per l’utente</a:t>
            </a:r>
            <a:endParaRPr lang="it-IT" dirty="0" smtClean="0"/>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012469"/>
            <a:ext cx="8772525" cy="932089"/>
          </a:xfrm>
          <a:prstGeom prst="rect">
            <a:avLst/>
          </a:prstGeom>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5417393"/>
            <a:ext cx="8772525" cy="1323975"/>
          </a:xfrm>
          <a:prstGeom prst="rect">
            <a:avLst/>
          </a:prstGeom>
        </p:spPr>
      </p:pic>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2957335"/>
            <a:ext cx="8772525" cy="1145153"/>
          </a:xfrm>
          <a:prstGeom prst="rect">
            <a:avLst/>
          </a:prstGeom>
        </p:spPr>
      </p:pic>
      <p:pic>
        <p:nvPicPr>
          <p:cNvPr id="6" name="Immagin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4062940"/>
            <a:ext cx="8772525" cy="1333500"/>
          </a:xfrm>
          <a:prstGeom prst="rect">
            <a:avLst/>
          </a:prstGeom>
        </p:spPr>
      </p:pic>
    </p:spTree>
    <p:extLst>
      <p:ext uri="{BB962C8B-B14F-4D97-AF65-F5344CB8AC3E}">
        <p14:creationId xmlns:p14="http://schemas.microsoft.com/office/powerpoint/2010/main" val="37664925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APPENDICE: ma cos’è successo ai prezzi??</a:t>
            </a:r>
            <a:endParaRPr lang="it-IT" dirty="0"/>
          </a:p>
        </p:txBody>
      </p:sp>
      <p:sp>
        <p:nvSpPr>
          <p:cNvPr id="3" name="Segnaposto contenuto 2"/>
          <p:cNvSpPr>
            <a:spLocks noGrp="1"/>
          </p:cNvSpPr>
          <p:nvPr>
            <p:ph idx="1"/>
          </p:nvPr>
        </p:nvSpPr>
        <p:spPr>
          <a:xfrm>
            <a:off x="395536" y="3140968"/>
            <a:ext cx="8528324" cy="3600400"/>
          </a:xfrm>
        </p:spPr>
        <p:txBody>
          <a:bodyPr>
            <a:normAutofit/>
          </a:bodyPr>
          <a:lstStyle/>
          <a:p>
            <a:pPr marL="457200" indent="-457200">
              <a:buFont typeface="+mj-lt"/>
              <a:buAutoNum type="arabicPeriod"/>
            </a:pPr>
            <a:r>
              <a:rPr lang="it-IT" sz="1600" dirty="0" smtClean="0"/>
              <a:t>A settembre l’autorità francese per la sicurezza nucleare obbliga EDF a spegnere diversi impianti (circa un terzo del totale) e a svolgere dei controlli perché c’erano dei dubbi su alcuni componenti</a:t>
            </a:r>
          </a:p>
          <a:p>
            <a:pPr marL="457200" indent="-457200">
              <a:buFont typeface="+mj-lt"/>
              <a:buAutoNum type="arabicPeriod"/>
            </a:pPr>
            <a:r>
              <a:rPr lang="it-IT" sz="1600" dirty="0" smtClean="0"/>
              <a:t>La Francia si ritrova senza buona parte della capacità produttiva (il 50% della capacità in Francia è nucleare che produce il 75% del totale di energia elettrica)</a:t>
            </a:r>
          </a:p>
          <a:p>
            <a:pPr marL="457200" indent="-457200">
              <a:buFont typeface="+mj-lt"/>
              <a:buAutoNum type="arabicPeriod"/>
            </a:pPr>
            <a:r>
              <a:rPr lang="it-IT" sz="1600" dirty="0" smtClean="0"/>
              <a:t>In Francia una buona parte del riscaldamento domestico è elettrico, quindi l’inverno è il periodo di maggiore domanda</a:t>
            </a:r>
          </a:p>
          <a:p>
            <a:pPr marL="457200" indent="-457200">
              <a:buFont typeface="+mj-lt"/>
              <a:buAutoNum type="arabicPeriod"/>
            </a:pPr>
            <a:r>
              <a:rPr lang="it-IT" sz="1600" dirty="0" smtClean="0"/>
              <a:t>Poca offerta, alta domanda </a:t>
            </a:r>
            <a:r>
              <a:rPr lang="it-IT" sz="1600" dirty="0" smtClean="0">
                <a:sym typeface="Wingdings" panose="05000000000000000000" pitchFamily="2" charset="2"/>
              </a:rPr>
              <a:t> i prezzi salgono</a:t>
            </a:r>
          </a:p>
          <a:p>
            <a:pPr marL="457200" indent="-457200">
              <a:buFont typeface="+mj-lt"/>
              <a:buAutoNum type="arabicPeriod"/>
            </a:pPr>
            <a:r>
              <a:rPr lang="it-IT" sz="1600" dirty="0" smtClean="0">
                <a:sym typeface="Wingdings" panose="05000000000000000000" pitchFamily="2" charset="2"/>
              </a:rPr>
              <a:t>E l’Italia? L’Italia importa tanta energia dalla Francia (e Svizzera) tra ottobre e gennaio la Francia ha (quasi) smesso di esportare energia elettrica  minor importazioni=maggior produzione nazionale  i prezzi aumentano anche in Italia</a:t>
            </a:r>
          </a:p>
          <a:p>
            <a:pPr marL="457200" indent="-457200">
              <a:buFont typeface="+mj-lt"/>
              <a:buAutoNum type="arabicPeriod"/>
            </a:pPr>
            <a:r>
              <a:rPr lang="it-IT" sz="1600" dirty="0" smtClean="0">
                <a:sym typeface="Wingdings" panose="05000000000000000000" pitchFamily="2" charset="2"/>
              </a:rPr>
              <a:t>Si sarebbe potuto prevedere? Con un modello «econometrico» difficilmente, con un modello strutturale sì (o almeno più facilmente)</a:t>
            </a:r>
            <a:endParaRPr lang="it-IT" sz="1600"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7434" y="620688"/>
            <a:ext cx="3632718" cy="251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9540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cosa si fa a </a:t>
            </a:r>
            <a:r>
              <a:rPr lang="it-IT" dirty="0" err="1" smtClean="0"/>
              <a:t>ref</a:t>
            </a:r>
            <a:r>
              <a:rPr lang="it-IT" dirty="0" smtClean="0"/>
              <a:t>-e</a:t>
            </a:r>
            <a:endParaRPr lang="it-IT" dirty="0"/>
          </a:p>
        </p:txBody>
      </p:sp>
      <p:sp>
        <p:nvSpPr>
          <p:cNvPr id="3" name="Segnaposto testo 2"/>
          <p:cNvSpPr>
            <a:spLocks noGrp="1"/>
          </p:cNvSpPr>
          <p:nvPr>
            <p:ph type="body" idx="1"/>
          </p:nvPr>
        </p:nvSpPr>
        <p:spPr/>
        <p:txBody>
          <a:bodyPr/>
          <a:lstStyle/>
          <a:p>
            <a:endParaRPr lang="it-IT"/>
          </a:p>
        </p:txBody>
      </p:sp>
    </p:spTree>
    <p:extLst>
      <p:ext uri="{BB962C8B-B14F-4D97-AF65-F5344CB8AC3E}">
        <p14:creationId xmlns:p14="http://schemas.microsoft.com/office/powerpoint/2010/main" val="82270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CasellaDiTesto 63"/>
          <p:cNvSpPr txBox="1"/>
          <p:nvPr/>
        </p:nvSpPr>
        <p:spPr>
          <a:xfrm>
            <a:off x="6516216" y="813551"/>
            <a:ext cx="2520280" cy="5309146"/>
          </a:xfrm>
          <a:prstGeom prst="rect">
            <a:avLst/>
          </a:prstGeom>
          <a:noFill/>
          <a:ln>
            <a:noFill/>
          </a:ln>
        </p:spPr>
        <p:txBody>
          <a:bodyPr wrap="square" rtlCol="0" anchor="t">
            <a:spAutoFit/>
          </a:bodyPr>
          <a:lstStyle/>
          <a:p>
            <a:pPr marL="171450" indent="-171450">
              <a:buFont typeface="Arial" panose="020B0604020202020204" pitchFamily="34" charset="0"/>
              <a:buChar char="•"/>
            </a:pPr>
            <a:endParaRPr lang="en-GB" sz="1100" dirty="0" smtClean="0"/>
          </a:p>
          <a:p>
            <a:r>
              <a:rPr lang="en-US" sz="1400" b="1" dirty="0" smtClean="0">
                <a:solidFill>
                  <a:srgbClr val="C00000"/>
                </a:solidFill>
              </a:rPr>
              <a:t>REF-E: PRODOTTI E SERVIZI</a:t>
            </a:r>
            <a:endParaRPr lang="en-US" sz="1400" b="1" dirty="0">
              <a:solidFill>
                <a:srgbClr val="C00000"/>
              </a:solidFill>
            </a:endParaRPr>
          </a:p>
          <a:p>
            <a:pPr algn="ctr"/>
            <a:endParaRPr lang="en-US" sz="1000" b="1" dirty="0">
              <a:solidFill>
                <a:srgbClr val="C00000"/>
              </a:solidFill>
            </a:endParaRPr>
          </a:p>
          <a:p>
            <a:r>
              <a:rPr lang="it-IT" sz="1100" dirty="0" smtClean="0">
                <a:latin typeface="+mj-lt"/>
              </a:rPr>
              <a:t>La conoscenza approfondita di tutti i settori dell’industria energetica consente ai ricercatori REF-E di offrire un’ampia gamma di prodotti e servizi.</a:t>
            </a:r>
          </a:p>
          <a:p>
            <a:endParaRPr lang="en-GB" sz="1100" b="1" dirty="0">
              <a:solidFill>
                <a:srgbClr val="C00000"/>
              </a:solidFill>
              <a:latin typeface="+mj-lt"/>
            </a:endParaRPr>
          </a:p>
          <a:p>
            <a:pPr marL="171450" indent="-171450" algn="l">
              <a:buFont typeface="Arial" panose="020B0604020202020204" pitchFamily="34" charset="0"/>
              <a:buChar char="•"/>
            </a:pPr>
            <a:r>
              <a:rPr lang="en-GB" sz="1100" dirty="0" smtClean="0">
                <a:latin typeface="+mj-lt"/>
              </a:rPr>
              <a:t>I </a:t>
            </a:r>
            <a:r>
              <a:rPr lang="en-GB" sz="1100" b="1" dirty="0" err="1" smtClean="0">
                <a:latin typeface="+mj-lt"/>
              </a:rPr>
              <a:t>prodotti</a:t>
            </a:r>
            <a:r>
              <a:rPr lang="en-GB" sz="1100" dirty="0" smtClean="0">
                <a:latin typeface="+mj-lt"/>
              </a:rPr>
              <a:t> </a:t>
            </a:r>
            <a:r>
              <a:rPr lang="it-IT" sz="1100" dirty="0">
                <a:latin typeface="+mj-lt"/>
              </a:rPr>
              <a:t>sono personalizzati rispetto alle esigenze dei clienti per trovare le risposte a quesiti operativi o strategici</a:t>
            </a:r>
            <a:r>
              <a:rPr lang="it-IT" sz="1100" dirty="0" smtClean="0">
                <a:latin typeface="+mj-lt"/>
              </a:rPr>
              <a:t>.</a:t>
            </a:r>
            <a:endParaRPr lang="en-GB" sz="1100" dirty="0">
              <a:latin typeface="+mj-lt"/>
            </a:endParaRPr>
          </a:p>
          <a:p>
            <a:pPr marL="171450" indent="-171450" algn="l">
              <a:buFont typeface="Arial" panose="020B0604020202020204" pitchFamily="34" charset="0"/>
              <a:buChar char="•"/>
            </a:pPr>
            <a:endParaRPr lang="en-US" sz="600" dirty="0">
              <a:latin typeface="+mj-lt"/>
            </a:endParaRPr>
          </a:p>
          <a:p>
            <a:pPr marL="171450" indent="-171450" algn="l">
              <a:buFont typeface="Arial" panose="020B0604020202020204" pitchFamily="34" charset="0"/>
              <a:buChar char="•"/>
            </a:pPr>
            <a:r>
              <a:rPr lang="en-GB" sz="1100" dirty="0" smtClean="0">
                <a:latin typeface="+mj-lt"/>
              </a:rPr>
              <a:t>Le </a:t>
            </a:r>
            <a:r>
              <a:rPr lang="en-GB" sz="1100" b="1" dirty="0" err="1" smtClean="0">
                <a:latin typeface="+mj-lt"/>
              </a:rPr>
              <a:t>pubblicazioni</a:t>
            </a:r>
            <a:r>
              <a:rPr lang="en-GB" sz="1100" dirty="0" smtClean="0">
                <a:latin typeface="+mj-lt"/>
              </a:rPr>
              <a:t> </a:t>
            </a:r>
            <a:r>
              <a:rPr lang="it-IT" sz="1100" dirty="0">
                <a:latin typeface="+mj-lt"/>
              </a:rPr>
              <a:t>sono il veicolo per la divulgazione di un sapere tecnico, complesso e costantemente aggiornato.</a:t>
            </a:r>
            <a:endParaRPr lang="en-GB" sz="1100" dirty="0">
              <a:latin typeface="+mj-lt"/>
            </a:endParaRPr>
          </a:p>
          <a:p>
            <a:pPr marL="171450" indent="-171450" algn="l">
              <a:buFont typeface="Arial" panose="020B0604020202020204" pitchFamily="34" charset="0"/>
              <a:buChar char="•"/>
            </a:pPr>
            <a:endParaRPr lang="en-US" sz="600" dirty="0">
              <a:latin typeface="+mj-lt"/>
            </a:endParaRPr>
          </a:p>
          <a:p>
            <a:pPr marL="171450" indent="-171450" algn="l">
              <a:buFont typeface="Arial" panose="020B0604020202020204" pitchFamily="34" charset="0"/>
              <a:buChar char="•"/>
            </a:pPr>
            <a:r>
              <a:rPr lang="en-GB" sz="1100" dirty="0" smtClean="0">
                <a:latin typeface="+mj-lt"/>
              </a:rPr>
              <a:t>I </a:t>
            </a:r>
            <a:r>
              <a:rPr lang="en-GB" sz="1100" b="1" dirty="0" err="1" smtClean="0">
                <a:latin typeface="+mj-lt"/>
              </a:rPr>
              <a:t>modelli</a:t>
            </a:r>
            <a:r>
              <a:rPr lang="en-GB" sz="1100" dirty="0" smtClean="0">
                <a:latin typeface="+mj-lt"/>
              </a:rPr>
              <a:t>, </a:t>
            </a:r>
            <a:r>
              <a:rPr lang="it-IT" sz="1100" dirty="0">
                <a:latin typeface="+mj-lt"/>
              </a:rPr>
              <a:t>sono frutto della qualificata capacità modellistica espressa negli anni dai professionisti REF-E; sono commercializzati nella loro versione standardizzata o declinati ad hoc su esigenze specifiche</a:t>
            </a:r>
            <a:r>
              <a:rPr lang="en-GB" sz="1100" dirty="0" smtClean="0">
                <a:latin typeface="+mj-lt"/>
              </a:rPr>
              <a:t>.</a:t>
            </a:r>
            <a:endParaRPr lang="en-GB" sz="1100" dirty="0">
              <a:latin typeface="+mj-lt"/>
            </a:endParaRPr>
          </a:p>
          <a:p>
            <a:pPr marL="171450" indent="-171450" algn="l">
              <a:buFont typeface="Arial" panose="020B0604020202020204" pitchFamily="34" charset="0"/>
              <a:buChar char="•"/>
            </a:pPr>
            <a:endParaRPr lang="en-GB" sz="600" dirty="0">
              <a:latin typeface="+mj-lt"/>
            </a:endParaRPr>
          </a:p>
          <a:p>
            <a:pPr marL="171450" lvl="0" indent="-171450" algn="l">
              <a:buFont typeface="Arial" panose="020B0604020202020204" pitchFamily="34" charset="0"/>
              <a:buChar char="•"/>
            </a:pPr>
            <a:r>
              <a:rPr lang="en-GB" sz="1100" dirty="0" smtClean="0">
                <a:latin typeface="+mj-lt"/>
              </a:rPr>
              <a:t>I </a:t>
            </a:r>
            <a:r>
              <a:rPr lang="en-GB" sz="1100" b="1" dirty="0" smtClean="0">
                <a:latin typeface="+mj-lt"/>
              </a:rPr>
              <a:t>database</a:t>
            </a:r>
            <a:r>
              <a:rPr lang="en-GB" sz="1100" dirty="0" smtClean="0">
                <a:latin typeface="+mj-lt"/>
              </a:rPr>
              <a:t> </a:t>
            </a:r>
            <a:r>
              <a:rPr lang="it-IT" sz="1100" dirty="0" smtClean="0">
                <a:latin typeface="+mj-lt"/>
              </a:rPr>
              <a:t>consentono l'accesso a molti dati complessi raccolti negli anni e costantemente aggiornati</a:t>
            </a:r>
            <a:r>
              <a:rPr lang="en-GB" sz="1100" dirty="0" smtClean="0">
                <a:latin typeface="+mj-lt"/>
              </a:rPr>
              <a:t>.</a:t>
            </a:r>
            <a:endParaRPr lang="en-US" sz="1100" dirty="0">
              <a:latin typeface="+mj-lt"/>
            </a:endParaRPr>
          </a:p>
          <a:p>
            <a:pPr algn="ctr"/>
            <a:endParaRPr lang="en-GB" sz="1100" dirty="0" smtClean="0"/>
          </a:p>
          <a:p>
            <a:pPr algn="just"/>
            <a:endParaRPr lang="it-IT" sz="1100" b="1" dirty="0">
              <a:solidFill>
                <a:srgbClr val="C00000"/>
              </a:solidFill>
            </a:endParaRPr>
          </a:p>
          <a:p>
            <a:endParaRPr lang="en-US" sz="800"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10214"/>
            <a:ext cx="1800200" cy="532915"/>
          </a:xfrm>
          <a:prstGeom prst="rect">
            <a:avLst/>
          </a:prstGeom>
        </p:spPr>
      </p:pic>
      <p:sp>
        <p:nvSpPr>
          <p:cNvPr id="6" name="Rettangolo 5"/>
          <p:cNvSpPr/>
          <p:nvPr/>
        </p:nvSpPr>
        <p:spPr>
          <a:xfrm>
            <a:off x="173824" y="1063045"/>
            <a:ext cx="3308276" cy="307777"/>
          </a:xfrm>
          <a:prstGeom prst="rect">
            <a:avLst/>
          </a:prstGeom>
        </p:spPr>
        <p:txBody>
          <a:bodyPr wrap="square">
            <a:spAutoFit/>
          </a:bodyPr>
          <a:lstStyle/>
          <a:p>
            <a:r>
              <a:rPr lang="it-IT" sz="1400" b="1" dirty="0" smtClean="0">
                <a:solidFill>
                  <a:srgbClr val="C00000"/>
                </a:solidFill>
              </a:rPr>
              <a:t>REF-E: eccellenza nei mercati energetici</a:t>
            </a:r>
            <a:endParaRPr lang="it-IT" sz="1400" b="1" dirty="0">
              <a:solidFill>
                <a:srgbClr val="C00000"/>
              </a:solidFill>
            </a:endParaRPr>
          </a:p>
        </p:txBody>
      </p:sp>
      <p:sp>
        <p:nvSpPr>
          <p:cNvPr id="7" name="CasellaDiTesto 6"/>
          <p:cNvSpPr txBox="1"/>
          <p:nvPr/>
        </p:nvSpPr>
        <p:spPr>
          <a:xfrm>
            <a:off x="241852" y="1401599"/>
            <a:ext cx="3240248" cy="1831271"/>
          </a:xfrm>
          <a:prstGeom prst="rect">
            <a:avLst/>
          </a:prstGeom>
          <a:noFill/>
          <a:ln>
            <a:noFill/>
          </a:ln>
        </p:spPr>
        <p:txBody>
          <a:bodyPr wrap="square" rtlCol="0" anchor="t">
            <a:spAutoFit/>
          </a:bodyPr>
          <a:lstStyle/>
          <a:p>
            <a:r>
              <a:rPr lang="en-GB" sz="1100" dirty="0" smtClean="0">
                <a:latin typeface="+mj-lt"/>
              </a:rPr>
              <a:t>REF-E opera </a:t>
            </a:r>
            <a:r>
              <a:rPr lang="en-GB" sz="1100" dirty="0" err="1" smtClean="0">
                <a:latin typeface="+mj-lt"/>
              </a:rPr>
              <a:t>nel</a:t>
            </a:r>
            <a:r>
              <a:rPr lang="en-GB" sz="1100" dirty="0" smtClean="0">
                <a:latin typeface="+mj-lt"/>
              </a:rPr>
              <a:t> </a:t>
            </a:r>
            <a:r>
              <a:rPr lang="en-GB" sz="1100" dirty="0" err="1" smtClean="0">
                <a:latin typeface="+mj-lt"/>
              </a:rPr>
              <a:t>mercato</a:t>
            </a:r>
            <a:r>
              <a:rPr lang="en-GB" sz="1100" dirty="0" smtClean="0">
                <a:latin typeface="+mj-lt"/>
              </a:rPr>
              <a:t> </a:t>
            </a:r>
            <a:r>
              <a:rPr lang="en-GB" sz="1100" dirty="0" err="1" smtClean="0">
                <a:latin typeface="+mj-lt"/>
              </a:rPr>
              <a:t>energetico</a:t>
            </a:r>
            <a:r>
              <a:rPr lang="en-GB" sz="1100" dirty="0" smtClean="0">
                <a:latin typeface="+mj-lt"/>
              </a:rPr>
              <a:t> con:</a:t>
            </a:r>
          </a:p>
          <a:p>
            <a:endParaRPr lang="en-GB" sz="900" dirty="0" smtClean="0">
              <a:latin typeface="+mj-lt"/>
            </a:endParaRPr>
          </a:p>
          <a:p>
            <a:pPr marL="171450" indent="-171450" algn="l">
              <a:buFont typeface="Arial" panose="020B0604020202020204" pitchFamily="34" charset="0"/>
              <a:buChar char="•"/>
            </a:pPr>
            <a:r>
              <a:rPr lang="en-GB" sz="1100" dirty="0" err="1" smtClean="0">
                <a:latin typeface="+mj-lt"/>
              </a:rPr>
              <a:t>ricerche</a:t>
            </a:r>
            <a:r>
              <a:rPr lang="en-GB" sz="1100" dirty="0" smtClean="0">
                <a:latin typeface="+mj-lt"/>
              </a:rPr>
              <a:t> e </a:t>
            </a:r>
            <a:r>
              <a:rPr lang="en-GB" sz="1100" dirty="0" err="1" smtClean="0">
                <a:latin typeface="+mj-lt"/>
              </a:rPr>
              <a:t>consulenze</a:t>
            </a:r>
            <a:r>
              <a:rPr lang="en-GB" sz="1100" dirty="0" smtClean="0">
                <a:latin typeface="+mj-lt"/>
              </a:rPr>
              <a:t> </a:t>
            </a:r>
            <a:r>
              <a:rPr lang="en-GB" sz="1100" dirty="0" err="1" smtClean="0">
                <a:latin typeface="+mj-lt"/>
              </a:rPr>
              <a:t>personalizzate</a:t>
            </a:r>
            <a:r>
              <a:rPr lang="en-GB" sz="1100" b="1" dirty="0" smtClean="0">
                <a:latin typeface="+mj-lt"/>
              </a:rPr>
              <a:t> </a:t>
            </a:r>
          </a:p>
          <a:p>
            <a:pPr marL="171450" indent="-171450" algn="l">
              <a:buFont typeface="Arial" panose="020B0604020202020204" pitchFamily="34" charset="0"/>
              <a:buChar char="•"/>
            </a:pPr>
            <a:r>
              <a:rPr lang="en-GB" sz="1100" dirty="0" err="1" smtClean="0">
                <a:latin typeface="+mj-lt"/>
              </a:rPr>
              <a:t>osservatori</a:t>
            </a:r>
            <a:r>
              <a:rPr lang="en-GB" sz="1100" dirty="0" smtClean="0">
                <a:latin typeface="+mj-lt"/>
              </a:rPr>
              <a:t> </a:t>
            </a:r>
            <a:r>
              <a:rPr lang="en-GB" sz="1100" dirty="0" err="1" smtClean="0">
                <a:latin typeface="+mj-lt"/>
              </a:rPr>
              <a:t>indipendenti</a:t>
            </a:r>
            <a:r>
              <a:rPr lang="en-GB" sz="1100" b="1" dirty="0" smtClean="0">
                <a:latin typeface="+mj-lt"/>
              </a:rPr>
              <a:t> </a:t>
            </a:r>
          </a:p>
          <a:p>
            <a:pPr marL="171450" indent="-171450" algn="l">
              <a:buFont typeface="Arial" panose="020B0604020202020204" pitchFamily="34" charset="0"/>
              <a:buChar char="•"/>
            </a:pPr>
            <a:r>
              <a:rPr lang="en-GB" sz="1100" dirty="0" err="1" smtClean="0">
                <a:latin typeface="+mj-lt"/>
              </a:rPr>
              <a:t>attività</a:t>
            </a:r>
            <a:r>
              <a:rPr lang="en-GB" sz="1100" dirty="0" smtClean="0">
                <a:latin typeface="+mj-lt"/>
              </a:rPr>
              <a:t> di </a:t>
            </a:r>
            <a:r>
              <a:rPr lang="en-GB" sz="1100" dirty="0" err="1" smtClean="0">
                <a:latin typeface="+mj-lt"/>
              </a:rPr>
              <a:t>formazione</a:t>
            </a:r>
            <a:endParaRPr lang="en-GB" sz="1100" dirty="0" smtClean="0">
              <a:latin typeface="+mj-lt"/>
            </a:endParaRPr>
          </a:p>
          <a:p>
            <a:endParaRPr lang="en-GB" sz="800" dirty="0">
              <a:latin typeface="+mj-lt"/>
            </a:endParaRPr>
          </a:p>
          <a:p>
            <a:r>
              <a:rPr lang="it-IT" sz="1100" dirty="0" smtClean="0">
                <a:latin typeface="+mj-lt"/>
              </a:rPr>
              <a:t>Affianca </a:t>
            </a:r>
            <a:r>
              <a:rPr lang="it-IT" sz="1100" dirty="0">
                <a:latin typeface="+mj-lt"/>
              </a:rPr>
              <a:t>aziende, istituzioni, organismi governativi nei processi decisionali, promuove il confronto tra operatori e istituzioni sui risultati degli scenari di </a:t>
            </a:r>
            <a:r>
              <a:rPr lang="it-IT" sz="1100" i="1" dirty="0">
                <a:latin typeface="+mj-lt"/>
              </a:rPr>
              <a:t>policy</a:t>
            </a:r>
            <a:endParaRPr lang="it-IT" sz="1100" b="1" dirty="0">
              <a:solidFill>
                <a:srgbClr val="C00000"/>
              </a:solidFill>
              <a:latin typeface="+mj-lt"/>
            </a:endParaRPr>
          </a:p>
          <a:p>
            <a:endParaRPr lang="en-US" sz="800" dirty="0">
              <a:latin typeface="+mj-lt"/>
            </a:endParaRPr>
          </a:p>
        </p:txBody>
      </p:sp>
      <p:grpSp>
        <p:nvGrpSpPr>
          <p:cNvPr id="65" name="Gruppo 64"/>
          <p:cNvGrpSpPr/>
          <p:nvPr/>
        </p:nvGrpSpPr>
        <p:grpSpPr>
          <a:xfrm>
            <a:off x="251520" y="3239421"/>
            <a:ext cx="3024008" cy="2704449"/>
            <a:chOff x="286428" y="2812783"/>
            <a:chExt cx="3024008" cy="2704449"/>
          </a:xfrm>
        </p:grpSpPr>
        <p:sp>
          <p:nvSpPr>
            <p:cNvPr id="9" name="CasellaDiTesto 8"/>
            <p:cNvSpPr txBox="1"/>
            <p:nvPr/>
          </p:nvSpPr>
          <p:spPr>
            <a:xfrm>
              <a:off x="737057" y="3121161"/>
              <a:ext cx="2447944" cy="430887"/>
            </a:xfrm>
            <a:prstGeom prst="rect">
              <a:avLst/>
            </a:prstGeom>
            <a:noFill/>
            <a:ln>
              <a:noFill/>
            </a:ln>
          </p:spPr>
          <p:txBody>
            <a:bodyPr wrap="square" rtlCol="0" anchor="t">
              <a:spAutoFit/>
            </a:bodyPr>
            <a:lstStyle/>
            <a:p>
              <a:r>
                <a:rPr lang="en-US" sz="1100" dirty="0" smtClean="0">
                  <a:latin typeface="+mj-lt"/>
                </a:rPr>
                <a:t>come </a:t>
              </a:r>
              <a:r>
                <a:rPr lang="en-US" sz="1100" b="1" dirty="0" smtClean="0">
                  <a:latin typeface="+mj-lt"/>
                </a:rPr>
                <a:t>economics</a:t>
              </a:r>
              <a:r>
                <a:rPr lang="en-US" sz="1100" dirty="0">
                  <a:latin typeface="+mj-lt"/>
                </a:rPr>
                <a:t>: </a:t>
              </a:r>
              <a:r>
                <a:rPr lang="it-IT" sz="1100" dirty="0">
                  <a:latin typeface="+mj-lt"/>
                </a:rPr>
                <a:t>analisi indipendente, a partire dai fondamentali economici </a:t>
              </a:r>
              <a:endParaRPr lang="en-US" sz="800" dirty="0">
                <a:latin typeface="+mj-lt"/>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217559"/>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asellaDiTesto 10"/>
            <p:cNvSpPr txBox="1"/>
            <p:nvPr/>
          </p:nvSpPr>
          <p:spPr>
            <a:xfrm>
              <a:off x="737057" y="3717032"/>
              <a:ext cx="2447944" cy="600164"/>
            </a:xfrm>
            <a:prstGeom prst="rect">
              <a:avLst/>
            </a:prstGeom>
            <a:noFill/>
            <a:ln>
              <a:noFill/>
            </a:ln>
          </p:spPr>
          <p:txBody>
            <a:bodyPr wrap="square" rtlCol="0" anchor="t">
              <a:spAutoFit/>
            </a:bodyPr>
            <a:lstStyle/>
            <a:p>
              <a:r>
                <a:rPr lang="en-US" sz="1100" dirty="0" smtClean="0">
                  <a:latin typeface="+mj-lt"/>
                </a:rPr>
                <a:t>come </a:t>
              </a:r>
              <a:r>
                <a:rPr lang="en-US" sz="1100" b="1" dirty="0">
                  <a:latin typeface="+mj-lt"/>
                </a:rPr>
                <a:t>engineering</a:t>
              </a:r>
              <a:r>
                <a:rPr lang="en-US" sz="1100" dirty="0">
                  <a:latin typeface="+mj-lt"/>
                </a:rPr>
                <a:t>: </a:t>
              </a:r>
              <a:r>
                <a:rPr lang="it-IT" sz="1100" dirty="0">
                  <a:latin typeface="+mj-lt"/>
                </a:rPr>
                <a:t>competenze tecniche, per affrontare le modellizzazioni più complesse </a:t>
              </a:r>
              <a:endParaRPr lang="en-US" sz="800" dirty="0">
                <a:latin typeface="+mj-lt"/>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842783"/>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491308"/>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154984"/>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asellaDiTesto 14"/>
            <p:cNvSpPr txBox="1"/>
            <p:nvPr/>
          </p:nvSpPr>
          <p:spPr>
            <a:xfrm>
              <a:off x="737057" y="4438273"/>
              <a:ext cx="2447944" cy="430887"/>
            </a:xfrm>
            <a:prstGeom prst="rect">
              <a:avLst/>
            </a:prstGeom>
            <a:noFill/>
            <a:ln>
              <a:noFill/>
            </a:ln>
          </p:spPr>
          <p:txBody>
            <a:bodyPr wrap="square" rtlCol="0" anchor="t">
              <a:spAutoFit/>
            </a:bodyPr>
            <a:lstStyle/>
            <a:p>
              <a:r>
                <a:rPr lang="en-US" sz="1100" dirty="0" smtClean="0">
                  <a:latin typeface="+mj-lt"/>
                </a:rPr>
                <a:t>come </a:t>
              </a:r>
              <a:r>
                <a:rPr lang="en-US" sz="1100" b="1" dirty="0">
                  <a:latin typeface="+mj-lt"/>
                </a:rPr>
                <a:t>energy</a:t>
              </a:r>
              <a:r>
                <a:rPr lang="en-US" sz="1100" dirty="0">
                  <a:latin typeface="+mj-lt"/>
                </a:rPr>
                <a:t>: </a:t>
              </a:r>
              <a:r>
                <a:rPr lang="it-IT" sz="1100" dirty="0">
                  <a:latin typeface="+mj-lt"/>
                </a:rPr>
                <a:t>un settore vasto, che presenta tematiche sempre nuove</a:t>
              </a:r>
              <a:endParaRPr lang="en-US" sz="800" dirty="0">
                <a:latin typeface="+mj-lt"/>
              </a:endParaRPr>
            </a:p>
          </p:txBody>
        </p:sp>
        <p:sp>
          <p:nvSpPr>
            <p:cNvPr id="16" name="CasellaDiTesto 15"/>
            <p:cNvSpPr txBox="1"/>
            <p:nvPr/>
          </p:nvSpPr>
          <p:spPr>
            <a:xfrm>
              <a:off x="737057" y="5086345"/>
              <a:ext cx="2447944" cy="430887"/>
            </a:xfrm>
            <a:prstGeom prst="rect">
              <a:avLst/>
            </a:prstGeom>
            <a:noFill/>
            <a:ln>
              <a:noFill/>
            </a:ln>
          </p:spPr>
          <p:txBody>
            <a:bodyPr wrap="square" rtlCol="0" anchor="t">
              <a:spAutoFit/>
            </a:bodyPr>
            <a:lstStyle/>
            <a:p>
              <a:r>
                <a:rPr lang="en-US" sz="1100" dirty="0" smtClean="0">
                  <a:latin typeface="+mj-lt"/>
                </a:rPr>
                <a:t>come </a:t>
              </a:r>
              <a:r>
                <a:rPr lang="en-US" sz="1100" b="1" dirty="0" smtClean="0">
                  <a:latin typeface="+mj-lt"/>
                </a:rPr>
                <a:t>environment</a:t>
              </a:r>
              <a:r>
                <a:rPr lang="en-US" sz="1100" dirty="0">
                  <a:latin typeface="+mj-lt"/>
                </a:rPr>
                <a:t>: </a:t>
              </a:r>
              <a:r>
                <a:rPr lang="it-IT" sz="1100" dirty="0">
                  <a:latin typeface="+mj-lt"/>
                </a:rPr>
                <a:t>la sfida del prossimo futuro</a:t>
              </a:r>
              <a:endParaRPr lang="en-US" sz="800" dirty="0">
                <a:latin typeface="+mj-lt"/>
              </a:endParaRPr>
            </a:p>
          </p:txBody>
        </p:sp>
        <p:sp>
          <p:nvSpPr>
            <p:cNvPr id="17" name="CasellaDiTesto 16"/>
            <p:cNvSpPr txBox="1"/>
            <p:nvPr/>
          </p:nvSpPr>
          <p:spPr>
            <a:xfrm>
              <a:off x="286428" y="2812783"/>
              <a:ext cx="3024008" cy="307777"/>
            </a:xfrm>
            <a:prstGeom prst="rect">
              <a:avLst/>
            </a:prstGeom>
            <a:noFill/>
            <a:ln>
              <a:noFill/>
            </a:ln>
          </p:spPr>
          <p:txBody>
            <a:bodyPr wrap="square" rtlCol="0" anchor="t">
              <a:spAutoFit/>
            </a:bodyPr>
            <a:lstStyle/>
            <a:p>
              <a:r>
                <a:rPr lang="en-US" sz="1400" b="1" dirty="0" smtClean="0">
                  <a:solidFill>
                    <a:srgbClr val="C00000"/>
                  </a:solidFill>
                </a:rPr>
                <a:t>REF-E IN QUATTRO PAROLE</a:t>
              </a:r>
              <a:endParaRPr lang="en-US" sz="1400" dirty="0">
                <a:solidFill>
                  <a:srgbClr val="C00000"/>
                </a:solidFill>
              </a:endParaRPr>
            </a:p>
          </p:txBody>
        </p:sp>
      </p:grpSp>
      <p:grpSp>
        <p:nvGrpSpPr>
          <p:cNvPr id="40" name="Gruppo 39"/>
          <p:cNvGrpSpPr/>
          <p:nvPr/>
        </p:nvGrpSpPr>
        <p:grpSpPr>
          <a:xfrm>
            <a:off x="3419872" y="2665684"/>
            <a:ext cx="2827838" cy="3168352"/>
            <a:chOff x="3532621" y="2924944"/>
            <a:chExt cx="2827838" cy="3168352"/>
          </a:xfrm>
        </p:grpSpPr>
        <p:sp>
          <p:nvSpPr>
            <p:cNvPr id="41" name="Rettangolo arrotondato 40"/>
            <p:cNvSpPr/>
            <p:nvPr/>
          </p:nvSpPr>
          <p:spPr>
            <a:xfrm>
              <a:off x="4075498" y="4169857"/>
              <a:ext cx="1944216" cy="48327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smtClean="0">
                <a:solidFill>
                  <a:schemeClr val="bg1"/>
                </a:solidFill>
              </a:endParaRPr>
            </a:p>
            <a:p>
              <a:pPr algn="ctr"/>
              <a:r>
                <a:rPr lang="it-IT" sz="1400" dirty="0" smtClean="0">
                  <a:solidFill>
                    <a:schemeClr val="bg1"/>
                  </a:solidFill>
                </a:rPr>
                <a:t>COMPETENZE</a:t>
              </a:r>
            </a:p>
            <a:p>
              <a:pPr algn="ctr"/>
              <a:endParaRPr lang="it-IT" sz="1400" dirty="0">
                <a:solidFill>
                  <a:schemeClr val="bg1"/>
                </a:solidFill>
              </a:endParaRPr>
            </a:p>
          </p:txBody>
        </p:sp>
        <p:sp>
          <p:nvSpPr>
            <p:cNvPr id="42" name="Rettangolo arrotondato 41"/>
            <p:cNvSpPr/>
            <p:nvPr/>
          </p:nvSpPr>
          <p:spPr>
            <a:xfrm>
              <a:off x="3532622" y="3573017"/>
              <a:ext cx="1243662" cy="464548"/>
            </a:xfrm>
            <a:prstGeom prst="roundRect">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spcBef>
                  <a:spcPts val="100"/>
                </a:spcBef>
                <a:spcAft>
                  <a:spcPts val="100"/>
                </a:spcAft>
              </a:pPr>
              <a:endParaRPr lang="it-IT" sz="1100" b="1" dirty="0" smtClean="0">
                <a:solidFill>
                  <a:srgbClr val="C00000"/>
                </a:solidFill>
              </a:endParaRPr>
            </a:p>
            <a:p>
              <a:pPr algn="ctr">
                <a:spcBef>
                  <a:spcPts val="100"/>
                </a:spcBef>
                <a:spcAft>
                  <a:spcPts val="100"/>
                </a:spcAft>
              </a:pPr>
              <a:r>
                <a:rPr lang="it-IT" sz="1100" b="1" dirty="0" smtClean="0">
                  <a:solidFill>
                    <a:srgbClr val="C00000"/>
                  </a:solidFill>
                </a:rPr>
                <a:t>Politiche pubbliche</a:t>
              </a:r>
              <a:endParaRPr lang="en-US" sz="1100" b="1" dirty="0" smtClean="0">
                <a:solidFill>
                  <a:srgbClr val="C00000"/>
                </a:solidFill>
              </a:endParaRPr>
            </a:p>
            <a:p>
              <a:pPr algn="ctr">
                <a:spcBef>
                  <a:spcPts val="100"/>
                </a:spcBef>
                <a:spcAft>
                  <a:spcPts val="100"/>
                </a:spcAft>
              </a:pPr>
              <a:endParaRPr lang="it-IT" sz="1100" b="1" dirty="0" smtClean="0">
                <a:solidFill>
                  <a:srgbClr val="C00000"/>
                </a:solidFill>
              </a:endParaRPr>
            </a:p>
          </p:txBody>
        </p:sp>
        <p:sp>
          <p:nvSpPr>
            <p:cNvPr id="43" name="Rettangolo arrotondato 42"/>
            <p:cNvSpPr/>
            <p:nvPr/>
          </p:nvSpPr>
          <p:spPr>
            <a:xfrm>
              <a:off x="5119494" y="3573016"/>
              <a:ext cx="1240965" cy="464549"/>
            </a:xfrm>
            <a:prstGeom prst="roundRect">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spcBef>
                  <a:spcPts val="100"/>
                </a:spcBef>
                <a:spcAft>
                  <a:spcPts val="100"/>
                </a:spcAft>
              </a:pPr>
              <a:endParaRPr lang="it-IT" sz="1100" b="1" dirty="0" smtClean="0">
                <a:solidFill>
                  <a:srgbClr val="C00000"/>
                </a:solidFill>
              </a:endParaRPr>
            </a:p>
            <a:p>
              <a:pPr algn="ctr">
                <a:spcBef>
                  <a:spcPts val="100"/>
                </a:spcBef>
                <a:spcAft>
                  <a:spcPts val="100"/>
                </a:spcAft>
              </a:pPr>
              <a:r>
                <a:rPr lang="it-IT" sz="1100" b="1" dirty="0" smtClean="0">
                  <a:solidFill>
                    <a:srgbClr val="C00000"/>
                  </a:solidFill>
                </a:rPr>
                <a:t>Regolazione infrastrutture</a:t>
              </a:r>
            </a:p>
            <a:p>
              <a:pPr algn="ctr">
                <a:spcBef>
                  <a:spcPts val="100"/>
                </a:spcBef>
                <a:spcAft>
                  <a:spcPts val="100"/>
                </a:spcAft>
              </a:pPr>
              <a:endParaRPr lang="it-IT" sz="1100" b="1" dirty="0" smtClean="0">
                <a:solidFill>
                  <a:srgbClr val="C00000"/>
                </a:solidFill>
              </a:endParaRPr>
            </a:p>
          </p:txBody>
        </p:sp>
        <p:sp>
          <p:nvSpPr>
            <p:cNvPr id="44" name="Rettangolo arrotondato 43"/>
            <p:cNvSpPr/>
            <p:nvPr/>
          </p:nvSpPr>
          <p:spPr>
            <a:xfrm>
              <a:off x="3532621" y="4824563"/>
              <a:ext cx="1353148" cy="540276"/>
            </a:xfrm>
            <a:prstGeom prst="roundRect">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spcBef>
                  <a:spcPts val="100"/>
                </a:spcBef>
                <a:spcAft>
                  <a:spcPts val="100"/>
                </a:spcAft>
              </a:pPr>
              <a:endParaRPr lang="it-IT" sz="1100" b="1" dirty="0" smtClean="0">
                <a:solidFill>
                  <a:srgbClr val="C00000"/>
                </a:solidFill>
              </a:endParaRPr>
            </a:p>
            <a:p>
              <a:pPr algn="ctr">
                <a:spcBef>
                  <a:spcPts val="100"/>
                </a:spcBef>
                <a:spcAft>
                  <a:spcPts val="100"/>
                </a:spcAft>
              </a:pPr>
              <a:r>
                <a:rPr lang="it-IT" sz="1100" b="1" dirty="0" smtClean="0">
                  <a:solidFill>
                    <a:srgbClr val="C00000"/>
                  </a:solidFill>
                </a:rPr>
                <a:t>Market and </a:t>
              </a:r>
              <a:r>
                <a:rPr lang="it-IT" sz="1100" b="1" dirty="0" err="1" smtClean="0">
                  <a:solidFill>
                    <a:srgbClr val="C00000"/>
                  </a:solidFill>
                </a:rPr>
                <a:t>Auction</a:t>
              </a:r>
              <a:r>
                <a:rPr lang="it-IT" sz="1100" b="1" dirty="0" smtClean="0">
                  <a:solidFill>
                    <a:srgbClr val="C00000"/>
                  </a:solidFill>
                </a:rPr>
                <a:t> design</a:t>
              </a:r>
            </a:p>
            <a:p>
              <a:pPr algn="ctr">
                <a:spcBef>
                  <a:spcPts val="100"/>
                </a:spcBef>
                <a:spcAft>
                  <a:spcPts val="100"/>
                </a:spcAft>
              </a:pPr>
              <a:endParaRPr lang="it-IT" sz="1100" b="1" dirty="0" smtClean="0">
                <a:solidFill>
                  <a:srgbClr val="C00000"/>
                </a:solidFill>
              </a:endParaRPr>
            </a:p>
          </p:txBody>
        </p:sp>
        <p:sp>
          <p:nvSpPr>
            <p:cNvPr id="45" name="Rettangolo arrotondato 44"/>
            <p:cNvSpPr/>
            <p:nvPr/>
          </p:nvSpPr>
          <p:spPr>
            <a:xfrm>
              <a:off x="5119494" y="4824563"/>
              <a:ext cx="1240965" cy="540275"/>
            </a:xfrm>
            <a:prstGeom prst="roundRect">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spcBef>
                  <a:spcPts val="100"/>
                </a:spcBef>
                <a:spcAft>
                  <a:spcPts val="100"/>
                </a:spcAft>
              </a:pPr>
              <a:r>
                <a:rPr lang="it-IT" sz="1100" b="1" dirty="0" smtClean="0">
                  <a:solidFill>
                    <a:srgbClr val="C00000"/>
                  </a:solidFill>
                </a:rPr>
                <a:t>Politiche Antitrust</a:t>
              </a:r>
            </a:p>
          </p:txBody>
        </p:sp>
        <p:sp>
          <p:nvSpPr>
            <p:cNvPr id="46" name="Rettangolo arrotondato 45"/>
            <p:cNvSpPr/>
            <p:nvPr/>
          </p:nvSpPr>
          <p:spPr>
            <a:xfrm>
              <a:off x="4376936" y="2924944"/>
              <a:ext cx="1119427" cy="493384"/>
            </a:xfrm>
            <a:prstGeom prst="roundRect">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spcBef>
                  <a:spcPts val="100"/>
                </a:spcBef>
                <a:spcAft>
                  <a:spcPts val="100"/>
                </a:spcAft>
              </a:pPr>
              <a:endParaRPr lang="it-IT" sz="1100" b="1" dirty="0" smtClean="0">
                <a:solidFill>
                  <a:srgbClr val="C00000"/>
                </a:solidFill>
              </a:endParaRPr>
            </a:p>
            <a:p>
              <a:pPr algn="ctr">
                <a:spcBef>
                  <a:spcPts val="100"/>
                </a:spcBef>
                <a:spcAft>
                  <a:spcPts val="100"/>
                </a:spcAft>
              </a:pPr>
              <a:r>
                <a:rPr lang="it-IT" sz="1100" b="1" dirty="0" smtClean="0">
                  <a:solidFill>
                    <a:srgbClr val="C00000"/>
                  </a:solidFill>
                </a:rPr>
                <a:t>Strategie societarie</a:t>
              </a:r>
            </a:p>
            <a:p>
              <a:pPr algn="ctr">
                <a:spcBef>
                  <a:spcPts val="100"/>
                </a:spcBef>
                <a:spcAft>
                  <a:spcPts val="100"/>
                </a:spcAft>
              </a:pPr>
              <a:endParaRPr lang="it-IT" sz="1100" b="1" dirty="0" smtClean="0">
                <a:solidFill>
                  <a:srgbClr val="C00000"/>
                </a:solidFill>
              </a:endParaRPr>
            </a:p>
          </p:txBody>
        </p:sp>
        <p:sp>
          <p:nvSpPr>
            <p:cNvPr id="47" name="Rettangolo arrotondato 46"/>
            <p:cNvSpPr/>
            <p:nvPr/>
          </p:nvSpPr>
          <p:spPr>
            <a:xfrm>
              <a:off x="4409637" y="5688711"/>
              <a:ext cx="1119427" cy="404585"/>
            </a:xfrm>
            <a:prstGeom prst="roundRect">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spcBef>
                  <a:spcPts val="100"/>
                </a:spcBef>
                <a:spcAft>
                  <a:spcPts val="100"/>
                </a:spcAft>
              </a:pPr>
              <a:endParaRPr lang="it-IT" sz="1100" b="1" dirty="0" smtClean="0">
                <a:solidFill>
                  <a:srgbClr val="C00000"/>
                </a:solidFill>
              </a:endParaRPr>
            </a:p>
            <a:p>
              <a:pPr algn="ctr">
                <a:spcBef>
                  <a:spcPts val="100"/>
                </a:spcBef>
                <a:spcAft>
                  <a:spcPts val="100"/>
                </a:spcAft>
              </a:pPr>
              <a:r>
                <a:rPr lang="it-IT" sz="1100" b="1" dirty="0" err="1" smtClean="0">
                  <a:solidFill>
                    <a:srgbClr val="C00000"/>
                  </a:solidFill>
                </a:rPr>
                <a:t>Surveys</a:t>
              </a:r>
              <a:endParaRPr lang="it-IT" sz="1100" b="1" dirty="0" smtClean="0">
                <a:solidFill>
                  <a:srgbClr val="C00000"/>
                </a:solidFill>
              </a:endParaRPr>
            </a:p>
            <a:p>
              <a:pPr algn="ctr">
                <a:spcBef>
                  <a:spcPts val="100"/>
                </a:spcBef>
                <a:spcAft>
                  <a:spcPts val="100"/>
                </a:spcAft>
              </a:pPr>
              <a:r>
                <a:rPr lang="it-IT" sz="1100" b="1" dirty="0" smtClean="0">
                  <a:solidFill>
                    <a:srgbClr val="C00000"/>
                  </a:solidFill>
                </a:rPr>
                <a:t> </a:t>
              </a:r>
            </a:p>
          </p:txBody>
        </p:sp>
      </p:grpSp>
      <p:grpSp>
        <p:nvGrpSpPr>
          <p:cNvPr id="48" name="Gruppo 47"/>
          <p:cNvGrpSpPr/>
          <p:nvPr/>
        </p:nvGrpSpPr>
        <p:grpSpPr>
          <a:xfrm>
            <a:off x="3782068" y="692696"/>
            <a:ext cx="2662140" cy="1417806"/>
            <a:chOff x="3813382" y="2968352"/>
            <a:chExt cx="2090766" cy="1417806"/>
          </a:xfrm>
        </p:grpSpPr>
        <p:sp>
          <p:nvSpPr>
            <p:cNvPr id="49" name="Rettangolo arrotondato 48"/>
            <p:cNvSpPr/>
            <p:nvPr/>
          </p:nvSpPr>
          <p:spPr>
            <a:xfrm>
              <a:off x="4207592" y="2968352"/>
              <a:ext cx="1080120" cy="230832"/>
            </a:xfrm>
            <a:prstGeom prst="roundRec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asellaDiTesto 49"/>
            <p:cNvSpPr txBox="1"/>
            <p:nvPr/>
          </p:nvSpPr>
          <p:spPr>
            <a:xfrm>
              <a:off x="4300477" y="2968352"/>
              <a:ext cx="843219" cy="261610"/>
            </a:xfrm>
            <a:prstGeom prst="rect">
              <a:avLst/>
            </a:prstGeom>
            <a:noFill/>
          </p:spPr>
          <p:txBody>
            <a:bodyPr wrap="square" rtlCol="0">
              <a:spAutoFit/>
            </a:bodyPr>
            <a:lstStyle/>
            <a:p>
              <a:pPr algn="ctr"/>
              <a:r>
                <a:rPr lang="it-IT" sz="1100" b="1" dirty="0" smtClean="0"/>
                <a:t>Settori</a:t>
              </a:r>
              <a:endParaRPr lang="it-IT" sz="1100" b="1" dirty="0"/>
            </a:p>
          </p:txBody>
        </p:sp>
        <p:sp>
          <p:nvSpPr>
            <p:cNvPr id="51" name="Rettangolo arrotondato 50"/>
            <p:cNvSpPr/>
            <p:nvPr/>
          </p:nvSpPr>
          <p:spPr>
            <a:xfrm>
              <a:off x="3813382" y="3409045"/>
              <a:ext cx="599736" cy="608137"/>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arrotondato 51"/>
            <p:cNvSpPr/>
            <p:nvPr/>
          </p:nvSpPr>
          <p:spPr>
            <a:xfrm>
              <a:off x="4485246" y="3409046"/>
              <a:ext cx="590810" cy="576914"/>
            </a:xfrm>
            <a:prstGeom prst="round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Rettangolo arrotondato 52"/>
            <p:cNvSpPr/>
            <p:nvPr/>
          </p:nvSpPr>
          <p:spPr>
            <a:xfrm>
              <a:off x="5169262" y="3409044"/>
              <a:ext cx="612008" cy="551881"/>
            </a:xfrm>
            <a:prstGeom prst="round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4" name="Connettore 1 53"/>
            <p:cNvCxnSpPr/>
            <p:nvPr/>
          </p:nvCxnSpPr>
          <p:spPr>
            <a:xfrm>
              <a:off x="4737214" y="3208805"/>
              <a:ext cx="0" cy="209862"/>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Connettore 1 54"/>
            <p:cNvCxnSpPr/>
            <p:nvPr/>
          </p:nvCxnSpPr>
          <p:spPr>
            <a:xfrm>
              <a:off x="5439096" y="3281496"/>
              <a:ext cx="0" cy="14400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Connettore 1 55"/>
            <p:cNvCxnSpPr/>
            <p:nvPr/>
          </p:nvCxnSpPr>
          <p:spPr>
            <a:xfrm>
              <a:off x="4089142" y="3281512"/>
              <a:ext cx="0" cy="14400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Connettore 1 56"/>
            <p:cNvCxnSpPr/>
            <p:nvPr/>
          </p:nvCxnSpPr>
          <p:spPr>
            <a:xfrm>
              <a:off x="4089142" y="3275003"/>
              <a:ext cx="1350120" cy="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sp>
          <p:nvSpPr>
            <p:cNvPr id="58" name="Rettangolo arrotondato 57"/>
            <p:cNvSpPr/>
            <p:nvPr/>
          </p:nvSpPr>
          <p:spPr>
            <a:xfrm>
              <a:off x="3873118" y="3785552"/>
              <a:ext cx="574968" cy="60060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CasellaDiTesto 58"/>
            <p:cNvSpPr txBox="1"/>
            <p:nvPr/>
          </p:nvSpPr>
          <p:spPr>
            <a:xfrm>
              <a:off x="3813382" y="3960926"/>
              <a:ext cx="671864" cy="323165"/>
            </a:xfrm>
            <a:prstGeom prst="rect">
              <a:avLst/>
            </a:prstGeom>
            <a:noFill/>
          </p:spPr>
          <p:txBody>
            <a:bodyPr wrap="square" rtlCol="0">
              <a:spAutoFit/>
            </a:bodyPr>
            <a:lstStyle/>
            <a:p>
              <a:pPr algn="ctr"/>
              <a:r>
                <a:rPr lang="it-IT" sz="750" b="1" dirty="0" err="1" smtClean="0">
                  <a:solidFill>
                    <a:schemeClr val="bg1"/>
                  </a:solidFill>
                </a:rPr>
                <a:t>ELETTRICIT</a:t>
              </a:r>
              <a:r>
                <a:rPr lang="it-IT" sz="750" b="1" cap="all" dirty="0" err="1" smtClean="0">
                  <a:solidFill>
                    <a:schemeClr val="bg1"/>
                  </a:solidFill>
                </a:rPr>
                <a:t>à</a:t>
              </a:r>
              <a:endParaRPr lang="it-IT" sz="750" b="1" cap="all" dirty="0">
                <a:solidFill>
                  <a:schemeClr val="bg1"/>
                </a:solidFill>
              </a:endParaRPr>
            </a:p>
          </p:txBody>
        </p:sp>
        <p:sp>
          <p:nvSpPr>
            <p:cNvPr id="60" name="Rettangolo arrotondato 59"/>
            <p:cNvSpPr/>
            <p:nvPr/>
          </p:nvSpPr>
          <p:spPr>
            <a:xfrm>
              <a:off x="4557254" y="3785552"/>
              <a:ext cx="586442" cy="59167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CasellaDiTesto 60"/>
            <p:cNvSpPr txBox="1"/>
            <p:nvPr/>
          </p:nvSpPr>
          <p:spPr>
            <a:xfrm>
              <a:off x="4448086" y="3929568"/>
              <a:ext cx="784198" cy="307777"/>
            </a:xfrm>
            <a:prstGeom prst="rect">
              <a:avLst/>
            </a:prstGeom>
            <a:noFill/>
          </p:spPr>
          <p:txBody>
            <a:bodyPr wrap="square" rtlCol="0">
              <a:spAutoFit/>
            </a:bodyPr>
            <a:lstStyle/>
            <a:p>
              <a:pPr algn="ctr"/>
              <a:r>
                <a:rPr lang="it-IT" sz="700" b="1" dirty="0" smtClean="0">
                  <a:solidFill>
                    <a:schemeClr val="bg1"/>
                  </a:solidFill>
                  <a:cs typeface="Times New Roman" panose="02020603050405020304" pitchFamily="18" charset="0"/>
                </a:rPr>
                <a:t>ENERGIE</a:t>
              </a:r>
            </a:p>
            <a:p>
              <a:pPr algn="ctr"/>
              <a:r>
                <a:rPr lang="it-IT" sz="700" b="1" dirty="0" smtClean="0">
                  <a:solidFill>
                    <a:schemeClr val="bg1"/>
                  </a:solidFill>
                  <a:cs typeface="Times New Roman" panose="02020603050405020304" pitchFamily="18" charset="0"/>
                </a:rPr>
                <a:t>RINNOVABILI</a:t>
              </a:r>
              <a:endParaRPr lang="it-IT" sz="700" b="1" dirty="0">
                <a:solidFill>
                  <a:schemeClr val="bg1"/>
                </a:solidFill>
                <a:cs typeface="Times New Roman" panose="02020603050405020304" pitchFamily="18" charset="0"/>
              </a:endParaRPr>
            </a:p>
          </p:txBody>
        </p:sp>
        <p:sp>
          <p:nvSpPr>
            <p:cNvPr id="62" name="Rettangolo arrotondato 61"/>
            <p:cNvSpPr/>
            <p:nvPr/>
          </p:nvSpPr>
          <p:spPr>
            <a:xfrm>
              <a:off x="5268288" y="3763174"/>
              <a:ext cx="599856" cy="61404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CasellaDiTesto 62"/>
            <p:cNvSpPr txBox="1"/>
            <p:nvPr/>
          </p:nvSpPr>
          <p:spPr>
            <a:xfrm>
              <a:off x="5232284" y="3911514"/>
              <a:ext cx="671864" cy="323165"/>
            </a:xfrm>
            <a:prstGeom prst="rect">
              <a:avLst/>
            </a:prstGeom>
            <a:noFill/>
          </p:spPr>
          <p:txBody>
            <a:bodyPr wrap="square" rtlCol="0">
              <a:spAutoFit/>
            </a:bodyPr>
            <a:lstStyle/>
            <a:p>
              <a:pPr algn="ctr"/>
              <a:r>
                <a:rPr lang="it-IT" sz="750" b="1" dirty="0" smtClean="0">
                  <a:solidFill>
                    <a:schemeClr val="bg1"/>
                  </a:solidFill>
                </a:rPr>
                <a:t>GAS</a:t>
              </a:r>
            </a:p>
            <a:p>
              <a:pPr algn="ctr"/>
              <a:r>
                <a:rPr lang="it-IT" sz="750" b="1" dirty="0" smtClean="0">
                  <a:solidFill>
                    <a:schemeClr val="bg1"/>
                  </a:solidFill>
                </a:rPr>
                <a:t>NATURALE</a:t>
              </a:r>
              <a:endParaRPr lang="it-IT" sz="750" b="1" dirty="0">
                <a:solidFill>
                  <a:schemeClr val="bg1"/>
                </a:solidFill>
              </a:endParaRPr>
            </a:p>
          </p:txBody>
        </p:sp>
      </p:grpSp>
    </p:spTree>
    <p:extLst>
      <p:ext uri="{BB962C8B-B14F-4D97-AF65-F5344CB8AC3E}">
        <p14:creationId xmlns:p14="http://schemas.microsoft.com/office/powerpoint/2010/main" val="1382821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 con la matematica?</a:t>
            </a:r>
            <a:endParaRPr lang="it-IT" dirty="0"/>
          </a:p>
        </p:txBody>
      </p:sp>
      <p:sp>
        <p:nvSpPr>
          <p:cNvPr id="3" name="Segnaposto testo 2"/>
          <p:cNvSpPr>
            <a:spLocks noGrp="1"/>
          </p:cNvSpPr>
          <p:nvPr>
            <p:ph type="body" idx="1"/>
          </p:nvPr>
        </p:nvSpPr>
        <p:spPr/>
        <p:txBody>
          <a:bodyPr/>
          <a:lstStyle/>
          <a:p>
            <a:endParaRPr lang="it-IT"/>
          </a:p>
        </p:txBody>
      </p:sp>
    </p:spTree>
    <p:extLst>
      <p:ext uri="{BB962C8B-B14F-4D97-AF65-F5344CB8AC3E}">
        <p14:creationId xmlns:p14="http://schemas.microsoft.com/office/powerpoint/2010/main" val="343083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Dove finirà il prezzo?</a:t>
            </a:r>
            <a:endParaRPr lang="it-IT"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61107"/>
            <a:ext cx="5360909" cy="3708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asellaDiTesto 11"/>
          <p:cNvSpPr txBox="1"/>
          <p:nvPr/>
        </p:nvSpPr>
        <p:spPr>
          <a:xfrm>
            <a:off x="6812473" y="2598295"/>
            <a:ext cx="576064" cy="1200329"/>
          </a:xfrm>
          <a:prstGeom prst="rect">
            <a:avLst/>
          </a:prstGeom>
          <a:noFill/>
        </p:spPr>
        <p:txBody>
          <a:bodyPr wrap="square" rtlCol="0">
            <a:spAutoFit/>
          </a:bodyPr>
          <a:lstStyle/>
          <a:p>
            <a:r>
              <a:rPr lang="it-IT" sz="7200" b="1" dirty="0" smtClean="0"/>
              <a:t>?</a:t>
            </a:r>
            <a:endParaRPr lang="it-IT" sz="7200" b="1" dirty="0"/>
          </a:p>
        </p:txBody>
      </p:sp>
      <p:sp>
        <p:nvSpPr>
          <p:cNvPr id="3" name="CasellaDiTesto 2"/>
          <p:cNvSpPr txBox="1"/>
          <p:nvPr/>
        </p:nvSpPr>
        <p:spPr>
          <a:xfrm>
            <a:off x="4644000" y="1628800"/>
            <a:ext cx="1087646" cy="3139321"/>
          </a:xfrm>
          <a:prstGeom prst="rect">
            <a:avLst/>
          </a:prstGeom>
          <a:solidFill>
            <a:schemeClr val="bg1"/>
          </a:solidFill>
        </p:spPr>
        <p:txBody>
          <a:bodyPr wrap="square" rtlCol="0">
            <a:spAutoFit/>
          </a:bodyPr>
          <a:lstStyle/>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a:p>
        </p:txBody>
      </p:sp>
      <p:cxnSp>
        <p:nvCxnSpPr>
          <p:cNvPr id="9" name="Connettore 2 8"/>
          <p:cNvCxnSpPr/>
          <p:nvPr/>
        </p:nvCxnSpPr>
        <p:spPr>
          <a:xfrm>
            <a:off x="5642734" y="3667397"/>
            <a:ext cx="1368152" cy="567680"/>
          </a:xfrm>
          <a:prstGeom prst="straightConnector1">
            <a:avLst/>
          </a:prstGeom>
          <a:ln w="38100">
            <a:solidFill>
              <a:srgbClr val="9E0000"/>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flipV="1">
            <a:off x="5642734" y="2362869"/>
            <a:ext cx="1152128" cy="1304528"/>
          </a:xfrm>
          <a:prstGeom prst="straightConnector1">
            <a:avLst/>
          </a:prstGeom>
          <a:ln w="38100">
            <a:solidFill>
              <a:srgbClr val="9E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6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0-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Quanto potrà produrre un impianto?</a:t>
            </a:r>
            <a:endParaRPr lang="it-IT"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4864096" cy="266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649185"/>
            <a:ext cx="4863600" cy="2853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1632" y="3779886"/>
            <a:ext cx="4104000" cy="27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0400" y="895535"/>
            <a:ext cx="4104000" cy="27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32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1+#ppt_w/2"/>
                                          </p:val>
                                        </p:tav>
                                        <p:tav tm="100000">
                                          <p:val>
                                            <p:strVal val="#ppt_x"/>
                                          </p:val>
                                        </p:tav>
                                      </p:tavLst>
                                    </p:anim>
                                    <p:anim calcmode="lin" valueType="num">
                                      <p:cBhvr additive="base">
                                        <p:cTn id="14"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0-#ppt_w/2"/>
                                          </p:val>
                                        </p:tav>
                                        <p:tav tm="100000">
                                          <p:val>
                                            <p:strVal val="#ppt_x"/>
                                          </p:val>
                                        </p:tav>
                                      </p:tavLst>
                                    </p:anim>
                                    <p:anim calcmode="lin" valueType="num">
                                      <p:cBhvr additive="base">
                                        <p:cTn id="20"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 nel futuro? Come trovare una risposta?</a:t>
            </a:r>
            <a:endParaRPr lang="it-IT" dirty="0"/>
          </a:p>
        </p:txBody>
      </p:sp>
      <p:pic>
        <p:nvPicPr>
          <p:cNvPr id="3074" name="Picture 2" descr="C:\Users\giacomo.ciapponi\Documents\personali\COnvegno PRISTEM\pallacristal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12474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giacomo.ciapponi\Documents\personali\COnvegno PRISTEM\15120759-Lavagna-con-la-matematica-formula-illustrazione-Archivio-Fotograf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3645024"/>
            <a:ext cx="3962400" cy="289242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971600" y="1844824"/>
            <a:ext cx="3744416" cy="369332"/>
          </a:xfrm>
          <a:prstGeom prst="rect">
            <a:avLst/>
          </a:prstGeom>
          <a:noFill/>
        </p:spPr>
        <p:txBody>
          <a:bodyPr wrap="square" rtlCol="0">
            <a:spAutoFit/>
          </a:bodyPr>
          <a:lstStyle/>
          <a:p>
            <a:r>
              <a:rPr lang="it-IT" dirty="0" smtClean="0"/>
              <a:t>Affidarsi alla </a:t>
            </a:r>
            <a:r>
              <a:rPr lang="it-IT" dirty="0" smtClean="0"/>
              <a:t>sfera</a:t>
            </a:r>
            <a:r>
              <a:rPr lang="it-IT" dirty="0" smtClean="0"/>
              <a:t> </a:t>
            </a:r>
            <a:r>
              <a:rPr lang="it-IT" dirty="0" smtClean="0"/>
              <a:t>di cristallo…</a:t>
            </a:r>
            <a:endParaRPr lang="it-IT" dirty="0"/>
          </a:p>
        </p:txBody>
      </p:sp>
      <p:sp>
        <p:nvSpPr>
          <p:cNvPr id="7" name="CasellaDiTesto 6"/>
          <p:cNvSpPr txBox="1"/>
          <p:nvPr/>
        </p:nvSpPr>
        <p:spPr>
          <a:xfrm>
            <a:off x="827584" y="4571836"/>
            <a:ext cx="3384376" cy="830997"/>
          </a:xfrm>
          <a:prstGeom prst="rect">
            <a:avLst/>
          </a:prstGeom>
          <a:noFill/>
        </p:spPr>
        <p:txBody>
          <a:bodyPr wrap="square" rtlCol="0">
            <a:spAutoFit/>
          </a:bodyPr>
          <a:lstStyle/>
          <a:p>
            <a:r>
              <a:rPr lang="it-IT" sz="2400" dirty="0" smtClean="0"/>
              <a:t>Un modello matematico del mercato elettrico!</a:t>
            </a:r>
            <a:endParaRPr lang="it-IT" sz="2400" dirty="0"/>
          </a:p>
        </p:txBody>
      </p:sp>
    </p:spTree>
    <p:extLst>
      <p:ext uri="{BB962C8B-B14F-4D97-AF65-F5344CB8AC3E}">
        <p14:creationId xmlns:p14="http://schemas.microsoft.com/office/powerpoint/2010/main" val="2693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CREATEDBY" val="KMASlideWizard"/>
</p:tagLst>
</file>

<file path=ppt/theme/theme1.xml><?xml version="1.0" encoding="utf-8"?>
<a:theme xmlns:a="http://schemas.openxmlformats.org/drawingml/2006/main" name="PPT-MODELLO-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F-E_Modello presentazi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PPT-MODELLO-01</Template>
  <TotalTime>379</TotalTime>
  <Words>2562</Words>
  <Application>Microsoft Office PowerPoint</Application>
  <PresentationFormat>Presentazione su schermo (4:3)</PresentationFormat>
  <Paragraphs>367</Paragraphs>
  <Slides>39</Slides>
  <Notes>1</Notes>
  <HiddenSlides>0</HiddenSlides>
  <MMClips>0</MMClips>
  <ScaleCrop>false</ScaleCrop>
  <HeadingPairs>
    <vt:vector size="4" baseType="variant">
      <vt:variant>
        <vt:lpstr>Tema</vt:lpstr>
      </vt:variant>
      <vt:variant>
        <vt:i4>2</vt:i4>
      </vt:variant>
      <vt:variant>
        <vt:lpstr>Titoli diapositive</vt:lpstr>
      </vt:variant>
      <vt:variant>
        <vt:i4>39</vt:i4>
      </vt:variant>
    </vt:vector>
  </HeadingPairs>
  <TitlesOfParts>
    <vt:vector size="41" baseType="lpstr">
      <vt:lpstr>PPT-MODELLO-01</vt:lpstr>
      <vt:lpstr>REF-E_Modello presentazione</vt:lpstr>
      <vt:lpstr>Presentazione standard di PowerPoint</vt:lpstr>
      <vt:lpstr>Mi presento</vt:lpstr>
      <vt:lpstr>Chi sono..</vt:lpstr>
      <vt:lpstr>cosa si fa a ref-e</vt:lpstr>
      <vt:lpstr>Presentazione standard di PowerPoint</vt:lpstr>
      <vt:lpstr>e con la matematica?</vt:lpstr>
      <vt:lpstr>Dove finirà il prezzo?</vt:lpstr>
      <vt:lpstr>Quanto potrà produrre un impianto?</vt:lpstr>
      <vt:lpstr>E nel futuro? Come trovare una risposta?</vt:lpstr>
      <vt:lpstr>Conoscere il problema: il SISTEMA elettrico E I SUOI MERCATI</vt:lpstr>
      <vt:lpstr>L’energia elettrica: così scontata così complessa da gestire</vt:lpstr>
      <vt:lpstr>La filiera elettrica: il percorso “fisico”</vt:lpstr>
      <vt:lpstr>La filiera elettrica: il percorso “commerciale”</vt:lpstr>
      <vt:lpstr>Come si interfacciano i diversi soggetti: filiera fisica</vt:lpstr>
      <vt:lpstr>Come si interfacciano i diversi soggetti: filiera  commerciale</vt:lpstr>
      <vt:lpstr>La struttura a cascata dei mercati gestiti dal GME</vt:lpstr>
      <vt:lpstr>Il sistema elettrico (e quindi il mercato) è diviso in zone!</vt:lpstr>
      <vt:lpstr>I limiti di scambio e i prezzi: il caso Sicilia</vt:lpstr>
      <vt:lpstr>Il modello matematico : elfo++</vt:lpstr>
      <vt:lpstr>L’approccio deterministico</vt:lpstr>
      <vt:lpstr>Quando scegliere l’approccio deterministico</vt:lpstr>
      <vt:lpstr>Come si costruisce uno scenario di lungo termine</vt:lpstr>
      <vt:lpstr>Gli impianti di produzione</vt:lpstr>
      <vt:lpstr>La rete di trasmissione</vt:lpstr>
      <vt:lpstr>La generazione rinnovabile</vt:lpstr>
      <vt:lpstr>La domanda</vt:lpstr>
      <vt:lpstr>Le strategie di mercato</vt:lpstr>
      <vt:lpstr>L’algoritmo di calcolo</vt:lpstr>
      <vt:lpstr>La funzione obiettivo</vt:lpstr>
      <vt:lpstr>La matematica è (relativamente) semplice…</vt:lpstr>
      <vt:lpstr>Si passa al Lagrangiano e il gioco è (quasi) fatto…</vt:lpstr>
      <vt:lpstr>Alcune difficoltà…</vt:lpstr>
      <vt:lpstr>Altre difficoltà…</vt:lpstr>
      <vt:lpstr>Problema di ottimo</vt:lpstr>
      <vt:lpstr>Scomposizione del problema principale</vt:lpstr>
      <vt:lpstr>Un ulteriore lavoro: gestire gli input!</vt:lpstr>
      <vt:lpstr>L’interfaccia per l’utente</vt:lpstr>
      <vt:lpstr>APPENDICE: ma cos’è successo ai prezzi??</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giacomo.ciapponi</dc:creator>
  <cp:lastModifiedBy>giacomo.ciapponi</cp:lastModifiedBy>
  <cp:revision>33</cp:revision>
  <dcterms:created xsi:type="dcterms:W3CDTF">2017-04-03T17:42:18Z</dcterms:created>
  <dcterms:modified xsi:type="dcterms:W3CDTF">2017-04-08T05:31:58Z</dcterms:modified>
</cp:coreProperties>
</file>