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4"/>
  </p:notesMasterIdLst>
  <p:sldIdLst>
    <p:sldId id="443" r:id="rId2"/>
    <p:sldId id="630" r:id="rId3"/>
    <p:sldId id="631" r:id="rId4"/>
    <p:sldId id="632" r:id="rId5"/>
    <p:sldId id="633" r:id="rId6"/>
    <p:sldId id="634" r:id="rId7"/>
    <p:sldId id="635" r:id="rId8"/>
    <p:sldId id="636" r:id="rId9"/>
    <p:sldId id="637" r:id="rId10"/>
    <p:sldId id="638" r:id="rId11"/>
    <p:sldId id="639" r:id="rId12"/>
    <p:sldId id="791" r:id="rId13"/>
    <p:sldId id="640" r:id="rId14"/>
    <p:sldId id="641" r:id="rId15"/>
    <p:sldId id="802" r:id="rId16"/>
    <p:sldId id="782" r:id="rId17"/>
    <p:sldId id="785" r:id="rId18"/>
    <p:sldId id="786" r:id="rId19"/>
    <p:sldId id="787" r:id="rId20"/>
    <p:sldId id="643" r:id="rId21"/>
    <p:sldId id="644" r:id="rId22"/>
    <p:sldId id="645" r:id="rId23"/>
    <p:sldId id="792" r:id="rId24"/>
    <p:sldId id="648" r:id="rId25"/>
    <p:sldId id="649" r:id="rId26"/>
    <p:sldId id="650" r:id="rId27"/>
    <p:sldId id="788" r:id="rId28"/>
    <p:sldId id="652" r:id="rId29"/>
    <p:sldId id="653" r:id="rId30"/>
    <p:sldId id="654" r:id="rId31"/>
    <p:sldId id="655" r:id="rId32"/>
    <p:sldId id="656" r:id="rId33"/>
    <p:sldId id="657" r:id="rId34"/>
    <p:sldId id="658" r:id="rId35"/>
    <p:sldId id="659" r:id="rId36"/>
    <p:sldId id="661" r:id="rId37"/>
    <p:sldId id="663" r:id="rId38"/>
    <p:sldId id="803" r:id="rId39"/>
    <p:sldId id="664" r:id="rId40"/>
    <p:sldId id="665" r:id="rId41"/>
    <p:sldId id="666" r:id="rId42"/>
    <p:sldId id="667" r:id="rId43"/>
    <p:sldId id="668" r:id="rId44"/>
    <p:sldId id="669" r:id="rId45"/>
    <p:sldId id="670" r:id="rId46"/>
    <p:sldId id="671" r:id="rId47"/>
    <p:sldId id="672" r:id="rId48"/>
    <p:sldId id="673" r:id="rId49"/>
    <p:sldId id="674" r:id="rId50"/>
    <p:sldId id="675" r:id="rId51"/>
    <p:sldId id="676" r:id="rId52"/>
    <p:sldId id="677" r:id="rId53"/>
    <p:sldId id="804" r:id="rId54"/>
    <p:sldId id="678" r:id="rId55"/>
    <p:sldId id="679" r:id="rId56"/>
    <p:sldId id="680" r:id="rId57"/>
    <p:sldId id="681" r:id="rId58"/>
    <p:sldId id="793" r:id="rId59"/>
    <p:sldId id="794" r:id="rId60"/>
    <p:sldId id="795" r:id="rId61"/>
    <p:sldId id="796" r:id="rId62"/>
    <p:sldId id="805" r:id="rId63"/>
    <p:sldId id="797" r:id="rId64"/>
    <p:sldId id="798" r:id="rId65"/>
    <p:sldId id="801" r:id="rId66"/>
    <p:sldId id="682" r:id="rId67"/>
    <p:sldId id="683" r:id="rId68"/>
    <p:sldId id="684" r:id="rId69"/>
    <p:sldId id="685" r:id="rId70"/>
    <p:sldId id="686" r:id="rId71"/>
    <p:sldId id="687" r:id="rId72"/>
    <p:sldId id="688" r:id="rId73"/>
    <p:sldId id="689" r:id="rId74"/>
    <p:sldId id="690" r:id="rId75"/>
    <p:sldId id="691" r:id="rId76"/>
    <p:sldId id="692" r:id="rId77"/>
    <p:sldId id="693" r:id="rId78"/>
    <p:sldId id="694" r:id="rId79"/>
    <p:sldId id="695" r:id="rId80"/>
    <p:sldId id="696" r:id="rId81"/>
    <p:sldId id="697" r:id="rId82"/>
    <p:sldId id="698" r:id="rId83"/>
    <p:sldId id="699" r:id="rId84"/>
    <p:sldId id="700" r:id="rId85"/>
    <p:sldId id="701" r:id="rId86"/>
    <p:sldId id="702" r:id="rId87"/>
    <p:sldId id="703" r:id="rId88"/>
    <p:sldId id="704" r:id="rId89"/>
    <p:sldId id="705" r:id="rId90"/>
    <p:sldId id="706" r:id="rId91"/>
    <p:sldId id="707" r:id="rId92"/>
    <p:sldId id="708" r:id="rId93"/>
    <p:sldId id="709" r:id="rId94"/>
    <p:sldId id="710" r:id="rId95"/>
    <p:sldId id="711" r:id="rId96"/>
    <p:sldId id="712" r:id="rId97"/>
    <p:sldId id="713" r:id="rId98"/>
    <p:sldId id="714" r:id="rId99"/>
    <p:sldId id="715" r:id="rId100"/>
    <p:sldId id="716" r:id="rId101"/>
    <p:sldId id="717" r:id="rId102"/>
    <p:sldId id="718" r:id="rId103"/>
    <p:sldId id="719" r:id="rId104"/>
    <p:sldId id="720" r:id="rId105"/>
    <p:sldId id="721" r:id="rId106"/>
    <p:sldId id="722" r:id="rId107"/>
    <p:sldId id="723" r:id="rId108"/>
    <p:sldId id="724" r:id="rId109"/>
    <p:sldId id="725" r:id="rId110"/>
    <p:sldId id="726" r:id="rId111"/>
    <p:sldId id="727" r:id="rId112"/>
    <p:sldId id="728" r:id="rId113"/>
    <p:sldId id="729" r:id="rId114"/>
    <p:sldId id="789" r:id="rId115"/>
    <p:sldId id="730" r:id="rId116"/>
    <p:sldId id="731" r:id="rId117"/>
    <p:sldId id="741" r:id="rId118"/>
    <p:sldId id="742" r:id="rId119"/>
    <p:sldId id="743" r:id="rId120"/>
    <p:sldId id="746" r:id="rId121"/>
    <p:sldId id="747" r:id="rId122"/>
    <p:sldId id="748" r:id="rId123"/>
    <p:sldId id="790" r:id="rId124"/>
    <p:sldId id="750" r:id="rId125"/>
    <p:sldId id="751" r:id="rId126"/>
    <p:sldId id="752" r:id="rId127"/>
    <p:sldId id="753" r:id="rId128"/>
    <p:sldId id="754" r:id="rId129"/>
    <p:sldId id="755" r:id="rId130"/>
    <p:sldId id="756" r:id="rId131"/>
    <p:sldId id="757" r:id="rId132"/>
    <p:sldId id="758" r:id="rId133"/>
    <p:sldId id="759" r:id="rId134"/>
    <p:sldId id="760" r:id="rId135"/>
    <p:sldId id="761" r:id="rId136"/>
    <p:sldId id="762" r:id="rId137"/>
    <p:sldId id="763" r:id="rId138"/>
    <p:sldId id="764" r:id="rId139"/>
    <p:sldId id="765" r:id="rId140"/>
    <p:sldId id="779" r:id="rId141"/>
    <p:sldId id="780" r:id="rId142"/>
    <p:sldId id="781" r:id="rId14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271137"/>
    <a:srgbClr val="381850"/>
    <a:srgbClr val="481F67"/>
    <a:srgbClr val="57257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3428" autoAdjust="0"/>
  </p:normalViewPr>
  <p:slideViewPr>
    <p:cSldViewPr>
      <p:cViewPr varScale="1">
        <p:scale>
          <a:sx n="69" d="100"/>
          <a:sy n="69" d="100"/>
        </p:scale>
        <p:origin x="-648" y="-96"/>
      </p:cViewPr>
      <p:guideLst>
        <p:guide orient="horz" pos="2160"/>
        <p:guide pos="2880"/>
      </p:guideLst>
    </p:cSldViewPr>
  </p:slideViewPr>
  <p:outlineViewPr>
    <p:cViewPr>
      <p:scale>
        <a:sx n="33" d="100"/>
        <a:sy n="33" d="100"/>
      </p:scale>
      <p:origin x="0" y="90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E184E57-7231-4841-8EB6-94355612EC91}" type="datetimeFigureOut">
              <a:rPr lang="it-IT"/>
              <a:pPr>
                <a:defRPr/>
              </a:pPr>
              <a:t>12/10/2013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C3C8AEA-03B7-4AEF-BDC3-AD66DE021AFC}"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54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
        <p:nvSpPr>
          <p:cNvPr id="21094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F031FFF-516E-4347-9EBA-441F2A817557}" type="slidenum">
              <a:rPr lang="it-IT" smtClean="0"/>
              <a:pPr>
                <a:defRPr/>
              </a:pPr>
              <a:t>132</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F98D5-AD61-4080-8937-7F2535E8700E}" type="datetimeFigureOut">
              <a:rPr lang="it-IT"/>
              <a:pPr>
                <a:defRPr/>
              </a:pPr>
              <a:t>12/10/2013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36C20C8-6C73-4DCA-8AAA-5531B86F29A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7BC90D-6CA1-4304-A7CC-712337BC25B5}" type="datetimeFigureOut">
              <a:rPr lang="it-IT"/>
              <a:pPr>
                <a:defRPr/>
              </a:pPr>
              <a:t>12/10/2013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5FD30A0-2ED7-42FD-B305-CE4FEBACEC4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9B45C0-C5AD-405B-8B9D-605F017DE68A}" type="datetimeFigureOut">
              <a:rPr lang="it-IT"/>
              <a:pPr>
                <a:defRPr/>
              </a:pPr>
              <a:t>12/10/2013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20C29B-E694-4799-808C-0B5D8CAFED6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88AA12-1E6E-4915-BB25-BA6B59AEA0DC}" type="datetimeFigureOut">
              <a:rPr lang="it-IT"/>
              <a:pPr>
                <a:defRPr/>
              </a:pPr>
              <a:t>12/10/2013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81D600-A8AA-4CB7-BB8E-F5F3B3D4426C}"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9042917-9B83-4C14-AC8B-4DC053DC3B32}" type="datetimeFigureOut">
              <a:rPr lang="it-IT"/>
              <a:pPr>
                <a:defRPr/>
              </a:pPr>
              <a:t>12/10/2013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8BD8BA-1927-4A7D-A12E-591B0216941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A45B2D8-DF01-44BC-B190-9C41EFC3463A}" type="datetimeFigureOut">
              <a:rPr lang="it-IT"/>
              <a:pPr>
                <a:defRPr/>
              </a:pPr>
              <a:t>12/10/2013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B79550-1033-47A5-813A-DE977B2C43BF}"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B8BABAB-9F65-4BEF-AA13-29839979410E}" type="datetimeFigureOut">
              <a:rPr lang="it-IT"/>
              <a:pPr>
                <a:defRPr/>
              </a:pPr>
              <a:t>12/10/2013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1336098-83C5-4FA9-AABF-B51919B41A56}"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74F854E-CB3F-484F-9C18-5105FC0BFABD}" type="datetimeFigureOut">
              <a:rPr lang="it-IT"/>
              <a:pPr>
                <a:defRPr/>
              </a:pPr>
              <a:t>12/10/2013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2D2E99F-E108-40F1-BD37-33A5845C041F}"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D5B93C7-7E6E-426D-94E6-FF8C7F5B41D7}" type="datetimeFigureOut">
              <a:rPr lang="it-IT"/>
              <a:pPr>
                <a:defRPr/>
              </a:pPr>
              <a:t>12/10/2013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F43B79-A420-4300-8AC4-3FDA6CF739CC}"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E77F785-F57D-4A99-8393-225915BACE0D}" type="datetimeFigureOut">
              <a:rPr lang="it-IT"/>
              <a:pPr>
                <a:defRPr/>
              </a:pPr>
              <a:t>12/10/2013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4E7F22-707B-4797-AD84-BE87B37C5E7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D493B86-6FA4-45CE-9645-FB53EA9B4A09}" type="datetimeFigureOut">
              <a:rPr lang="it-IT"/>
              <a:pPr>
                <a:defRPr/>
              </a:pPr>
              <a:t>12/10/2013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1360DB6-A49E-429D-B427-A5FFC044AE8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DAC43B9-C265-493D-8EA9-4049EBD8948A}" type="datetimeFigureOut">
              <a:rPr lang="it-IT"/>
              <a:pPr>
                <a:defRPr/>
              </a:pPr>
              <a:t>12/10/2013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99E58B-A3CF-4280-907B-BE5586C3C4C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611188" y="333375"/>
            <a:ext cx="7921625" cy="922338"/>
          </a:xfrm>
          <a:prstGeom prst="rect">
            <a:avLst/>
          </a:prstGeom>
          <a:noFill/>
          <a:ln w="9525">
            <a:noFill/>
            <a:miter lim="800000"/>
            <a:headEnd/>
            <a:tailEnd/>
          </a:ln>
        </p:spPr>
        <p:txBody>
          <a:bodyPr>
            <a:spAutoFit/>
          </a:bodyPr>
          <a:lstStyle/>
          <a:p>
            <a:pPr algn="ctr"/>
            <a:r>
              <a:rPr lang="it-IT" sz="5400">
                <a:solidFill>
                  <a:srgbClr val="FF0000"/>
                </a:solidFill>
                <a:latin typeface="Times New Roman" pitchFamily="18" charset="0"/>
                <a:cs typeface="Times New Roman" pitchFamily="18" charset="0"/>
              </a:rPr>
              <a:t>MATEMATICA</a:t>
            </a:r>
          </a:p>
        </p:txBody>
      </p:sp>
      <p:pic>
        <p:nvPicPr>
          <p:cNvPr id="3" name="Immagine 2" descr="Illusione ottica.bmp"/>
          <p:cNvPicPr>
            <a:picLocks noChangeAspect="1"/>
          </p:cNvPicPr>
          <p:nvPr/>
        </p:nvPicPr>
        <p:blipFill>
          <a:blip r:embed="rId2" cstate="print"/>
          <a:srcRect/>
          <a:stretch>
            <a:fillRect/>
          </a:stretch>
        </p:blipFill>
        <p:spPr bwMode="auto">
          <a:xfrm>
            <a:off x="1763713" y="1268413"/>
            <a:ext cx="5759450" cy="4319587"/>
          </a:xfrm>
          <a:prstGeom prst="rect">
            <a:avLst/>
          </a:prstGeom>
          <a:noFill/>
          <a:ln w="9525">
            <a:noFill/>
            <a:miter lim="800000"/>
            <a:headEnd/>
            <a:tailEnd/>
          </a:ln>
        </p:spPr>
      </p:pic>
      <p:sp>
        <p:nvSpPr>
          <p:cNvPr id="4" name="CasellaDiTesto 3"/>
          <p:cNvSpPr txBox="1">
            <a:spLocks noChangeArrowheads="1"/>
          </p:cNvSpPr>
          <p:nvPr/>
        </p:nvSpPr>
        <p:spPr bwMode="auto">
          <a:xfrm>
            <a:off x="971550" y="2708275"/>
            <a:ext cx="720725" cy="923925"/>
          </a:xfrm>
          <a:prstGeom prst="rect">
            <a:avLst/>
          </a:prstGeom>
          <a:noFill/>
          <a:ln w="9525">
            <a:noFill/>
            <a:miter lim="800000"/>
            <a:headEnd/>
            <a:tailEnd/>
          </a:ln>
        </p:spPr>
        <p:txBody>
          <a:bodyPr>
            <a:spAutoFit/>
          </a:bodyPr>
          <a:lstStyle/>
          <a:p>
            <a:r>
              <a:rPr lang="it-IT" sz="5400">
                <a:solidFill>
                  <a:srgbClr val="00B050"/>
                </a:solidFill>
                <a:latin typeface="Times New Roman" pitchFamily="18" charset="0"/>
                <a:cs typeface="Times New Roman" pitchFamily="18" charset="0"/>
              </a:rPr>
              <a:t>E</a:t>
            </a:r>
          </a:p>
        </p:txBody>
      </p:sp>
      <p:sp>
        <p:nvSpPr>
          <p:cNvPr id="5" name="CasellaDiTesto 4"/>
          <p:cNvSpPr txBox="1">
            <a:spLocks noChangeArrowheads="1"/>
          </p:cNvSpPr>
          <p:nvPr/>
        </p:nvSpPr>
        <p:spPr bwMode="auto">
          <a:xfrm>
            <a:off x="827088" y="5589588"/>
            <a:ext cx="7200900" cy="922337"/>
          </a:xfrm>
          <a:prstGeom prst="rect">
            <a:avLst/>
          </a:prstGeom>
          <a:noFill/>
          <a:ln w="9525">
            <a:noFill/>
            <a:miter lim="800000"/>
            <a:headEnd/>
            <a:tailEnd/>
          </a:ln>
        </p:spPr>
        <p:txBody>
          <a:bodyPr>
            <a:spAutoFit/>
          </a:bodyPr>
          <a:lstStyle/>
          <a:p>
            <a:r>
              <a:rPr lang="it-IT" sz="5400">
                <a:solidFill>
                  <a:srgbClr val="0000CC"/>
                </a:solidFill>
                <a:latin typeface="Times New Roman" pitchFamily="18" charset="0"/>
                <a:cs typeface="Times New Roman" pitchFamily="18" charset="0"/>
              </a:rPr>
              <a:t>            ILLUSIONI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ou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20038" cy="4524375"/>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generale, infatti, le modalità di svolgimento dei giochi d’azzardo, essendo sintetiche e lineari, si prestano a essere facilmente interpretate, mediante un modello matematico schematico e funzionale.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Per tale motivo, nell’esposizione degli elementi principali di tale teoria, si ricorre spesso a esempi basati sull’utilizzo di materiale da gioco (carte, dadi, palline colorate, ecc.).</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Per acquistare confidenza con questa importante branca della Matematica, è necessario chiarire i fondamentali concetti di </a:t>
            </a:r>
            <a:r>
              <a:rPr lang="it-IT" sz="2400" i="1" dirty="0">
                <a:latin typeface="+mn-lt"/>
                <a:cs typeface="Times New Roman" pitchFamily="18" charset="0"/>
              </a:rPr>
              <a:t>probabilità </a:t>
            </a:r>
            <a:r>
              <a:rPr lang="it-IT" sz="2400" dirty="0">
                <a:latin typeface="+mn-lt"/>
                <a:cs typeface="Times New Roman" pitchFamily="18" charset="0"/>
              </a:rPr>
              <a:t>e di </a:t>
            </a:r>
            <a:r>
              <a:rPr lang="it-IT" sz="2400" i="1" dirty="0">
                <a:latin typeface="+mn-lt"/>
                <a:cs typeface="Times New Roman" pitchFamily="18" charset="0"/>
              </a:rPr>
              <a:t>frequenza</a:t>
            </a:r>
            <a:r>
              <a:rPr lang="it-IT" sz="2400" dirty="0">
                <a:latin typeface="+mn-lt"/>
                <a:cs typeface="Times New Roman" pitchFamily="18" charset="0"/>
              </a:rPr>
              <a:t>, su cui si basa. </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ox(ou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ox(out)">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1" descr="12 - non cambia 3r c.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descr="13 - cambia 1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1" descr="14 - cambia 1r a.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2" descr="15 - cambia 1r b.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magine 1" descr="16 - cambia 1r c.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1" descr="17 - cambia 2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magine 1" descr="18 - cambia 2r a.JPG"/>
          <p:cNvPicPr>
            <a:picLocks noChangeAspect="1"/>
          </p:cNvPicPr>
          <p:nvPr/>
        </p:nvPicPr>
        <p:blipFill>
          <a:blip r:embed="rId2" cstate="print"/>
          <a:srcRect/>
          <a:stretch>
            <a:fillRect/>
          </a:stretch>
        </p:blipFill>
        <p:spPr bwMode="auto">
          <a:xfrm>
            <a:off x="1044575" y="187325"/>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1" descr="19 - cambia 2r b.JPG"/>
          <p:cNvPicPr>
            <a:picLocks noChangeAspect="1"/>
          </p:cNvPicPr>
          <p:nvPr/>
        </p:nvPicPr>
        <p:blipFill>
          <a:blip r:embed="rId2" cstate="print"/>
          <a:srcRect/>
          <a:stretch>
            <a:fillRect/>
          </a:stretch>
        </p:blipFill>
        <p:spPr bwMode="auto">
          <a:xfrm>
            <a:off x="1044575" y="187325"/>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magine 1" descr="20 - cambia 2r c.JPG"/>
          <p:cNvPicPr>
            <a:picLocks noChangeAspect="1"/>
          </p:cNvPicPr>
          <p:nvPr/>
        </p:nvPicPr>
        <p:blipFill>
          <a:blip r:embed="rId2" cstate="print"/>
          <a:srcRect/>
          <a:stretch>
            <a:fillRect/>
          </a:stretch>
        </p:blipFill>
        <p:spPr bwMode="auto">
          <a:xfrm>
            <a:off x="1044575" y="187325"/>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1" descr="21 - cambia 3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775575" cy="6002337"/>
          </a:xfrm>
          <a:prstGeom prst="rect">
            <a:avLst/>
          </a:prstGeom>
          <a:noFill/>
          <a:ln w="9525">
            <a:noFill/>
            <a:miter lim="800000"/>
            <a:headEnd/>
            <a:tailEnd/>
          </a:ln>
        </p:spPr>
        <p:txBody>
          <a:bodyPr>
            <a:spAutoFit/>
          </a:bodyPr>
          <a:lstStyle/>
          <a:p>
            <a:pPr>
              <a:defRPr/>
            </a:pPr>
            <a:r>
              <a:rPr lang="it-IT" sz="2400" b="1" i="1" dirty="0">
                <a:latin typeface="+mn-lt"/>
                <a:cs typeface="Times New Roman" pitchFamily="18" charset="0"/>
              </a:rPr>
              <a:t>Probabilità di un evento</a:t>
            </a:r>
            <a:r>
              <a:rPr lang="it-IT" sz="2400" dirty="0">
                <a:latin typeface="+mn-lt"/>
                <a:cs typeface="Times New Roman" pitchFamily="18" charset="0"/>
              </a:rPr>
              <a:t>: è un valore </a:t>
            </a:r>
            <a:r>
              <a:rPr lang="it-IT" sz="2400" u="sng" dirty="0">
                <a:latin typeface="+mn-lt"/>
                <a:cs typeface="Times New Roman" pitchFamily="18" charset="0"/>
              </a:rPr>
              <a:t>teorico</a:t>
            </a:r>
            <a:r>
              <a:rPr lang="it-IT" sz="2400" dirty="0">
                <a:latin typeface="+mn-lt"/>
                <a:cs typeface="Times New Roman" pitchFamily="18" charset="0"/>
              </a:rPr>
              <a:t>, potenzialmente ricavabile con diversi procedimenti; corrisponde a una stima, formulata a priori, della possibilità che un determinato evento ha di verificarsi.</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prima di lanciare una moneta in aria, possiamo ragionevolmente supporre che la probabilità che cada dal lato «testa» è uguale a: 1/2 = 0,5.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Indipendentemente dal metodo usato per ricavarlo, il valore di una probabilità viene espresso mediante un numero decimale, compreso tra 0 e 1.</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Ovviamente, più è grande questo valore, maggiore è il grado di fiducia che si ripone nel verificarsi dell’evento in questione.</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magine 1" descr="22 - cambia 3r a.JPG"/>
          <p:cNvPicPr>
            <a:picLocks noChangeAspect="1"/>
          </p:cNvPicPr>
          <p:nvPr/>
        </p:nvPicPr>
        <p:blipFill>
          <a:blip r:embed="rId2" cstate="print"/>
          <a:srcRect/>
          <a:stretch>
            <a:fillRect/>
          </a:stretch>
        </p:blipFill>
        <p:spPr bwMode="auto">
          <a:xfrm>
            <a:off x="1044575" y="187325"/>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23 - cambia 3r b.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1" descr="24 - cambia 3r c.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1" descr="25 - riepilogo.JPG"/>
          <p:cNvPicPr>
            <a:picLocks noChangeAspect="1"/>
          </p:cNvPicPr>
          <p:nvPr/>
        </p:nvPicPr>
        <p:blipFill>
          <a:blip r:embed="rId2" cstate="print"/>
          <a:srcRect/>
          <a:stretch>
            <a:fillRect/>
          </a:stretch>
        </p:blipFill>
        <p:spPr bwMode="auto">
          <a:xfrm>
            <a:off x="755650" y="971550"/>
            <a:ext cx="7662863" cy="431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353425" cy="5262562"/>
          </a:xfrm>
          <a:prstGeom prst="rect">
            <a:avLst/>
          </a:prstGeom>
          <a:noFill/>
        </p:spPr>
        <p:txBody>
          <a:bodyPr>
            <a:spAutoFit/>
          </a:bodyPr>
          <a:lstStyle/>
          <a:p>
            <a:pPr>
              <a:defRPr/>
            </a:pPr>
            <a:r>
              <a:rPr lang="it-IT" sz="2400" dirty="0">
                <a:latin typeface="+mn-lt"/>
              </a:rPr>
              <a:t>A causa del massiccio proliferare di nuove forme legali di gioco d’azzardo, a cui si sta assistendo negli ultimi anni in Italia, le cronache registrano sempre con maggiore frequenza casi di persone che finiscono per rovinarsi completamente, praticando ossessivamente questi allettanti passatempi, apparentemente innocui. </a:t>
            </a:r>
          </a:p>
          <a:p>
            <a:pPr>
              <a:defRPr/>
            </a:pPr>
            <a:endParaRPr lang="it-IT" sz="2400" dirty="0">
              <a:latin typeface="+mn-lt"/>
            </a:endParaRPr>
          </a:p>
          <a:p>
            <a:pPr>
              <a:defRPr/>
            </a:pPr>
            <a:r>
              <a:rPr lang="it-IT" sz="2400" dirty="0">
                <a:latin typeface="+mn-lt"/>
              </a:rPr>
              <a:t>È sconcertante notare, però, come una gran parte di quei mezzi di informazione che denunciano tali drammatici episodi, non rifugga dalla tentazione di dispensare, in apposite rubriche, inconsistenti consigli per arricchirsi</a:t>
            </a:r>
            <a:r>
              <a:rPr lang="it-IT" sz="2400" i="1" dirty="0">
                <a:latin typeface="+mn-lt"/>
              </a:rPr>
              <a:t> matematicamente</a:t>
            </a:r>
            <a:r>
              <a:rPr lang="it-IT" sz="2400" dirty="0">
                <a:latin typeface="+mn-lt"/>
              </a:rPr>
              <a:t> al gioco.</a:t>
            </a:r>
          </a:p>
          <a:p>
            <a:pPr>
              <a:defRPr/>
            </a:pPr>
            <a:endParaRPr lang="it-IT" sz="2400" dirty="0">
              <a:latin typeface="+mn-lt"/>
            </a:endParaRPr>
          </a:p>
          <a:p>
            <a:pPr>
              <a:defRPr/>
            </a:pPr>
            <a:r>
              <a:rPr lang="it-IT" sz="2400" dirty="0">
                <a:latin typeface="+mn-lt"/>
              </a:rPr>
              <a:t> È, infatti, proprio la fiducia posta nei sedicenti metodi</a:t>
            </a:r>
            <a:r>
              <a:rPr lang="it-IT" sz="2400" i="1" dirty="0">
                <a:latin typeface="+mn-lt"/>
              </a:rPr>
              <a:t> sicuri </a:t>
            </a:r>
            <a:r>
              <a:rPr lang="it-IT" sz="2400" dirty="0">
                <a:latin typeface="+mn-lt"/>
              </a:rPr>
              <a:t>per vincere la causa principale delle perdite in denaro più cospicue.</a:t>
            </a:r>
            <a:endParaRPr lang="it-IT"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4"/>
          <p:cNvSpPr txBox="1">
            <a:spLocks noChangeArrowheads="1"/>
          </p:cNvSpPr>
          <p:nvPr/>
        </p:nvSpPr>
        <p:spPr bwMode="auto">
          <a:xfrm>
            <a:off x="720725" y="360363"/>
            <a:ext cx="8207375" cy="5632450"/>
          </a:xfrm>
          <a:prstGeom prst="rect">
            <a:avLst/>
          </a:prstGeom>
          <a:noFill/>
          <a:ln w="9525">
            <a:noFill/>
            <a:miter lim="800000"/>
            <a:headEnd/>
            <a:tailEnd/>
          </a:ln>
        </p:spPr>
        <p:txBody>
          <a:bodyPr>
            <a:spAutoFit/>
          </a:bodyPr>
          <a:lstStyle/>
          <a:p>
            <a:pPr>
              <a:defRPr/>
            </a:pPr>
            <a:r>
              <a:rPr lang="it-IT" sz="2400" dirty="0">
                <a:latin typeface="+mn-lt"/>
              </a:rPr>
              <a:t>Secondo alcune rilevazioni statistiche, pubblicate da varie fonti attendibili, al termine del 2012 gli Italiani hanno speso complessivamente circa 80 miliardi di euro per partecipare ai vari giochi in denaro autorizzati dallo Stato (</a:t>
            </a:r>
            <a:r>
              <a:rPr lang="it-IT" sz="2400" i="1" dirty="0">
                <a:latin typeface="+mn-lt"/>
              </a:rPr>
              <a:t>Lotto</a:t>
            </a:r>
            <a:r>
              <a:rPr lang="it-IT" sz="2400" dirty="0">
                <a:latin typeface="+mn-lt"/>
              </a:rPr>
              <a:t>, </a:t>
            </a:r>
            <a:r>
              <a:rPr lang="it-IT" sz="2400" i="1" dirty="0">
                <a:latin typeface="+mn-lt"/>
              </a:rPr>
              <a:t>Totocalcio</a:t>
            </a:r>
            <a:r>
              <a:rPr lang="it-IT" sz="2400" dirty="0">
                <a:latin typeface="+mn-lt"/>
              </a:rPr>
              <a:t>, </a:t>
            </a:r>
            <a:r>
              <a:rPr lang="it-IT" sz="2400" i="1" dirty="0">
                <a:latin typeface="+mn-lt"/>
              </a:rPr>
              <a:t>Gratta e vinci</a:t>
            </a:r>
            <a:r>
              <a:rPr lang="it-IT" sz="2400" dirty="0">
                <a:latin typeface="+mn-lt"/>
              </a:rPr>
              <a:t>, </a:t>
            </a:r>
            <a:r>
              <a:rPr lang="it-IT" sz="2400" i="1" dirty="0">
                <a:latin typeface="+mn-lt"/>
              </a:rPr>
              <a:t>Superenalotto</a:t>
            </a:r>
            <a:r>
              <a:rPr lang="it-IT" sz="2400" dirty="0">
                <a:latin typeface="+mn-lt"/>
              </a:rPr>
              <a:t>, </a:t>
            </a:r>
            <a:r>
              <a:rPr lang="it-IT" sz="2400" i="1" dirty="0">
                <a:latin typeface="+mn-lt"/>
              </a:rPr>
              <a:t>New Slot</a:t>
            </a:r>
            <a:r>
              <a:rPr lang="it-IT" sz="2400" dirty="0">
                <a:latin typeface="+mn-lt"/>
              </a:rPr>
              <a:t>, </a:t>
            </a:r>
            <a:r>
              <a:rPr lang="it-IT" sz="2400" i="1" dirty="0">
                <a:latin typeface="+mn-lt"/>
              </a:rPr>
              <a:t>scommesse sportive</a:t>
            </a:r>
            <a:r>
              <a:rPr lang="it-IT" sz="2400" dirty="0">
                <a:latin typeface="+mn-lt"/>
              </a:rPr>
              <a:t>, ecc.), con un incremento di circa il 400%, rispetto all’anno 2000.</a:t>
            </a:r>
          </a:p>
          <a:p>
            <a:pPr>
              <a:defRPr/>
            </a:pPr>
            <a:endParaRPr lang="it-IT" sz="2400" dirty="0">
              <a:latin typeface="+mn-lt"/>
            </a:endParaRPr>
          </a:p>
          <a:p>
            <a:pPr>
              <a:defRPr/>
            </a:pPr>
            <a:r>
              <a:rPr lang="it-IT" sz="2400" dirty="0">
                <a:latin typeface="+mn-lt"/>
              </a:rPr>
              <a:t>E tutto questo, senza prendere in considerazione il fatturato del gioco clandestino, non determinabile con precisione, ma considerato non inferiore a 15 miliardi di euro.</a:t>
            </a:r>
          </a:p>
          <a:p>
            <a:pPr>
              <a:defRPr/>
            </a:pPr>
            <a:endParaRPr lang="it-IT" sz="2400" dirty="0">
              <a:latin typeface="+mn-lt"/>
            </a:endParaRPr>
          </a:p>
          <a:p>
            <a:pPr>
              <a:defRPr/>
            </a:pPr>
            <a:r>
              <a:rPr lang="it-IT" sz="2400" dirty="0">
                <a:latin typeface="+mn-lt"/>
              </a:rPr>
              <a:t>Di conseguenza, si può affermare che, al termine del 2012, ognuno dei circa sessanta milioni cittadini italiani (compresi i lattanti e gli </a:t>
            </a:r>
            <a:r>
              <a:rPr lang="it-IT" sz="2400" dirty="0" err="1">
                <a:latin typeface="+mn-lt"/>
              </a:rPr>
              <a:t>ultracentenari…</a:t>
            </a:r>
            <a:r>
              <a:rPr lang="it-IT" sz="2400" dirty="0">
                <a:latin typeface="+mn-lt"/>
              </a:rPr>
              <a:t>) ha sborsato mediamente non meno di 1.333 euro (111 euro al mese; 26,63 euro a settimana).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410">
                                            <p:txEl>
                                              <p:pRg st="2" end="2"/>
                                            </p:txEl>
                                          </p:spTgt>
                                        </p:tgtEl>
                                        <p:attrNameLst>
                                          <p:attrName>style.visibility</p:attrName>
                                        </p:attrNameLst>
                                      </p:cBhvr>
                                      <p:to>
                                        <p:strVal val="visible"/>
                                      </p:to>
                                    </p:set>
                                    <p:animEffect transition="in" filter="box(out)">
                                      <p:cBhvr>
                                        <p:cTn id="7" dur="500"/>
                                        <p:tgtEl>
                                          <p:spTgt spid="174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7410">
                                            <p:txEl>
                                              <p:pRg st="4" end="4"/>
                                            </p:txEl>
                                          </p:spTgt>
                                        </p:tgtEl>
                                        <p:attrNameLst>
                                          <p:attrName>style.visibility</p:attrName>
                                        </p:attrNameLst>
                                      </p:cBhvr>
                                      <p:to>
                                        <p:strVal val="visible"/>
                                      </p:to>
                                    </p:set>
                                    <p:animEffect transition="in" filter="box(out)">
                                      <p:cBhvr>
                                        <p:cTn id="12" dur="500"/>
                                        <p:tgtEl>
                                          <p:spTgt spid="174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sellaDiTesto 4"/>
          <p:cNvSpPr txBox="1">
            <a:spLocks noChangeArrowheads="1"/>
          </p:cNvSpPr>
          <p:nvPr/>
        </p:nvSpPr>
        <p:spPr bwMode="auto">
          <a:xfrm>
            <a:off x="720725" y="360363"/>
            <a:ext cx="7991475" cy="4524375"/>
          </a:xfrm>
          <a:prstGeom prst="rect">
            <a:avLst/>
          </a:prstGeom>
          <a:noFill/>
          <a:ln w="9525">
            <a:noFill/>
            <a:miter lim="800000"/>
            <a:headEnd/>
            <a:tailEnd/>
          </a:ln>
        </p:spPr>
        <p:txBody>
          <a:bodyPr>
            <a:spAutoFit/>
          </a:bodyPr>
          <a:lstStyle/>
          <a:p>
            <a:pPr>
              <a:defRPr/>
            </a:pPr>
            <a:r>
              <a:rPr lang="it-IT" sz="2400" dirty="0">
                <a:latin typeface="+mn-lt"/>
              </a:rPr>
              <a:t>Ciò vuol dire, ad esempio, che la perdita media per un nucleo familiare composto da quattro persone, non è stata inferiore a 5.332 euro (444 euro al mese; 106,52 euro a settimana).</a:t>
            </a:r>
          </a:p>
          <a:p>
            <a:pPr>
              <a:defRPr/>
            </a:pPr>
            <a:endParaRPr lang="it-IT" sz="2400" dirty="0">
              <a:latin typeface="+mn-lt"/>
            </a:endParaRPr>
          </a:p>
          <a:p>
            <a:pPr>
              <a:defRPr/>
            </a:pPr>
            <a:r>
              <a:rPr lang="it-IT" sz="2400" dirty="0">
                <a:latin typeface="+mn-lt"/>
              </a:rPr>
              <a:t>Se il Governo avesse imposto una tassa di tale entità per ogni famiglia, sarebbe scoppiata sicuramente una rivoluzione, tenuto conto che il tanto odiato </a:t>
            </a:r>
            <a:r>
              <a:rPr lang="it-IT" sz="2400" i="1" dirty="0" err="1">
                <a:latin typeface="+mn-lt"/>
              </a:rPr>
              <a:t>Imu</a:t>
            </a:r>
            <a:r>
              <a:rPr lang="it-IT" sz="2400" i="1" dirty="0">
                <a:latin typeface="+mn-lt"/>
              </a:rPr>
              <a:t> sulla prima casa</a:t>
            </a:r>
            <a:r>
              <a:rPr lang="it-IT" sz="2400" dirty="0">
                <a:latin typeface="+mn-lt"/>
              </a:rPr>
              <a:t> incide mediamente per un importo circa dieci volte più basso.</a:t>
            </a:r>
          </a:p>
          <a:p>
            <a:pPr>
              <a:defRPr/>
            </a:pPr>
            <a:endParaRPr lang="it-IT" sz="2400" dirty="0">
              <a:latin typeface="+mn-lt"/>
            </a:endParaRPr>
          </a:p>
          <a:p>
            <a:pPr>
              <a:defRPr/>
            </a:pPr>
            <a:r>
              <a:rPr lang="it-IT" sz="2400" dirty="0">
                <a:latin typeface="+mn-lt"/>
              </a:rPr>
              <a:t>Invece, in particolari situazioni, la gente ha fatto addirittura la ressa alle ricevitorie, per non perdere l’opportunità di pagare questa sorta di tassa </a:t>
            </a:r>
            <a:r>
              <a:rPr lang="it-IT" sz="2400" dirty="0" err="1">
                <a:latin typeface="+mn-lt"/>
              </a:rPr>
              <a:t>volontaria…</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animEffect transition="in" filter="box(out)">
                                      <p:cBhvr>
                                        <p:cTn id="7" dur="500"/>
                                        <p:tgtEl>
                                          <p:spTgt spid="184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8434">
                                            <p:txEl>
                                              <p:pRg st="4" end="4"/>
                                            </p:txEl>
                                          </p:spTgt>
                                        </p:tgtEl>
                                        <p:attrNameLst>
                                          <p:attrName>style.visibility</p:attrName>
                                        </p:attrNameLst>
                                      </p:cBhvr>
                                      <p:to>
                                        <p:strVal val="visible"/>
                                      </p:to>
                                    </p:set>
                                    <p:animEffect transition="in" filter="box(out)">
                                      <p:cBhvr>
                                        <p:cTn id="12"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asellaDiTesto 1"/>
          <p:cNvSpPr txBox="1">
            <a:spLocks noChangeArrowheads="1"/>
          </p:cNvSpPr>
          <p:nvPr/>
        </p:nvSpPr>
        <p:spPr bwMode="auto">
          <a:xfrm>
            <a:off x="720725" y="360363"/>
            <a:ext cx="8027988"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causa principale delle perdite in denaro più cospicue è la fiducia posta nei sedicenti metodi</a:t>
            </a:r>
            <a:r>
              <a:rPr lang="it-IT" sz="2400" i="1" dirty="0">
                <a:latin typeface="+mn-lt"/>
                <a:cs typeface="Times New Roman" pitchFamily="18" charset="0"/>
              </a:rPr>
              <a:t> sicuri </a:t>
            </a:r>
            <a:r>
              <a:rPr lang="it-IT" sz="2400" dirty="0">
                <a:latin typeface="+mn-lt"/>
                <a:cs typeface="Times New Roman" pitchFamily="18" charset="0"/>
              </a:rPr>
              <a:t>per vincere. </a:t>
            </a:r>
          </a:p>
        </p:txBody>
      </p:sp>
      <p:pic>
        <p:nvPicPr>
          <p:cNvPr id="3" name="Immagine 4" descr="Lotto - Giocatori rit.JPG"/>
          <p:cNvPicPr>
            <a:picLocks noChangeAspect="1"/>
          </p:cNvPicPr>
          <p:nvPr/>
        </p:nvPicPr>
        <p:blipFill>
          <a:blip r:embed="rId2" cstate="print"/>
          <a:srcRect/>
          <a:stretch>
            <a:fillRect/>
          </a:stretch>
        </p:blipFill>
        <p:spPr bwMode="auto">
          <a:xfrm>
            <a:off x="1258888" y="1484313"/>
            <a:ext cx="6481762" cy="4321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720725" y="360363"/>
            <a:ext cx="8027988" cy="2308225"/>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maggioranza di tali sistemi si basa sulla falsa convinzione che, col trascorrere del tempo, tutti gli eventi legati a una determinata situazione siano destinati a realizzarsi una stessa quantità di volte; per cui, più uno di questi tarda a manifestarsi, più cresce, per compensazione, la sua probabilità di verificarsi nell’immediato futuro.</a:t>
            </a:r>
            <a:endParaRPr lang="it-IT" dirty="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magine 3" descr="Ritardatari.JPG"/>
          <p:cNvPicPr>
            <a:picLocks noChangeAspect="1"/>
          </p:cNvPicPr>
          <p:nvPr/>
        </p:nvPicPr>
        <p:blipFill>
          <a:blip r:embed="rId2" cstate="print"/>
          <a:srcRect/>
          <a:stretch>
            <a:fillRect/>
          </a:stretch>
        </p:blipFill>
        <p:spPr bwMode="auto">
          <a:xfrm>
            <a:off x="1187450" y="765175"/>
            <a:ext cx="6719888"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7848600" cy="5262562"/>
          </a:xfrm>
          <a:prstGeom prst="rect">
            <a:avLst/>
          </a:prstGeom>
          <a:noFill/>
        </p:spPr>
        <p:txBody>
          <a:bodyPr>
            <a:spAutoFit/>
          </a:bodyPr>
          <a:lstStyle/>
          <a:p>
            <a:pPr>
              <a:defRPr/>
            </a:pPr>
            <a:r>
              <a:rPr lang="it-IT" sz="2400" dirty="0">
                <a:latin typeface="+mn-lt"/>
                <a:cs typeface="Times New Roman" pitchFamily="18" charset="0"/>
              </a:rPr>
              <a:t>In base alla definizione </a:t>
            </a:r>
            <a:r>
              <a:rPr lang="it-IT" sz="2400" i="1" dirty="0">
                <a:latin typeface="+mn-lt"/>
                <a:cs typeface="Times New Roman" pitchFamily="18" charset="0"/>
              </a:rPr>
              <a:t>classica</a:t>
            </a:r>
            <a:r>
              <a:rPr lang="it-IT" sz="2400" dirty="0">
                <a:latin typeface="+mn-lt"/>
                <a:cs typeface="Times New Roman" pitchFamily="18" charset="0"/>
              </a:rPr>
              <a:t>, la probabilità di un determinato evento è uguale alla quantità dei casi favorevoli a quell’evento, diviso la quantità di tutti i casi possibili (a condizione che questi siano tutti ugualmente possibili).</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se si vuole determinare la probabilità di estrarre un K da un mazzo di 52 carte, effettuando un solo tentativo, bisogna considerare che: </a:t>
            </a:r>
          </a:p>
          <a:p>
            <a:pPr>
              <a:defRPr/>
            </a:pPr>
            <a:r>
              <a:rPr lang="it-IT" sz="2400" dirty="0">
                <a:latin typeface="+mn-lt"/>
                <a:cs typeface="Times New Roman" pitchFamily="18" charset="0"/>
              </a:rPr>
              <a:t>– i casi favorevoli sono: 4 (i K contenuti nel mazzo),</a:t>
            </a:r>
          </a:p>
          <a:p>
            <a:pPr>
              <a:defRPr/>
            </a:pPr>
            <a:r>
              <a:rPr lang="it-IT" sz="2400" dirty="0">
                <a:latin typeface="+mn-lt"/>
                <a:cs typeface="Times New Roman" pitchFamily="18" charset="0"/>
              </a:rPr>
              <a:t>– i casi possibili, tutti ugualmente possibili, sono 52 (le carte dell’intero mazzo).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valore della probabilità richiesta, quindi, è uguale a:</a:t>
            </a:r>
          </a:p>
          <a:p>
            <a:pPr>
              <a:defRPr/>
            </a:pPr>
            <a:r>
              <a:rPr lang="it-IT" sz="2400" dirty="0">
                <a:latin typeface="+mn-lt"/>
                <a:cs typeface="Times New Roman" pitchFamily="18" charset="0"/>
              </a:rPr>
              <a:t>4/52 = 1/13 =  </a:t>
            </a:r>
            <a:r>
              <a:rPr lang="it-IT" sz="2400" dirty="0" smtClean="0">
                <a:latin typeface="+mn-lt"/>
                <a:cs typeface="Times New Roman" pitchFamily="18" charset="0"/>
              </a:rPr>
              <a:t>0,0769.</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027988" cy="4894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Nonostante l’evidenza dei fatti, i sostenitori dell’influenza dei </a:t>
            </a:r>
            <a:r>
              <a:rPr lang="it-IT" sz="2400" i="1" dirty="0">
                <a:latin typeface="+mn-lt"/>
                <a:cs typeface="Times New Roman" pitchFamily="18" charset="0"/>
              </a:rPr>
              <a:t>ritardi</a:t>
            </a:r>
            <a:r>
              <a:rPr lang="it-IT" sz="2400" dirty="0">
                <a:latin typeface="+mn-lt"/>
                <a:cs typeface="Times New Roman" pitchFamily="18" charset="0"/>
              </a:rPr>
              <a:t>, hanno il vezzo di rivendicare la scientificità delle loro elucubrazioni, appellandosi alla </a:t>
            </a:r>
            <a:r>
              <a:rPr lang="it-IT" sz="2400" i="1" dirty="0">
                <a:latin typeface="+mn-lt"/>
                <a:cs typeface="Times New Roman" pitchFamily="18" charset="0"/>
              </a:rPr>
              <a:t>Legge dei grandi numeri</a:t>
            </a:r>
            <a:r>
              <a:rPr lang="it-IT" sz="2400" dirty="0">
                <a:latin typeface="+mn-lt"/>
                <a:cs typeface="Times New Roman" pitchFamily="18" charset="0"/>
              </a:rPr>
              <a:t> (come se si trattasse di una sorta di entità pensante, capace di intervenire nello svolgimento delle vicende </a:t>
            </a:r>
            <a:r>
              <a:rPr lang="it-IT" sz="2400" dirty="0" err="1">
                <a:latin typeface="+mn-lt"/>
                <a:cs typeface="Times New Roman" pitchFamily="18" charset="0"/>
              </a:rPr>
              <a:t>umane…</a:t>
            </a:r>
            <a:r>
              <a:rPr lang="it-IT" sz="2400" dirty="0">
                <a:latin typeface="+mn-lt"/>
                <a:cs typeface="Times New Roman" pitchFamily="18" charset="0"/>
              </a:rPr>
              <a:t>).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La validità del teorema di </a:t>
            </a:r>
            <a:r>
              <a:rPr lang="it-IT" sz="2400" dirty="0" err="1">
                <a:latin typeface="+mn-lt"/>
                <a:cs typeface="Times New Roman" pitchFamily="18" charset="0"/>
              </a:rPr>
              <a:t>Bernoulli</a:t>
            </a:r>
            <a:r>
              <a:rPr lang="it-IT" sz="2400" dirty="0">
                <a:latin typeface="+mn-lt"/>
                <a:cs typeface="Times New Roman" pitchFamily="18" charset="0"/>
              </a:rPr>
              <a:t>, però, non comporta necessariamente che un eventuale scarto dal valore atteso, riscontrato nell’effettuazione dei primi tentativi, debba essere compensato da quelli successivi (anche se può sembrare una contraddizione).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In realtà, ogni risultato fa storia a sé.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ox(ou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ox(out)">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883525" cy="304641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convergenza tra frequenza e probabilità è garantita semplicemente dal fatto che, con l’aumentare del numero di tentativi effettuati, l’incidenza di un eventuale scarto dal valore atteso diventa sempre più trascurabile (anche se non arriva ad estinguersi del tutto).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Dimostriamo questo assunto, ricorrendo al semplice gioco di </a:t>
            </a:r>
            <a:r>
              <a:rPr lang="it-IT" sz="2400" i="1" dirty="0">
                <a:latin typeface="+mn-lt"/>
                <a:cs typeface="Times New Roman" pitchFamily="18" charset="0"/>
              </a:rPr>
              <a:t>testa o croce.</a:t>
            </a:r>
            <a:endParaRPr lang="it-IT" sz="2400" i="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ox(in)">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asellaDiTesto 2"/>
          <p:cNvSpPr txBox="1">
            <a:spLocks noChangeArrowheads="1"/>
          </p:cNvSpPr>
          <p:nvPr/>
        </p:nvSpPr>
        <p:spPr bwMode="auto">
          <a:xfrm>
            <a:off x="720725" y="360363"/>
            <a:ext cx="7883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Si immagini, ad esempio, di eseguire una serie di lanci di una moneta</a:t>
            </a:r>
            <a:endParaRPr lang="it-IT" sz="2400" dirty="0">
              <a:latin typeface="+mn-lt"/>
            </a:endParaRPr>
          </a:p>
        </p:txBody>
      </p:sp>
      <p:pic>
        <p:nvPicPr>
          <p:cNvPr id="93187" name="Immagine 2" descr="Lancio  moneta 1 col.JPG"/>
          <p:cNvPicPr>
            <a:picLocks noChangeAspect="1"/>
          </p:cNvPicPr>
          <p:nvPr/>
        </p:nvPicPr>
        <p:blipFill>
          <a:blip r:embed="rId2" cstate="print"/>
          <a:srcRect/>
          <a:stretch>
            <a:fillRect/>
          </a:stretch>
        </p:blipFill>
        <p:spPr bwMode="auto">
          <a:xfrm>
            <a:off x="2484438" y="1412875"/>
            <a:ext cx="4002087" cy="504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ox(out)">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asellaDiTesto 2"/>
          <p:cNvSpPr txBox="1">
            <a:spLocks noChangeArrowheads="1"/>
          </p:cNvSpPr>
          <p:nvPr/>
        </p:nvSpPr>
        <p:spPr bwMode="auto">
          <a:xfrm>
            <a:off x="720725" y="360363"/>
            <a:ext cx="8099425"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Si immagini, ad esempio, di eseguire una serie di lanci di una moneta e di riportare i risultati ottenuti, nella seguente tabella.</a:t>
            </a:r>
            <a:endParaRPr lang="it-IT" sz="2400" dirty="0">
              <a:latin typeface="+mn-lt"/>
            </a:endParaRPr>
          </a:p>
          <a:p>
            <a:pPr>
              <a:defRPr/>
            </a:pPr>
            <a:endParaRPr lang="it-IT" sz="2400" dirty="0">
              <a:latin typeface="+mn-lt"/>
            </a:endParaRPr>
          </a:p>
        </p:txBody>
      </p:sp>
      <p:pic>
        <p:nvPicPr>
          <p:cNvPr id="123907" name="Immagine 2" descr="Lancio  moneta 1 col.JPG"/>
          <p:cNvPicPr>
            <a:picLocks noChangeAspect="1"/>
          </p:cNvPicPr>
          <p:nvPr/>
        </p:nvPicPr>
        <p:blipFill>
          <a:blip r:embed="rId2" cstate="print"/>
          <a:srcRect/>
          <a:stretch>
            <a:fillRect/>
          </a:stretch>
        </p:blipFill>
        <p:spPr bwMode="auto">
          <a:xfrm>
            <a:off x="2484438" y="1412875"/>
            <a:ext cx="4002087"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3" descr="Tabella scarti - 0.JPG"/>
          <p:cNvPicPr>
            <a:picLocks noChangeAspect="1"/>
          </p:cNvPicPr>
          <p:nvPr/>
        </p:nvPicPr>
        <p:blipFill>
          <a:blip r:embed="rId2" cstate="print"/>
          <a:srcRect/>
          <a:stretch>
            <a:fillRect/>
          </a:stretch>
        </p:blipFill>
        <p:spPr bwMode="auto">
          <a:xfrm>
            <a:off x="250825" y="720725"/>
            <a:ext cx="8707438"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3" descr="Tabella scarti - 1.JPG"/>
          <p:cNvPicPr>
            <a:picLocks noChangeAspect="1"/>
          </p:cNvPicPr>
          <p:nvPr/>
        </p:nvPicPr>
        <p:blipFill>
          <a:blip r:embed="rId2" cstate="print"/>
          <a:srcRect/>
          <a:stretch>
            <a:fillRect/>
          </a:stretch>
        </p:blipFill>
        <p:spPr bwMode="auto">
          <a:xfrm>
            <a:off x="252413" y="720725"/>
            <a:ext cx="87058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magine 3" descr="Tabella scarti - 2.JPG"/>
          <p:cNvPicPr>
            <a:picLocks noChangeAspect="1"/>
          </p:cNvPicPr>
          <p:nvPr/>
        </p:nvPicPr>
        <p:blipFill>
          <a:blip r:embed="rId2" cstate="print"/>
          <a:srcRect/>
          <a:stretch>
            <a:fillRect/>
          </a:stretch>
        </p:blipFill>
        <p:spPr bwMode="auto">
          <a:xfrm>
            <a:off x="252413" y="720725"/>
            <a:ext cx="87058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Immagine 3" descr="Tabella scarti - 3.JPG"/>
          <p:cNvPicPr>
            <a:picLocks noChangeAspect="1"/>
          </p:cNvPicPr>
          <p:nvPr/>
        </p:nvPicPr>
        <p:blipFill>
          <a:blip r:embed="rId2" cstate="print"/>
          <a:srcRect/>
          <a:stretch>
            <a:fillRect/>
          </a:stretch>
        </p:blipFill>
        <p:spPr bwMode="auto">
          <a:xfrm>
            <a:off x="252413" y="720725"/>
            <a:ext cx="87058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3" descr="Tabella scarti - 4.JPG"/>
          <p:cNvPicPr>
            <a:picLocks noChangeAspect="1"/>
          </p:cNvPicPr>
          <p:nvPr/>
        </p:nvPicPr>
        <p:blipFill>
          <a:blip r:embed="rId2" cstate="print"/>
          <a:srcRect/>
          <a:stretch>
            <a:fillRect/>
          </a:stretch>
        </p:blipFill>
        <p:spPr bwMode="auto">
          <a:xfrm>
            <a:off x="252413" y="720725"/>
            <a:ext cx="87058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3" descr="Tabella scarti - 5.JPG"/>
          <p:cNvPicPr>
            <a:picLocks noChangeAspect="1"/>
          </p:cNvPicPr>
          <p:nvPr/>
        </p:nvPicPr>
        <p:blipFill>
          <a:blip r:embed="rId2" cstate="print"/>
          <a:srcRect/>
          <a:stretch>
            <a:fillRect/>
          </a:stretch>
        </p:blipFill>
        <p:spPr bwMode="auto">
          <a:xfrm>
            <a:off x="252413" y="720725"/>
            <a:ext cx="87058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asellaDiTesto 1"/>
          <p:cNvSpPr txBox="1">
            <a:spLocks noChangeArrowheads="1"/>
          </p:cNvSpPr>
          <p:nvPr/>
        </p:nvSpPr>
        <p:spPr bwMode="auto">
          <a:xfrm>
            <a:off x="720725" y="360363"/>
            <a:ext cx="7775575" cy="4894262"/>
          </a:xfrm>
          <a:prstGeom prst="rect">
            <a:avLst/>
          </a:prstGeom>
          <a:noFill/>
          <a:ln w="9525">
            <a:noFill/>
            <a:miter lim="800000"/>
            <a:headEnd/>
            <a:tailEnd/>
          </a:ln>
        </p:spPr>
        <p:txBody>
          <a:bodyPr>
            <a:spAutoFit/>
          </a:bodyPr>
          <a:lstStyle/>
          <a:p>
            <a:pPr>
              <a:defRPr/>
            </a:pPr>
            <a:r>
              <a:rPr lang="it-IT" sz="2400" b="1" i="1" dirty="0">
                <a:latin typeface="+mn-lt"/>
                <a:cs typeface="Times New Roman" pitchFamily="18" charset="0"/>
              </a:rPr>
              <a:t>Frequenza di un evento</a:t>
            </a:r>
            <a:r>
              <a:rPr lang="it-IT" sz="2400" dirty="0">
                <a:latin typeface="+mn-lt"/>
                <a:cs typeface="Times New Roman" pitchFamily="18" charset="0"/>
              </a:rPr>
              <a:t>: è un valore </a:t>
            </a:r>
            <a:r>
              <a:rPr lang="it-IT" sz="2400" u="sng" dirty="0">
                <a:latin typeface="+mn-lt"/>
                <a:cs typeface="Times New Roman" pitchFamily="18" charset="0"/>
              </a:rPr>
              <a:t>pratico</a:t>
            </a:r>
            <a:r>
              <a:rPr lang="it-IT" sz="2400" dirty="0">
                <a:latin typeface="+mn-lt"/>
                <a:cs typeface="Times New Roman" pitchFamily="18" charset="0"/>
              </a:rPr>
              <a:t>, che si ricava al termine di un’apposita sperimentazione; corrisponde al rapporto tra la quantità di volte in cui un determinato evento si è verificato e la quantità totale di prove effettuate.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se dopo aver lanciato una moneta 100 volte, si rileva che la «testa» è uscita 50 volte, si può affermare che la frequenza di uscita di «testa» è uguale a: 50/100 = 1/2 = 0,5.</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Siccome il numero di successi ottenuti non può essere superiore a quello delle prove effettuate, anche il valore di una frequenza corrisponde a un numero decimale compreso tra 0 e 1.</a:t>
            </a:r>
            <a:endParaRPr lang="it-IT" sz="2400" dirty="0">
              <a:latin typeface="+mn-l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a:spLocks noChangeArrowheads="1"/>
          </p:cNvSpPr>
          <p:nvPr/>
        </p:nvSpPr>
        <p:spPr bwMode="auto">
          <a:xfrm>
            <a:off x="720725" y="3240088"/>
            <a:ext cx="8064500" cy="1938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Come si vede, con l’aumentare del numero di lanci, la frequenza di uscita delle </a:t>
            </a:r>
            <a:r>
              <a:rPr lang="it-IT" sz="2400" i="1" dirty="0">
                <a:latin typeface="+mn-lt"/>
                <a:cs typeface="Times New Roman" pitchFamily="18" charset="0"/>
              </a:rPr>
              <a:t>teste</a:t>
            </a:r>
            <a:r>
              <a:rPr lang="it-IT" sz="2400" dirty="0">
                <a:latin typeface="+mn-lt"/>
                <a:cs typeface="Times New Roman" pitchFamily="18" charset="0"/>
              </a:rPr>
              <a:t>, si avvicina sempre di più al valore 0,5 della relativa probabilità.</a:t>
            </a:r>
          </a:p>
          <a:p>
            <a:pPr>
              <a:defRPr/>
            </a:pPr>
            <a:r>
              <a:rPr lang="it-IT" sz="2400" dirty="0">
                <a:latin typeface="+mn-lt"/>
                <a:cs typeface="Times New Roman" pitchFamily="18" charset="0"/>
              </a:rPr>
              <a:t>Lo scarto, invece, non solo non viene mai compensato, ma anzi cresce in maniera esponenziale.</a:t>
            </a:r>
            <a:endParaRPr lang="it-IT" sz="2400" dirty="0">
              <a:latin typeface="+mn-lt"/>
            </a:endParaRPr>
          </a:p>
        </p:txBody>
      </p:sp>
      <p:pic>
        <p:nvPicPr>
          <p:cNvPr id="131075" name="Immagine 4" descr="Tabella scarti - 6.JPG"/>
          <p:cNvPicPr>
            <a:picLocks noChangeAspect="1"/>
          </p:cNvPicPr>
          <p:nvPr/>
        </p:nvPicPr>
        <p:blipFill>
          <a:blip r:embed="rId2" cstate="print"/>
          <a:srcRect/>
          <a:stretch>
            <a:fillRect/>
          </a:stretch>
        </p:blipFill>
        <p:spPr bwMode="auto">
          <a:xfrm>
            <a:off x="250825" y="720725"/>
            <a:ext cx="8707438" cy="237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ou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ou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asellaDiTesto 1"/>
          <p:cNvSpPr txBox="1">
            <a:spLocks noChangeArrowheads="1"/>
          </p:cNvSpPr>
          <p:nvPr/>
        </p:nvSpPr>
        <p:spPr bwMode="auto">
          <a:xfrm>
            <a:off x="720725" y="360363"/>
            <a:ext cx="8172450"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ogni caso, bisogna considerare che il valore della probabilità, calcolato prima di cominciare ad effettuare i tentativi (quando, cioè, non se ne può ancora conoscere l’esito), è diverso da quello ricavabile, una volta venuti a conoscenza di alcuni risultati.</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1" descr="Testa o croce.JPG"/>
          <p:cNvPicPr>
            <a:picLocks noChangeAspect="1"/>
          </p:cNvPicPr>
          <p:nvPr/>
        </p:nvPicPr>
        <p:blipFill>
          <a:blip r:embed="rId3" cstate="print"/>
          <a:srcRect/>
          <a:stretch>
            <a:fillRect/>
          </a:stretch>
        </p:blipFill>
        <p:spPr bwMode="auto">
          <a:xfrm>
            <a:off x="828675" y="1979613"/>
            <a:ext cx="7116763" cy="3960812"/>
          </a:xfrm>
          <a:prstGeom prst="rect">
            <a:avLst/>
          </a:prstGeom>
          <a:noFill/>
          <a:ln w="9525">
            <a:noFill/>
            <a:miter lim="800000"/>
            <a:headEnd/>
            <a:tailEnd/>
          </a:ln>
        </p:spPr>
      </p:pic>
      <p:sp>
        <p:nvSpPr>
          <p:cNvPr id="134147" name="CasellaDiTesto 3"/>
          <p:cNvSpPr txBox="1">
            <a:spLocks noChangeArrowheads="1"/>
          </p:cNvSpPr>
          <p:nvPr/>
        </p:nvSpPr>
        <p:spPr bwMode="auto">
          <a:xfrm>
            <a:off x="720725" y="360363"/>
            <a:ext cx="77771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Ad esempio, se si pensa di lanciare una moneta 4 volte di seguito, si possono prevedere 16 potenziali successioni di uscita, così raffigurabili (T = </a:t>
            </a:r>
            <a:r>
              <a:rPr lang="it-IT" sz="2400" i="1" dirty="0">
                <a:latin typeface="+mn-lt"/>
                <a:cs typeface="Times New Roman" pitchFamily="18" charset="0"/>
              </a:rPr>
              <a:t>testa</a:t>
            </a:r>
            <a:r>
              <a:rPr lang="it-IT" sz="2400" dirty="0">
                <a:latin typeface="+mn-lt"/>
                <a:cs typeface="Times New Roman" pitchFamily="18" charset="0"/>
              </a:rPr>
              <a:t>, C = </a:t>
            </a:r>
            <a:r>
              <a:rPr lang="it-IT" sz="2400" i="1" dirty="0">
                <a:latin typeface="+mn-lt"/>
                <a:cs typeface="Times New Roman" pitchFamily="18" charset="0"/>
              </a:rPr>
              <a:t>croce</a:t>
            </a:r>
            <a:r>
              <a:rPr lang="it-IT" sz="2400" dirty="0">
                <a:latin typeface="+mn-lt"/>
                <a:cs typeface="Times New Roman" pitchFamily="18" charset="0"/>
              </a:rPr>
              <a:t>):</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ox(out)">
                                      <p:cBhvr>
                                        <p:cTn id="7"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1" descr="Testa o croce.JPG"/>
          <p:cNvPicPr>
            <a:picLocks noChangeAspect="1"/>
          </p:cNvPicPr>
          <p:nvPr/>
        </p:nvPicPr>
        <p:blipFill>
          <a:blip r:embed="rId2" cstate="print"/>
          <a:srcRect/>
          <a:stretch>
            <a:fillRect/>
          </a:stretch>
        </p:blipFill>
        <p:spPr bwMode="auto">
          <a:xfrm>
            <a:off x="827088" y="1979613"/>
            <a:ext cx="7116762" cy="3960812"/>
          </a:xfrm>
          <a:prstGeom prst="rect">
            <a:avLst/>
          </a:prstGeom>
          <a:noFill/>
          <a:ln w="9525">
            <a:noFill/>
            <a:miter lim="800000"/>
            <a:headEnd/>
            <a:tailEnd/>
          </a:ln>
        </p:spPr>
      </p:pic>
      <p:sp>
        <p:nvSpPr>
          <p:cNvPr id="135171" name="CasellaDiTesto 3"/>
          <p:cNvSpPr txBox="1">
            <a:spLocks noChangeArrowheads="1"/>
          </p:cNvSpPr>
          <p:nvPr/>
        </p:nvSpPr>
        <p:spPr bwMode="auto">
          <a:xfrm>
            <a:off x="720725" y="360363"/>
            <a:ext cx="7848600"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Come si vede, in un solo caso su 16 si ha l’uscita di 4 </a:t>
            </a:r>
            <a:r>
              <a:rPr lang="it-IT" sz="2400" i="1" dirty="0">
                <a:latin typeface="+mn-lt"/>
                <a:cs typeface="Times New Roman" pitchFamily="18" charset="0"/>
              </a:rPr>
              <a:t>teste</a:t>
            </a:r>
            <a:r>
              <a:rPr lang="it-IT" sz="2400" dirty="0">
                <a:latin typeface="+mn-lt"/>
                <a:cs typeface="Times New Roman" pitchFamily="18" charset="0"/>
              </a:rPr>
              <a:t> su 4 successivi lanci (TTTT); di conseguenza, la probabilità relativa a un tale evento (calcolata prima di iniziare a lanciare la moneta), è uguale a 1/16 (sensibilmente minore di 1/2).</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Immagine 1" descr="Testa o croce.JPG"/>
          <p:cNvPicPr>
            <a:picLocks noChangeAspect="1"/>
          </p:cNvPicPr>
          <p:nvPr/>
        </p:nvPicPr>
        <p:blipFill>
          <a:blip r:embed="rId2" cstate="print"/>
          <a:srcRect/>
          <a:stretch>
            <a:fillRect/>
          </a:stretch>
        </p:blipFill>
        <p:spPr bwMode="auto">
          <a:xfrm>
            <a:off x="828675" y="1979613"/>
            <a:ext cx="7116763" cy="3960812"/>
          </a:xfrm>
          <a:prstGeom prst="rect">
            <a:avLst/>
          </a:prstGeom>
          <a:noFill/>
          <a:ln w="9525">
            <a:noFill/>
            <a:miter lim="800000"/>
            <a:headEnd/>
            <a:tailEnd/>
          </a:ln>
        </p:spPr>
      </p:pic>
      <p:sp>
        <p:nvSpPr>
          <p:cNvPr id="136195" name="CasellaDiTesto 3"/>
          <p:cNvSpPr txBox="1">
            <a:spLocks noChangeArrowheads="1"/>
          </p:cNvSpPr>
          <p:nvPr/>
        </p:nvSpPr>
        <p:spPr bwMode="auto">
          <a:xfrm>
            <a:off x="720725" y="360363"/>
            <a:ext cx="8137525"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Se, però, dopo 3 successivi lanci si sono ottenute 3 </a:t>
            </a:r>
            <a:r>
              <a:rPr lang="it-IT" sz="2400" i="1" dirty="0">
                <a:latin typeface="+mn-lt"/>
                <a:cs typeface="Times New Roman" pitchFamily="18" charset="0"/>
              </a:rPr>
              <a:t>teste</a:t>
            </a:r>
            <a:r>
              <a:rPr lang="it-IT" sz="2400" dirty="0">
                <a:latin typeface="+mn-lt"/>
                <a:cs typeface="Times New Roman" pitchFamily="18" charset="0"/>
              </a:rPr>
              <a:t> di seguito (TTT), non si può affermare che, per compensazione,  l’uscita di una </a:t>
            </a:r>
            <a:r>
              <a:rPr lang="it-IT" sz="2400" i="1" dirty="0">
                <a:latin typeface="+mn-lt"/>
                <a:cs typeface="Times New Roman" pitchFamily="18" charset="0"/>
              </a:rPr>
              <a:t>croce </a:t>
            </a:r>
            <a:r>
              <a:rPr lang="it-IT" sz="2400" dirty="0">
                <a:latin typeface="+mn-lt"/>
                <a:cs typeface="Times New Roman" pitchFamily="18" charset="0"/>
              </a:rPr>
              <a:t>(in ritardo) ha maggiori probabilità di uscita di una </a:t>
            </a:r>
            <a:r>
              <a:rPr lang="it-IT" sz="2400" i="1" dirty="0">
                <a:latin typeface="+mn-lt"/>
                <a:cs typeface="Times New Roman" pitchFamily="18" charset="0"/>
              </a:rPr>
              <a:t>testa</a:t>
            </a:r>
            <a:r>
              <a:rPr lang="it-IT" sz="2400" dirty="0">
                <a:latin typeface="+mn-lt"/>
                <a:cs typeface="Times New Roman" pitchFamily="18" charset="0"/>
              </a:rPr>
              <a:t>, al lancio successivo.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Immagine 1" descr="Testa o croce.JPG"/>
          <p:cNvPicPr>
            <a:picLocks noChangeAspect="1"/>
          </p:cNvPicPr>
          <p:nvPr/>
        </p:nvPicPr>
        <p:blipFill>
          <a:blip r:embed="rId2" cstate="print"/>
          <a:srcRect/>
          <a:stretch>
            <a:fillRect/>
          </a:stretch>
        </p:blipFill>
        <p:spPr bwMode="auto">
          <a:xfrm>
            <a:off x="828675" y="1979613"/>
            <a:ext cx="7116763" cy="3960812"/>
          </a:xfrm>
          <a:prstGeom prst="rect">
            <a:avLst/>
          </a:prstGeom>
          <a:noFill/>
          <a:ln w="9525">
            <a:noFill/>
            <a:miter lim="800000"/>
            <a:headEnd/>
            <a:tailEnd/>
          </a:ln>
        </p:spPr>
      </p:pic>
      <p:sp>
        <p:nvSpPr>
          <p:cNvPr id="137219" name="CasellaDiTesto 3"/>
          <p:cNvSpPr txBox="1">
            <a:spLocks noChangeArrowheads="1"/>
          </p:cNvSpPr>
          <p:nvPr/>
        </p:nvSpPr>
        <p:spPr bwMode="auto">
          <a:xfrm>
            <a:off x="720725" y="360363"/>
            <a:ext cx="8137525"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Arrivati a questo punto, infatti, delle 16 successioni previste all’inizio, solo 2 sono ancora attuabili: TTTC e TTTT, entrambe con 1/2 di probabilità.</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magine 1" descr="Testa o croce.JPG"/>
          <p:cNvPicPr>
            <a:picLocks noChangeAspect="1"/>
          </p:cNvPicPr>
          <p:nvPr/>
        </p:nvPicPr>
        <p:blipFill>
          <a:blip r:embed="rId2" cstate="print"/>
          <a:srcRect/>
          <a:stretch>
            <a:fillRect/>
          </a:stretch>
        </p:blipFill>
        <p:spPr bwMode="auto">
          <a:xfrm>
            <a:off x="1476375" y="2349500"/>
            <a:ext cx="5822950" cy="3240088"/>
          </a:xfrm>
          <a:prstGeom prst="rect">
            <a:avLst/>
          </a:prstGeom>
          <a:noFill/>
          <a:ln w="9525">
            <a:noFill/>
            <a:miter lim="800000"/>
            <a:headEnd/>
            <a:tailEnd/>
          </a:ln>
        </p:spPr>
      </p:pic>
      <p:sp>
        <p:nvSpPr>
          <p:cNvPr id="138243" name="CasellaDiTesto 3"/>
          <p:cNvSpPr txBox="1">
            <a:spLocks noChangeArrowheads="1"/>
          </p:cNvSpPr>
          <p:nvPr/>
        </p:nvSpPr>
        <p:spPr bwMode="auto">
          <a:xfrm>
            <a:off x="720725" y="360363"/>
            <a:ext cx="8137525" cy="1200150"/>
          </a:xfrm>
          <a:prstGeom prst="rect">
            <a:avLst/>
          </a:prstGeom>
          <a:noFill/>
          <a:ln w="9525">
            <a:noFill/>
            <a:miter lim="800000"/>
            <a:headEnd/>
            <a:tailEnd/>
          </a:ln>
        </p:spPr>
        <p:txBody>
          <a:bodyPr>
            <a:spAutoFit/>
          </a:bodyPr>
          <a:lstStyle/>
          <a:p>
            <a:pPr>
              <a:defRPr/>
            </a:pPr>
            <a:r>
              <a:rPr lang="it-IT" sz="2400" dirty="0">
                <a:solidFill>
                  <a:srgbClr val="0000CC"/>
                </a:solidFill>
                <a:latin typeface="+mn-lt"/>
                <a:cs typeface="Times New Roman" pitchFamily="18" charset="0"/>
              </a:rPr>
              <a:t>Arrivati a questo punto, infatti, delle 16 successioni previste all’inizio, solo 2 sono ancora attuabili: TTTC e TTTT, entrambe con 1/2 di probabilità.</a:t>
            </a:r>
            <a:endParaRPr lang="it-IT" sz="2400" dirty="0">
              <a:latin typeface="+mn-lt"/>
              <a:cs typeface="Times New Roman" pitchFamily="18" charset="0"/>
            </a:endParaRPr>
          </a:p>
        </p:txBody>
      </p:sp>
      <p:pic>
        <p:nvPicPr>
          <p:cNvPr id="137220" name="Immagine 1" descr="Testa o croce - 1.JPG"/>
          <p:cNvPicPr>
            <a:picLocks noChangeAspect="1"/>
          </p:cNvPicPr>
          <p:nvPr/>
        </p:nvPicPr>
        <p:blipFill>
          <a:blip r:embed="rId3" cstate="print"/>
          <a:srcRect/>
          <a:stretch>
            <a:fillRect/>
          </a:stretch>
        </p:blipFill>
        <p:spPr bwMode="auto">
          <a:xfrm>
            <a:off x="828675" y="1979613"/>
            <a:ext cx="7116763"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Immagine 1" descr="Testa o croce.JPG"/>
          <p:cNvPicPr>
            <a:picLocks noChangeAspect="1"/>
          </p:cNvPicPr>
          <p:nvPr/>
        </p:nvPicPr>
        <p:blipFill>
          <a:blip r:embed="rId2" cstate="print"/>
          <a:srcRect/>
          <a:stretch>
            <a:fillRect/>
          </a:stretch>
        </p:blipFill>
        <p:spPr bwMode="auto">
          <a:xfrm>
            <a:off x="1476375" y="2349500"/>
            <a:ext cx="5822950" cy="3240088"/>
          </a:xfrm>
          <a:prstGeom prst="rect">
            <a:avLst/>
          </a:prstGeom>
          <a:noFill/>
          <a:ln w="9525">
            <a:noFill/>
            <a:miter lim="800000"/>
            <a:headEnd/>
            <a:tailEnd/>
          </a:ln>
        </p:spPr>
      </p:pic>
      <p:sp>
        <p:nvSpPr>
          <p:cNvPr id="139267" name="CasellaDiTesto 3"/>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Tutte le altre non possono più essere prese in considerazione, in quanto nessuna di loro inizia con TTT.</a:t>
            </a:r>
          </a:p>
        </p:txBody>
      </p:sp>
      <p:pic>
        <p:nvPicPr>
          <p:cNvPr id="138244" name="Immagine 1" descr="Testa o croce - 1.JPG"/>
          <p:cNvPicPr>
            <a:picLocks noChangeAspect="1"/>
          </p:cNvPicPr>
          <p:nvPr/>
        </p:nvPicPr>
        <p:blipFill>
          <a:blip r:embed="rId3" cstate="print"/>
          <a:srcRect/>
          <a:stretch>
            <a:fillRect/>
          </a:stretch>
        </p:blipFill>
        <p:spPr bwMode="auto">
          <a:xfrm>
            <a:off x="828675" y="1979613"/>
            <a:ext cx="7116763"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Immagine 1" descr="Testa o croce.JPG"/>
          <p:cNvPicPr>
            <a:picLocks noChangeAspect="1"/>
          </p:cNvPicPr>
          <p:nvPr/>
        </p:nvPicPr>
        <p:blipFill>
          <a:blip r:embed="rId2" cstate="print"/>
          <a:srcRect/>
          <a:stretch>
            <a:fillRect/>
          </a:stretch>
        </p:blipFill>
        <p:spPr bwMode="auto">
          <a:xfrm>
            <a:off x="1476375" y="2349500"/>
            <a:ext cx="5822950" cy="3240088"/>
          </a:xfrm>
          <a:prstGeom prst="rect">
            <a:avLst/>
          </a:prstGeom>
          <a:noFill/>
          <a:ln w="9525">
            <a:noFill/>
            <a:miter lim="800000"/>
            <a:headEnd/>
            <a:tailEnd/>
          </a:ln>
        </p:spPr>
      </p:pic>
      <p:sp>
        <p:nvSpPr>
          <p:cNvPr id="140291" name="CasellaDiTesto 3"/>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Tutte le altre non possono più essere prese in considerazione, in quanto nessuna di loro inizia con TTT.</a:t>
            </a:r>
          </a:p>
        </p:txBody>
      </p:sp>
      <p:pic>
        <p:nvPicPr>
          <p:cNvPr id="139268" name="Immagine 1" descr="Testa o croce - 1.JPG"/>
          <p:cNvPicPr>
            <a:picLocks noChangeAspect="1"/>
          </p:cNvPicPr>
          <p:nvPr/>
        </p:nvPicPr>
        <p:blipFill>
          <a:blip r:embed="rId3" cstate="print"/>
          <a:srcRect/>
          <a:stretch>
            <a:fillRect/>
          </a:stretch>
        </p:blipFill>
        <p:spPr bwMode="auto">
          <a:xfrm>
            <a:off x="1476375" y="2351088"/>
            <a:ext cx="5822950" cy="3240087"/>
          </a:xfrm>
          <a:prstGeom prst="rect">
            <a:avLst/>
          </a:prstGeom>
          <a:noFill/>
          <a:ln w="9525">
            <a:noFill/>
            <a:miter lim="800000"/>
            <a:headEnd/>
            <a:tailEnd/>
          </a:ln>
        </p:spPr>
      </p:pic>
      <p:pic>
        <p:nvPicPr>
          <p:cNvPr id="139269" name="Immagine 1" descr="Testa o croce - 2.JPG"/>
          <p:cNvPicPr>
            <a:picLocks noChangeAspect="1"/>
          </p:cNvPicPr>
          <p:nvPr/>
        </p:nvPicPr>
        <p:blipFill>
          <a:blip r:embed="rId4" cstate="print"/>
          <a:srcRect/>
          <a:stretch>
            <a:fillRect/>
          </a:stretch>
        </p:blipFill>
        <p:spPr bwMode="auto">
          <a:xfrm>
            <a:off x="828675" y="1979613"/>
            <a:ext cx="7116763"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asellaDiTesto 3"/>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probabilità che esca ancora una </a:t>
            </a:r>
            <a:r>
              <a:rPr lang="it-IT" sz="2400" i="1" dirty="0">
                <a:latin typeface="+mn-lt"/>
                <a:cs typeface="Times New Roman" pitchFamily="18" charset="0"/>
              </a:rPr>
              <a:t>testa</a:t>
            </a:r>
            <a:r>
              <a:rPr lang="it-IT" sz="2400" dirty="0">
                <a:latin typeface="+mn-lt"/>
                <a:cs typeface="Times New Roman" pitchFamily="18" charset="0"/>
              </a:rPr>
              <a:t>, quindi, è uguale a 1/2, indipendentemente dagli esiti dei lanci precedenti. </a:t>
            </a:r>
          </a:p>
        </p:txBody>
      </p:sp>
      <p:pic>
        <p:nvPicPr>
          <p:cNvPr id="140291" name="Immagine 7" descr="Testa o croce - 2 rit.JPG"/>
          <p:cNvPicPr>
            <a:picLocks noChangeAspect="1"/>
          </p:cNvPicPr>
          <p:nvPr/>
        </p:nvPicPr>
        <p:blipFill>
          <a:blip r:embed="rId2" cstate="print"/>
          <a:srcRect/>
          <a:stretch>
            <a:fillRect/>
          </a:stretch>
        </p:blipFill>
        <p:spPr bwMode="auto">
          <a:xfrm>
            <a:off x="720725" y="2519363"/>
            <a:ext cx="7864475"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280400" cy="304641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Mentre, in relazione a un determinato evento, il valore della probabilità corrisponde a un numero fisso (ricavato mediante un calcolo matematico), quello della frequenza cambia al variare della quantità di prove effettuate e di quella dei successi ottenuti.</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In definitiva, quando si calcola la probabilità di un evento, si cerca di valutare a priori la frequenza che si potrebbe ottenere, effettuando un considerevole numero di prove.</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1"/>
          <p:cNvSpPr txBox="1">
            <a:spLocks noChangeArrowheads="1"/>
          </p:cNvSpPr>
          <p:nvPr/>
        </p:nvSpPr>
        <p:spPr bwMode="auto">
          <a:xfrm>
            <a:off x="720725" y="360363"/>
            <a:ext cx="7954963" cy="6002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Se fosse effettivamente possibile elaborare un metodo per vincere ai giochi d’azzardo, ottenendo una percentuale minima di guadagno, garantita ad ogni puntata, nel giro di pochi anni l’ideatore di un tale sistema potrebbe diventare l’uomo più ricco della Terra.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Si supponga, ad esempio, che un sistemista sia riuscito a mettere a punto un metodo per vincere, al gioco del Lotto, una percentuale minima del 5%, ad ogni estrazione.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Se questa persona puntasse una somma iniziale di soli 20 euro:</a:t>
            </a:r>
          </a:p>
          <a:p>
            <a:pPr>
              <a:defRPr/>
            </a:pPr>
            <a:r>
              <a:rPr lang="it-IT" sz="2400" dirty="0">
                <a:latin typeface="+mn-lt"/>
                <a:cs typeface="Times New Roman" pitchFamily="18" charset="0"/>
              </a:rPr>
              <a:t>- la prima volta vincerebbe 21 euro;</a:t>
            </a:r>
          </a:p>
          <a:p>
            <a:pPr>
              <a:defRPr/>
            </a:pPr>
            <a:r>
              <a:rPr lang="it-IT" sz="2400" dirty="0">
                <a:latin typeface="+mn-lt"/>
                <a:cs typeface="Times New Roman" pitchFamily="18" charset="0"/>
              </a:rPr>
              <a:t>- la seconda volta, puntando 21 euro, vincerebbe 22,05 euro.</a:t>
            </a:r>
          </a:p>
          <a:p>
            <a:pPr>
              <a:defRPr/>
            </a:pPr>
            <a:r>
              <a:rPr lang="it-IT" sz="2400" dirty="0">
                <a:latin typeface="+mn-lt"/>
                <a:cs typeface="Times New Roman" pitchFamily="18" charset="0"/>
              </a:rPr>
              <a:t>- la terza volta, puntando 22 euro (e accantonando momentaneamente i 5 centesimi eccedenti), vincerebbe 23,1 euro.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8914">
                                            <p:txEl>
                                              <p:pRg st="2" end="2"/>
                                            </p:txEl>
                                          </p:spTgt>
                                        </p:tgtEl>
                                        <p:attrNameLst>
                                          <p:attrName>style.visibility</p:attrName>
                                        </p:attrNameLst>
                                      </p:cBhvr>
                                      <p:to>
                                        <p:strVal val="visible"/>
                                      </p:to>
                                    </p:set>
                                    <p:animEffect transition="in" filter="box(out)">
                                      <p:cBhvr>
                                        <p:cTn id="7" dur="500"/>
                                        <p:tgtEl>
                                          <p:spTgt spid="389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8914">
                                            <p:txEl>
                                              <p:pRg st="4" end="4"/>
                                            </p:txEl>
                                          </p:spTgt>
                                        </p:tgtEl>
                                        <p:attrNameLst>
                                          <p:attrName>style.visibility</p:attrName>
                                        </p:attrNameLst>
                                      </p:cBhvr>
                                      <p:to>
                                        <p:strVal val="visible"/>
                                      </p:to>
                                    </p:set>
                                    <p:animEffect transition="in" filter="box(out)">
                                      <p:cBhvr>
                                        <p:cTn id="12" dur="500"/>
                                        <p:tgtEl>
                                          <p:spTgt spid="38914">
                                            <p:txEl>
                                              <p:pRg st="4" end="4"/>
                                            </p:txEl>
                                          </p:spTgt>
                                        </p:tgtEl>
                                      </p:cBhvr>
                                    </p:animEffect>
                                  </p:childTnLst>
                                </p:cTn>
                              </p:par>
                              <p:par>
                                <p:cTn id="13" presetID="4" presetClass="entr" presetSubtype="32" fill="hold" nodeType="withEffect">
                                  <p:stCondLst>
                                    <p:cond delay="0"/>
                                  </p:stCondLst>
                                  <p:childTnLst>
                                    <p:set>
                                      <p:cBhvr>
                                        <p:cTn id="14" dur="1" fill="hold">
                                          <p:stCondLst>
                                            <p:cond delay="0"/>
                                          </p:stCondLst>
                                        </p:cTn>
                                        <p:tgtEl>
                                          <p:spTgt spid="38914">
                                            <p:txEl>
                                              <p:pRg st="5" end="5"/>
                                            </p:txEl>
                                          </p:spTgt>
                                        </p:tgtEl>
                                        <p:attrNameLst>
                                          <p:attrName>style.visibility</p:attrName>
                                        </p:attrNameLst>
                                      </p:cBhvr>
                                      <p:to>
                                        <p:strVal val="visible"/>
                                      </p:to>
                                    </p:set>
                                    <p:animEffect transition="in" filter="box(out)">
                                      <p:cBhvr>
                                        <p:cTn id="15" dur="500"/>
                                        <p:tgtEl>
                                          <p:spTgt spid="38914">
                                            <p:txEl>
                                              <p:pRg st="5" end="5"/>
                                            </p:txEl>
                                          </p:spTgt>
                                        </p:tgtEl>
                                      </p:cBhvr>
                                    </p:animEffect>
                                  </p:childTnLst>
                                </p:cTn>
                              </p:par>
                              <p:par>
                                <p:cTn id="16" presetID="4" presetClass="entr" presetSubtype="32" fill="hold" nodeType="withEffect">
                                  <p:stCondLst>
                                    <p:cond delay="0"/>
                                  </p:stCondLst>
                                  <p:childTnLst>
                                    <p:set>
                                      <p:cBhvr>
                                        <p:cTn id="17" dur="1" fill="hold">
                                          <p:stCondLst>
                                            <p:cond delay="0"/>
                                          </p:stCondLst>
                                        </p:cTn>
                                        <p:tgtEl>
                                          <p:spTgt spid="38914">
                                            <p:txEl>
                                              <p:pRg st="6" end="6"/>
                                            </p:txEl>
                                          </p:spTgt>
                                        </p:tgtEl>
                                        <p:attrNameLst>
                                          <p:attrName>style.visibility</p:attrName>
                                        </p:attrNameLst>
                                      </p:cBhvr>
                                      <p:to>
                                        <p:strVal val="visible"/>
                                      </p:to>
                                    </p:set>
                                    <p:animEffect transition="in" filter="box(out)">
                                      <p:cBhvr>
                                        <p:cTn id="18" dur="500"/>
                                        <p:tgtEl>
                                          <p:spTgt spid="38914">
                                            <p:txEl>
                                              <p:pRg st="6" end="6"/>
                                            </p:txEl>
                                          </p:spTgt>
                                        </p:tgtEl>
                                      </p:cBhvr>
                                    </p:animEffect>
                                  </p:childTnLst>
                                </p:cTn>
                              </p:par>
                              <p:par>
                                <p:cTn id="19" presetID="4" presetClass="entr" presetSubtype="32" fill="hold" nodeType="withEffect">
                                  <p:stCondLst>
                                    <p:cond delay="0"/>
                                  </p:stCondLst>
                                  <p:childTnLst>
                                    <p:set>
                                      <p:cBhvr>
                                        <p:cTn id="20" dur="1" fill="hold">
                                          <p:stCondLst>
                                            <p:cond delay="0"/>
                                          </p:stCondLst>
                                        </p:cTn>
                                        <p:tgtEl>
                                          <p:spTgt spid="38914">
                                            <p:txEl>
                                              <p:pRg st="7" end="7"/>
                                            </p:txEl>
                                          </p:spTgt>
                                        </p:tgtEl>
                                        <p:attrNameLst>
                                          <p:attrName>style.visibility</p:attrName>
                                        </p:attrNameLst>
                                      </p:cBhvr>
                                      <p:to>
                                        <p:strVal val="visible"/>
                                      </p:to>
                                    </p:set>
                                    <p:animEffect transition="in" filter="box(out)">
                                      <p:cBhvr>
                                        <p:cTn id="21" dur="500"/>
                                        <p:tgtEl>
                                          <p:spTgt spid="389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asellaDiTesto 1"/>
          <p:cNvSpPr txBox="1">
            <a:spLocks noChangeArrowheads="1"/>
          </p:cNvSpPr>
          <p:nvPr/>
        </p:nvSpPr>
        <p:spPr bwMode="auto">
          <a:xfrm>
            <a:off x="720725" y="360363"/>
            <a:ext cx="7954963" cy="56324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Proseguendo in questo modo; ovvero, puntando ad ogni estrazione, la somma vinta la volta precedente (più un altro euro, quando il totale delle cifre accantonate arriva a tale importo):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 dopo 52 estrazioni (6 mesi) vincerebbe 248,35 euro;</a:t>
            </a:r>
          </a:p>
          <a:p>
            <a:pPr>
              <a:defRPr/>
            </a:pPr>
            <a:r>
              <a:rPr lang="it-IT" sz="2400" dirty="0">
                <a:latin typeface="+mn-lt"/>
                <a:cs typeface="Times New Roman" pitchFamily="18" charset="0"/>
              </a:rPr>
              <a:t>- dopo 104 estrazioni (1 anno) vincerebbe 3.133,55 euro;</a:t>
            </a:r>
          </a:p>
          <a:p>
            <a:pPr>
              <a:defRPr/>
            </a:pPr>
            <a:r>
              <a:rPr lang="it-IT" sz="2400" dirty="0">
                <a:latin typeface="+mn-lt"/>
                <a:cs typeface="Times New Roman" pitchFamily="18" charset="0"/>
              </a:rPr>
              <a:t>- dopo 208 estrazioni (2 anni) vincerebbe 500. 790,95 euro;</a:t>
            </a:r>
          </a:p>
          <a:p>
            <a:pPr>
              <a:buFontTx/>
              <a:buChar char="-"/>
              <a:defRPr/>
            </a:pPr>
            <a:r>
              <a:rPr lang="it-IT" sz="2400" dirty="0">
                <a:latin typeface="+mn-lt"/>
                <a:cs typeface="Times New Roman" pitchFamily="18" charset="0"/>
              </a:rPr>
              <a:t> dopo 312 estrazioni (3 anni) vincerebbe 80.046.648,5 euro (quasi un superpremio al Superenalotto);</a:t>
            </a:r>
          </a:p>
          <a:p>
            <a:pPr>
              <a:defRPr/>
            </a:pPr>
            <a:r>
              <a:rPr lang="it-IT" sz="2400" dirty="0">
                <a:latin typeface="+mn-lt"/>
                <a:cs typeface="Times New Roman" pitchFamily="18" charset="0"/>
              </a:rPr>
              <a:t>- dopo 416 estrazioni (4 anni) vincerebbe 12.794.704.314,2 euro (più o meno l’incasso di un intero anno del Gioco del Lotto);</a:t>
            </a:r>
          </a:p>
          <a:p>
            <a:pPr>
              <a:defRPr/>
            </a:pPr>
            <a:r>
              <a:rPr lang="it-IT" sz="2400" dirty="0">
                <a:latin typeface="+mn-lt"/>
                <a:cs typeface="Times New Roman" pitchFamily="18" charset="0"/>
              </a:rPr>
              <a:t>- dopo 520 estrazioni (5 anni) vincerebbe 2.045.113.224.492,6 euro (facendo impallidire Bill Gates).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animEffect transition="in" filter="box(out)">
                                      <p:cBhvr>
                                        <p:cTn id="7" dur="500"/>
                                        <p:tgtEl>
                                          <p:spTgt spid="399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9938">
                                            <p:txEl>
                                              <p:pRg st="3" end="3"/>
                                            </p:txEl>
                                          </p:spTgt>
                                        </p:tgtEl>
                                        <p:attrNameLst>
                                          <p:attrName>style.visibility</p:attrName>
                                        </p:attrNameLst>
                                      </p:cBhvr>
                                      <p:to>
                                        <p:strVal val="visible"/>
                                      </p:to>
                                    </p:set>
                                    <p:animEffect transition="in" filter="box(out)">
                                      <p:cBhvr>
                                        <p:cTn id="12" dur="500"/>
                                        <p:tgtEl>
                                          <p:spTgt spid="3993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9938">
                                            <p:txEl>
                                              <p:pRg st="4" end="4"/>
                                            </p:txEl>
                                          </p:spTgt>
                                        </p:tgtEl>
                                        <p:attrNameLst>
                                          <p:attrName>style.visibility</p:attrName>
                                        </p:attrNameLst>
                                      </p:cBhvr>
                                      <p:to>
                                        <p:strVal val="visible"/>
                                      </p:to>
                                    </p:set>
                                    <p:animEffect transition="in" filter="box(out)">
                                      <p:cBhvr>
                                        <p:cTn id="17" dur="500"/>
                                        <p:tgtEl>
                                          <p:spTgt spid="3993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9938">
                                            <p:txEl>
                                              <p:pRg st="5" end="5"/>
                                            </p:txEl>
                                          </p:spTgt>
                                        </p:tgtEl>
                                        <p:attrNameLst>
                                          <p:attrName>style.visibility</p:attrName>
                                        </p:attrNameLst>
                                      </p:cBhvr>
                                      <p:to>
                                        <p:strVal val="visible"/>
                                      </p:to>
                                    </p:set>
                                    <p:animEffect transition="in" filter="box(out)">
                                      <p:cBhvr>
                                        <p:cTn id="22" dur="500"/>
                                        <p:tgtEl>
                                          <p:spTgt spid="3993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39938">
                                            <p:txEl>
                                              <p:pRg st="6" end="6"/>
                                            </p:txEl>
                                          </p:spTgt>
                                        </p:tgtEl>
                                        <p:attrNameLst>
                                          <p:attrName>style.visibility</p:attrName>
                                        </p:attrNameLst>
                                      </p:cBhvr>
                                      <p:to>
                                        <p:strVal val="visible"/>
                                      </p:to>
                                    </p:set>
                                    <p:animEffect transition="in" filter="box(out)">
                                      <p:cBhvr>
                                        <p:cTn id="27" dur="500"/>
                                        <p:tgtEl>
                                          <p:spTgt spid="3993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39938">
                                            <p:txEl>
                                              <p:pRg st="7" end="7"/>
                                            </p:txEl>
                                          </p:spTgt>
                                        </p:tgtEl>
                                        <p:attrNameLst>
                                          <p:attrName>style.visibility</p:attrName>
                                        </p:attrNameLst>
                                      </p:cBhvr>
                                      <p:to>
                                        <p:strVal val="visible"/>
                                      </p:to>
                                    </p:set>
                                    <p:animEffect transition="in" filter="box(out)">
                                      <p:cBhvr>
                                        <p:cTn id="32" dur="500"/>
                                        <p:tgtEl>
                                          <p:spTgt spid="399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asellaDiTesto 1"/>
          <p:cNvSpPr txBox="1">
            <a:spLocks noChangeArrowheads="1"/>
          </p:cNvSpPr>
          <p:nvPr/>
        </p:nvSpPr>
        <p:spPr bwMode="auto">
          <a:xfrm>
            <a:off x="720725" y="360363"/>
            <a:ext cx="79930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 questo punto, solo l’inevitabile tracollo economico del nostro apparato statale gli impedirebbe, nel giro di altri due o tre anni, di impadronirsi di tutte le ricchezze del pianeta.</a:t>
            </a:r>
          </a:p>
        </p:txBody>
      </p:sp>
      <p:pic>
        <p:nvPicPr>
          <p:cNvPr id="3" name="Immagine 2" descr="Paperone.jpg"/>
          <p:cNvPicPr>
            <a:picLocks noChangeAspect="1"/>
          </p:cNvPicPr>
          <p:nvPr/>
        </p:nvPicPr>
        <p:blipFill>
          <a:blip r:embed="rId2" cstate="print"/>
          <a:srcRect/>
          <a:stretch>
            <a:fillRect/>
          </a:stretch>
        </p:blipFill>
        <p:spPr bwMode="auto">
          <a:xfrm>
            <a:off x="1692275" y="1916113"/>
            <a:ext cx="5754688" cy="4321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7954963" cy="4800600"/>
          </a:xfrm>
          <a:prstGeom prst="rect">
            <a:avLst/>
          </a:prstGeom>
          <a:noFill/>
        </p:spPr>
        <p:txBody>
          <a:bodyPr>
            <a:spAutoFit/>
          </a:bodyPr>
          <a:lstStyle/>
          <a:p>
            <a:pPr>
              <a:defRPr/>
            </a:pPr>
            <a:r>
              <a:rPr lang="it-IT" sz="2400" dirty="0">
                <a:latin typeface="+mn-lt"/>
              </a:rPr>
              <a:t>Nelle applicazioni </a:t>
            </a:r>
            <a:r>
              <a:rPr lang="it-IT" sz="2400" dirty="0">
                <a:latin typeface="+mn-lt"/>
              </a:rPr>
              <a:t>pratiche, si usa esprimere i valori di probabilità e frequenza, non mediante dei numeri decimali, ma sotto forma di frazioni; per cui, ad esempio, invece di: 0,1 si scrive: 1/10. </a:t>
            </a:r>
          </a:p>
          <a:p>
            <a:pPr>
              <a:defRPr/>
            </a:pPr>
            <a:endParaRPr lang="it-IT" sz="2400" dirty="0">
              <a:latin typeface="+mn-lt"/>
            </a:endParaRPr>
          </a:p>
          <a:p>
            <a:pPr>
              <a:defRPr/>
            </a:pPr>
            <a:r>
              <a:rPr lang="it-IT" sz="2400" dirty="0">
                <a:latin typeface="+mn-lt"/>
              </a:rPr>
              <a:t>Inoltre, per poter usufruire di un comodo parametro di riferimento, spesso si ricorre a delle frazioni con denominatore 100.</a:t>
            </a:r>
          </a:p>
          <a:p>
            <a:pPr>
              <a:defRPr/>
            </a:pPr>
            <a:r>
              <a:rPr lang="it-IT" sz="2400" dirty="0">
                <a:latin typeface="+mn-lt"/>
              </a:rPr>
              <a:t> </a:t>
            </a:r>
          </a:p>
          <a:p>
            <a:pPr>
              <a:defRPr/>
            </a:pPr>
            <a:r>
              <a:rPr lang="it-IT" sz="2400" dirty="0">
                <a:latin typeface="+mn-lt"/>
              </a:rPr>
              <a:t>In base a tale convenzione, di conseguenza, non si scrive:</a:t>
            </a:r>
          </a:p>
          <a:p>
            <a:pPr>
              <a:defRPr/>
            </a:pPr>
            <a:r>
              <a:rPr lang="it-IT" sz="2400" dirty="0">
                <a:latin typeface="+mn-lt"/>
              </a:rPr>
              <a:t>1/10 (o 0,1), ma: 10/100 o, più sinteticamente: 10% (10 per cento).</a:t>
            </a:r>
            <a:endParaRPr lang="it-IT" dirty="0"/>
          </a:p>
          <a:p>
            <a:pPr>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099425" cy="6000750"/>
          </a:xfrm>
          <a:prstGeom prst="rect">
            <a:avLst/>
          </a:prstGeom>
          <a:noFill/>
        </p:spPr>
        <p:txBody>
          <a:bodyPr>
            <a:spAutoFit/>
          </a:bodyPr>
          <a:lstStyle/>
          <a:p>
            <a:pPr>
              <a:defRPr/>
            </a:pPr>
            <a:r>
              <a:rPr lang="it-IT" sz="2400" dirty="0">
                <a:latin typeface="+mn-lt"/>
              </a:rPr>
              <a:t>È singolare constatare che, nel corso degli oltre tre secoli della propria storia, la teoria del </a:t>
            </a:r>
            <a:r>
              <a:rPr lang="it-IT" sz="2400" i="1" dirty="0">
                <a:latin typeface="+mn-lt"/>
              </a:rPr>
              <a:t>Calcolo delle probabilità</a:t>
            </a:r>
            <a:r>
              <a:rPr lang="it-IT" sz="2400" dirty="0">
                <a:latin typeface="+mn-lt"/>
              </a:rPr>
              <a:t> è riuscita a evolversi in modo considerevole, nonostante non fosse stata mai trovata una definizione convincente e non ambigua del concetto stesso di probabilità. </a:t>
            </a:r>
          </a:p>
          <a:p>
            <a:pPr>
              <a:defRPr/>
            </a:pPr>
            <a:endParaRPr lang="it-IT" sz="2400" dirty="0">
              <a:latin typeface="+mn-lt"/>
            </a:endParaRPr>
          </a:p>
          <a:p>
            <a:pPr>
              <a:defRPr/>
            </a:pPr>
            <a:r>
              <a:rPr lang="it-IT" sz="2400" dirty="0">
                <a:latin typeface="+mn-lt"/>
              </a:rPr>
              <a:t>Infatti, come abbiamo visto, in base alla definizione </a:t>
            </a:r>
            <a:r>
              <a:rPr lang="it-IT" sz="2400" i="1" dirty="0">
                <a:latin typeface="+mn-lt"/>
              </a:rPr>
              <a:t>classica</a:t>
            </a:r>
            <a:r>
              <a:rPr lang="it-IT" sz="2400" dirty="0">
                <a:latin typeface="+mn-lt"/>
              </a:rPr>
              <a:t>, la probabilità di un evento corrisponde al rapporto tra la quantità dei casi favorevoli a tale evento e la quantità di tutti i casi possibili, sottintendendo che questi debbano essere tutti </a:t>
            </a:r>
            <a:r>
              <a:rPr lang="it-IT" sz="2400" i="1" dirty="0">
                <a:latin typeface="+mn-lt"/>
              </a:rPr>
              <a:t>ugualmente  possibili</a:t>
            </a:r>
            <a:r>
              <a:rPr lang="it-IT" sz="2400" dirty="0">
                <a:latin typeface="+mn-lt"/>
              </a:rPr>
              <a:t>. </a:t>
            </a:r>
          </a:p>
          <a:p>
            <a:pPr>
              <a:defRPr/>
            </a:pPr>
            <a:endParaRPr lang="it-IT" sz="2400" dirty="0">
              <a:latin typeface="+mn-lt"/>
            </a:endParaRPr>
          </a:p>
          <a:p>
            <a:pPr>
              <a:defRPr/>
            </a:pPr>
            <a:r>
              <a:rPr lang="it-IT" sz="2400" dirty="0">
                <a:latin typeface="+mn-lt"/>
              </a:rPr>
              <a:t>Una </a:t>
            </a:r>
            <a:r>
              <a:rPr lang="it-IT" sz="2400" dirty="0">
                <a:latin typeface="+mn-lt"/>
              </a:rPr>
              <a:t>tale enunciazione ha bisogno di appoggiarsi a un concetto di probabilità preesistente. Matematicamente, però, non è accettabile che una definizione si basi sullo stesso concetto che dovrebbe definire... </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7954963" cy="3046412"/>
          </a:xfrm>
          <a:prstGeom prst="rect">
            <a:avLst/>
          </a:prstGeom>
          <a:noFill/>
        </p:spPr>
        <p:txBody>
          <a:bodyPr>
            <a:spAutoFit/>
          </a:bodyPr>
          <a:lstStyle/>
          <a:p>
            <a:pPr>
              <a:defRPr/>
            </a:pPr>
            <a:r>
              <a:rPr lang="it-IT" sz="2400" dirty="0">
                <a:latin typeface="+mn-lt"/>
              </a:rPr>
              <a:t>In base a una definizione più pragmatica (detta</a:t>
            </a:r>
            <a:r>
              <a:rPr lang="it-IT" sz="2400" i="1" dirty="0">
                <a:latin typeface="+mn-lt"/>
              </a:rPr>
              <a:t> </a:t>
            </a:r>
            <a:r>
              <a:rPr lang="it-IT" sz="2400" i="1" dirty="0" err="1">
                <a:latin typeface="+mn-lt"/>
              </a:rPr>
              <a:t>frequentistica</a:t>
            </a:r>
            <a:r>
              <a:rPr lang="it-IT" sz="2400" dirty="0">
                <a:latin typeface="+mn-lt"/>
              </a:rPr>
              <a:t>), la probabilità di un evento corrisponde alla frequenza dei successi che si ottengono in una successione di prove relative a quell’evento, tutte effettuate nelle stesse condizioni.</a:t>
            </a:r>
          </a:p>
          <a:p>
            <a:pPr>
              <a:defRPr/>
            </a:pPr>
            <a:endParaRPr lang="it-IT" sz="2400" dirty="0">
              <a:latin typeface="+mn-lt"/>
            </a:endParaRPr>
          </a:p>
          <a:p>
            <a:pPr>
              <a:defRPr/>
            </a:pPr>
            <a:r>
              <a:rPr lang="it-IT" sz="2400" dirty="0">
                <a:latin typeface="+mn-lt"/>
              </a:rPr>
              <a:t>Questa definizione, molto utile in campo statistico, presenta il difetto di non essere operativa nell’analisi di eventi non ancora verificatisi.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280400" cy="4892675"/>
          </a:xfrm>
          <a:prstGeom prst="rect">
            <a:avLst/>
          </a:prstGeom>
          <a:noFill/>
        </p:spPr>
        <p:txBody>
          <a:bodyPr>
            <a:spAutoFit/>
          </a:bodyPr>
          <a:lstStyle/>
          <a:p>
            <a:pPr>
              <a:defRPr/>
            </a:pPr>
            <a:r>
              <a:rPr lang="it-IT" sz="2400" dirty="0">
                <a:latin typeface="+mn-lt"/>
              </a:rPr>
              <a:t>All’inizio degli anni ‘70, il matematico italiano Bruno De </a:t>
            </a:r>
            <a:r>
              <a:rPr lang="it-IT" sz="2400" dirty="0" err="1">
                <a:latin typeface="+mn-lt"/>
              </a:rPr>
              <a:t>Finetti</a:t>
            </a:r>
            <a:r>
              <a:rPr lang="it-IT" sz="2400" dirty="0">
                <a:latin typeface="+mn-lt"/>
              </a:rPr>
              <a:t> ha contribuito a dare al concetto di probabilità un significato più sostanziale e concreto. </a:t>
            </a:r>
          </a:p>
          <a:p>
            <a:pPr>
              <a:defRPr/>
            </a:pPr>
            <a:endParaRPr lang="it-IT" sz="2400" dirty="0">
              <a:latin typeface="+mn-lt"/>
            </a:endParaRPr>
          </a:p>
          <a:p>
            <a:pPr>
              <a:defRPr/>
            </a:pPr>
            <a:r>
              <a:rPr lang="it-IT" sz="2400" dirty="0">
                <a:latin typeface="+mn-lt"/>
              </a:rPr>
              <a:t>Secondo la definizione da lui proposta (detta </a:t>
            </a:r>
            <a:r>
              <a:rPr lang="it-IT" sz="2400" i="1" dirty="0">
                <a:latin typeface="+mn-lt"/>
              </a:rPr>
              <a:t>soggettiva</a:t>
            </a:r>
            <a:r>
              <a:rPr lang="it-IT" sz="2400" dirty="0">
                <a:latin typeface="+mn-lt"/>
              </a:rPr>
              <a:t>) la probabilità di un evento corrisponde al grado di fiducia (variabile da persona da persona) che si pone nel verificarsi dell’evento stesso.</a:t>
            </a:r>
          </a:p>
          <a:p>
            <a:pPr>
              <a:defRPr/>
            </a:pPr>
            <a:endParaRPr lang="it-IT" sz="2400" dirty="0">
              <a:latin typeface="+mn-lt"/>
            </a:endParaRPr>
          </a:p>
          <a:p>
            <a:pPr>
              <a:defRPr/>
            </a:pPr>
            <a:r>
              <a:rPr lang="it-IT" sz="2400" dirty="0">
                <a:latin typeface="+mn-lt"/>
              </a:rPr>
              <a:t>In base a questa rivoluzionaria impostazione, la probabilità non deve essere più vista come una caratteristica insita nei fattori che regolano il verificarsi di un determinato evento, ma solo una personale valutazione delle loro implicazioni</a:t>
            </a:r>
            <a:r>
              <a:rPr lang="it-IT" sz="2400" dirty="0">
                <a:solidFill>
                  <a:srgbClr val="0000CC"/>
                </a:solidFill>
                <a:latin typeface="+mn-lt"/>
              </a:rPr>
              <a:t>.</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353425" cy="4062412"/>
          </a:xfrm>
          <a:prstGeom prst="rect">
            <a:avLst/>
          </a:prstGeom>
          <a:noFill/>
        </p:spPr>
        <p:txBody>
          <a:bodyPr>
            <a:spAutoFit/>
          </a:bodyPr>
          <a:lstStyle/>
          <a:p>
            <a:pPr>
              <a:defRPr/>
            </a:pPr>
            <a:r>
              <a:rPr lang="it-IT" sz="2400" dirty="0">
                <a:latin typeface="+mn-lt"/>
              </a:rPr>
              <a:t>Questa impostazione, tra l’altro, consente di utilizzare i risultati legati alle altre due definizioni (</a:t>
            </a:r>
            <a:r>
              <a:rPr lang="it-IT" sz="2400" i="1" dirty="0">
                <a:latin typeface="+mn-lt"/>
              </a:rPr>
              <a:t>classica</a:t>
            </a:r>
            <a:r>
              <a:rPr lang="it-IT" sz="2400" dirty="0">
                <a:latin typeface="+mn-lt"/>
              </a:rPr>
              <a:t> e </a:t>
            </a:r>
            <a:r>
              <a:rPr lang="it-IT" sz="2400" i="1" dirty="0" err="1">
                <a:latin typeface="+mn-lt"/>
              </a:rPr>
              <a:t>frequentistica</a:t>
            </a:r>
            <a:r>
              <a:rPr lang="it-IT" sz="2400" dirty="0">
                <a:latin typeface="+mn-lt"/>
              </a:rPr>
              <a:t>), adottandoli in base a una scelta soggettiva (senza entrare in contraddizione, quindi, con la definizione assunta). </a:t>
            </a:r>
          </a:p>
          <a:p>
            <a:pPr>
              <a:defRPr/>
            </a:pPr>
            <a:endParaRPr lang="it-IT" sz="2400" dirty="0">
              <a:latin typeface="+mn-lt"/>
            </a:endParaRPr>
          </a:p>
          <a:p>
            <a:pPr>
              <a:defRPr/>
            </a:pPr>
            <a:r>
              <a:rPr lang="it-IT" sz="2400" dirty="0">
                <a:latin typeface="+mn-lt"/>
              </a:rPr>
              <a:t>È bene precisare, comunque, che l’attribuzione soggettiva della probabilità non deve essere confusa con un’assoluta arbitrarietà di scelta; perché possa essere funzionale, infatti, la valutazione personale deve essere espressa nel modo più equo e coerente possibile.</a:t>
            </a:r>
          </a:p>
          <a:p>
            <a:pPr>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asellaDiTesto 6"/>
          <p:cNvSpPr txBox="1">
            <a:spLocks noChangeArrowheads="1"/>
          </p:cNvSpPr>
          <p:nvPr/>
        </p:nvSpPr>
        <p:spPr bwMode="auto">
          <a:xfrm>
            <a:off x="720725" y="360363"/>
            <a:ext cx="7739063" cy="1200150"/>
          </a:xfrm>
          <a:prstGeom prst="rect">
            <a:avLst/>
          </a:prstGeom>
          <a:noFill/>
          <a:ln w="9525">
            <a:noFill/>
            <a:miter lim="800000"/>
            <a:headEnd/>
            <a:tailEnd/>
          </a:ln>
        </p:spPr>
        <p:txBody>
          <a:bodyPr>
            <a:spAutoFit/>
          </a:bodyPr>
          <a:lstStyle/>
          <a:p>
            <a:pPr>
              <a:defRPr/>
            </a:pPr>
            <a:r>
              <a:rPr lang="it-IT" sz="2400" dirty="0">
                <a:latin typeface="+mn-lt"/>
              </a:rPr>
              <a:t>Fin dai tempi più remoti, l’Umanità ha osservato attentamente l’avverarsi di particolari coincidenze, con l’intento di ricavarne utili indicazioni per scrutare nel futuro. </a:t>
            </a:r>
          </a:p>
        </p:txBody>
      </p:sp>
      <p:pic>
        <p:nvPicPr>
          <p:cNvPr id="3" name="Immagine 2" descr="Volo degli uccelli.JPG"/>
          <p:cNvPicPr>
            <a:picLocks noChangeAspect="1"/>
          </p:cNvPicPr>
          <p:nvPr/>
        </p:nvPicPr>
        <p:blipFill>
          <a:blip r:embed="rId2" cstate="print"/>
          <a:srcRect/>
          <a:stretch>
            <a:fillRect/>
          </a:stretch>
        </p:blipFill>
        <p:spPr bwMode="auto">
          <a:xfrm>
            <a:off x="900113" y="1989138"/>
            <a:ext cx="7472362" cy="431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asellaDiTesto 1"/>
          <p:cNvSpPr txBox="1">
            <a:spLocks noChangeArrowheads="1"/>
          </p:cNvSpPr>
          <p:nvPr/>
        </p:nvSpPr>
        <p:spPr bwMode="auto">
          <a:xfrm>
            <a:off x="720725" y="360363"/>
            <a:ext cx="7667625"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L’esistenza di uno stretto legame tra i concetti di probabilità e frequenza è sancita dalla cosiddetta </a:t>
            </a:r>
            <a:r>
              <a:rPr lang="it-IT" sz="2400" i="1" dirty="0">
                <a:latin typeface="+mn-lt"/>
                <a:cs typeface="Times New Roman" pitchFamily="18" charset="0"/>
              </a:rPr>
              <a:t>Legge dei grandi numeri</a:t>
            </a:r>
            <a:r>
              <a:rPr lang="it-IT" sz="2400" dirty="0">
                <a:latin typeface="+mn-lt"/>
                <a:cs typeface="Times New Roman" pitchFamily="18" charset="0"/>
              </a:rPr>
              <a:t>, enunciata per la prima volta verso i primi del ‘700, da Jakob </a:t>
            </a:r>
            <a:r>
              <a:rPr lang="it-IT" sz="2400" dirty="0" err="1">
                <a:latin typeface="+mn-lt"/>
                <a:cs typeface="Times New Roman" pitchFamily="18" charset="0"/>
              </a:rPr>
              <a:t>Bernoulli</a:t>
            </a:r>
            <a:r>
              <a:rPr lang="it-IT" sz="2400" dirty="0">
                <a:latin typeface="+mn-lt"/>
                <a:cs typeface="Times New Roman" pitchFamily="18" charset="0"/>
              </a:rPr>
              <a:t>.</a:t>
            </a:r>
          </a:p>
        </p:txBody>
      </p:sp>
      <p:pic>
        <p:nvPicPr>
          <p:cNvPr id="3" name="Immagine 2" descr="Bernoulli.JPG"/>
          <p:cNvPicPr>
            <a:picLocks noChangeAspect="1"/>
          </p:cNvPicPr>
          <p:nvPr/>
        </p:nvPicPr>
        <p:blipFill>
          <a:blip r:embed="rId2" cstate="print"/>
          <a:srcRect/>
          <a:stretch>
            <a:fillRect/>
          </a:stretch>
        </p:blipFill>
        <p:spPr bwMode="auto">
          <a:xfrm>
            <a:off x="1835150" y="2349500"/>
            <a:ext cx="5391150" cy="395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667625" cy="341630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Questo fondamentale teorema matematico afferma sostanzialmente che, tanto più è alta la quantità di prove effettuate (al limite, infinita), tanto più la frequenza di un determinato evento tende alla relativa probabilità.</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Un tale presupposto è molto importante, perché consente di assumere direttamente, come valore della probabilità di un evento, quello della frequenza ottenuta dopo aver eseguito un’adeguata quantità di prove in merito.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027988" cy="4894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Ad esempio, se dopo aver lanciato una moneta 100 volte, si rileva che la «testa» è uscita 50 volte, si può affermare che la probabilità di uscita di «testa» è uguale alla frequenza riscontata, ovvero a: 50/100 = 1/2 = 0,5 = 50 %.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a:t>
            </a:r>
            <a:r>
              <a:rPr lang="it-IT" sz="2400" dirty="0">
                <a:latin typeface="+mn-lt"/>
                <a:cs typeface="Times New Roman" pitchFamily="18" charset="0"/>
              </a:rPr>
              <a:t>ricorso a un metodo del genere risulta particolarmente utile in tutte le situazioni in cui non è facile analizzare a priori le caratteristiche dell’evento che si intende studiare.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teorema di </a:t>
            </a:r>
            <a:r>
              <a:rPr lang="it-IT" sz="2400" dirty="0" err="1">
                <a:latin typeface="+mn-lt"/>
                <a:cs typeface="Times New Roman" pitchFamily="18" charset="0"/>
              </a:rPr>
              <a:t>Bernoulli</a:t>
            </a:r>
            <a:r>
              <a:rPr lang="it-IT" sz="2400" dirty="0">
                <a:latin typeface="+mn-lt"/>
                <a:cs typeface="Times New Roman" pitchFamily="18" charset="0"/>
              </a:rPr>
              <a:t>, ha favorito la nascita e lo sviluppo della </a:t>
            </a:r>
            <a:r>
              <a:rPr lang="it-IT" sz="2400" i="1" dirty="0">
                <a:latin typeface="+mn-lt"/>
                <a:cs typeface="Times New Roman" pitchFamily="18" charset="0"/>
              </a:rPr>
              <a:t>Statistica</a:t>
            </a:r>
            <a:r>
              <a:rPr lang="it-IT" sz="2400" dirty="0">
                <a:latin typeface="+mn-lt"/>
                <a:cs typeface="Times New Roman" pitchFamily="18" charset="0"/>
              </a:rPr>
              <a:t>, ovvero di quella disciplina che descrive le caratteristiche di un determinato fenomeno, analizzando un insieme di dati raccolti su di esso.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21625" cy="56324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Un evento viene detto </a:t>
            </a:r>
            <a:r>
              <a:rPr lang="it-IT" sz="2400" i="1" dirty="0">
                <a:latin typeface="+mn-lt"/>
                <a:cs typeface="Times New Roman" pitchFamily="18" charset="0"/>
              </a:rPr>
              <a:t>certo</a:t>
            </a:r>
            <a:r>
              <a:rPr lang="it-IT" sz="2400" dirty="0">
                <a:latin typeface="+mn-lt"/>
                <a:cs typeface="Times New Roman" pitchFamily="18" charset="0"/>
              </a:rPr>
              <a:t>, quando tutti i casi possibili sono ad esso favorevoli. </a:t>
            </a:r>
          </a:p>
          <a:p>
            <a:pPr>
              <a:defRPr/>
            </a:pPr>
            <a:r>
              <a:rPr lang="it-IT" sz="2400" dirty="0">
                <a:latin typeface="+mn-lt"/>
                <a:cs typeface="Times New Roman" pitchFamily="18" charset="0"/>
              </a:rPr>
              <a:t>La probabilità relativa a un evento certo è uguale a 1; infatti, se i casi possibili sono N, anche quelli favorevoli devono essere N; quindi, si ha: N/</a:t>
            </a:r>
            <a:r>
              <a:rPr lang="it-IT" sz="2400" dirty="0" err="1">
                <a:latin typeface="+mn-lt"/>
                <a:cs typeface="Times New Roman" pitchFamily="18" charset="0"/>
              </a:rPr>
              <a:t>N</a:t>
            </a:r>
            <a:r>
              <a:rPr lang="it-IT" sz="2400" dirty="0">
                <a:latin typeface="+mn-lt"/>
                <a:cs typeface="Times New Roman" pitchFamily="18" charset="0"/>
              </a:rPr>
              <a:t> = 1.</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se vogliamo calcolare la probabilità di estrarre una carta di cuori da un mazzetto composto da 13 carte di cuori, dobbiamo considerare che:</a:t>
            </a:r>
          </a:p>
          <a:p>
            <a:pPr>
              <a:defRPr/>
            </a:pPr>
            <a:r>
              <a:rPr lang="it-IT" sz="2400" dirty="0">
                <a:latin typeface="+mn-lt"/>
                <a:cs typeface="Times New Roman" pitchFamily="18" charset="0"/>
              </a:rPr>
              <a:t>– i casi favorevoli sono 13 (le carte di cuori contenute nel mazzetto);</a:t>
            </a:r>
          </a:p>
          <a:p>
            <a:pPr>
              <a:defRPr/>
            </a:pPr>
            <a:r>
              <a:rPr lang="it-IT" sz="2400" dirty="0">
                <a:latin typeface="+mn-lt"/>
                <a:cs typeface="Times New Roman" pitchFamily="18" charset="0"/>
              </a:rPr>
              <a:t>– i casi possibili sono 13 (le carte dell’intero mazzetto).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valore della probabilità richiesta, quindi, è uguale a:</a:t>
            </a:r>
          </a:p>
          <a:p>
            <a:pPr>
              <a:defRPr/>
            </a:pPr>
            <a:r>
              <a:rPr lang="it-IT" sz="2400" dirty="0">
                <a:latin typeface="+mn-lt"/>
                <a:cs typeface="Times New Roman" pitchFamily="18" charset="0"/>
              </a:rPr>
              <a:t>13/</a:t>
            </a:r>
            <a:r>
              <a:rPr lang="it-IT" sz="2400" dirty="0" err="1">
                <a:latin typeface="+mn-lt"/>
                <a:cs typeface="Times New Roman" pitchFamily="18" charset="0"/>
              </a:rPr>
              <a:t>13</a:t>
            </a:r>
            <a:r>
              <a:rPr lang="it-IT" sz="2400" dirty="0">
                <a:latin typeface="+mn-lt"/>
                <a:cs typeface="Times New Roman" pitchFamily="18" charset="0"/>
              </a:rPr>
              <a:t> = 1 (di conseguenza, un evento del genere è certo).</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21625" cy="56324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Un evento viene detto </a:t>
            </a:r>
            <a:r>
              <a:rPr lang="it-IT" sz="2400" i="1" dirty="0">
                <a:latin typeface="+mn-lt"/>
                <a:cs typeface="Times New Roman" pitchFamily="18" charset="0"/>
              </a:rPr>
              <a:t>impossibile</a:t>
            </a:r>
            <a:r>
              <a:rPr lang="it-IT" sz="2400" dirty="0">
                <a:latin typeface="+mn-lt"/>
                <a:cs typeface="Times New Roman" pitchFamily="18" charset="0"/>
              </a:rPr>
              <a:t>, quando nessuno dei casi possibili è ad esso favorevole.</a:t>
            </a:r>
          </a:p>
          <a:p>
            <a:pPr>
              <a:defRPr/>
            </a:pPr>
            <a:r>
              <a:rPr lang="it-IT" sz="2400" dirty="0">
                <a:latin typeface="+mn-lt"/>
                <a:cs typeface="Times New Roman" pitchFamily="18" charset="0"/>
              </a:rPr>
              <a:t>La probabilità che si verifichi un evento impossibile è uguale a 0; infatti, se i casi possibili sono N, quelli favorevoli sono 0; quindi, si ha: 0/N = 0.</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se vogliamo calcolare la probabilità di estrarre una carta di picche da un mazzetto composto da 13 carte di cuori, dobbiamo considerare che:</a:t>
            </a:r>
          </a:p>
          <a:p>
            <a:pPr>
              <a:defRPr/>
            </a:pPr>
            <a:r>
              <a:rPr lang="it-IT" sz="2400" dirty="0">
                <a:latin typeface="+mn-lt"/>
                <a:cs typeface="Times New Roman" pitchFamily="18" charset="0"/>
              </a:rPr>
              <a:t>– i casi favorevoli sono 0 (le carte di picche contenute nel mazzetto);</a:t>
            </a:r>
          </a:p>
          <a:p>
            <a:pPr>
              <a:defRPr/>
            </a:pPr>
            <a:r>
              <a:rPr lang="it-IT" sz="2400" dirty="0">
                <a:latin typeface="+mn-lt"/>
                <a:cs typeface="Times New Roman" pitchFamily="18" charset="0"/>
              </a:rPr>
              <a:t>– i casi possibili sono 13 (le carte dell’intero mazzetto).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valore della probabilità richiesta, quindi, è uguale a:</a:t>
            </a:r>
          </a:p>
          <a:p>
            <a:pPr>
              <a:defRPr/>
            </a:pPr>
            <a:r>
              <a:rPr lang="it-IT" sz="2400" dirty="0">
                <a:latin typeface="+mn-lt"/>
                <a:cs typeface="Times New Roman" pitchFamily="18" charset="0"/>
              </a:rPr>
              <a:t>0/13 = 0 (di conseguenza, un evento del genere è impossibile).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asellaDiTesto 1"/>
          <p:cNvSpPr txBox="1">
            <a:spLocks noChangeArrowheads="1"/>
          </p:cNvSpPr>
          <p:nvPr/>
        </p:nvSpPr>
        <p:spPr bwMode="auto">
          <a:xfrm>
            <a:off x="720725" y="360363"/>
            <a:ext cx="7921625"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Siccome un evento non può mai essere più certo del certo (1), né più impossibile dell’impossibile (0), se ne deduce che il valore della probabilità, come abbiamo già visto, è rappresentato da un numero compreso tra 0 e 1.</a:t>
            </a:r>
            <a:endParaRPr lang="it-IT" sz="2400" dirty="0">
              <a:latin typeface="+mn-lt"/>
            </a:endParaRPr>
          </a:p>
        </p:txBody>
      </p:sp>
      <p:pic>
        <p:nvPicPr>
          <p:cNvPr id="3" name="Immagine 2" descr="Diagramma.JPG"/>
          <p:cNvPicPr>
            <a:picLocks noChangeAspect="1"/>
          </p:cNvPicPr>
          <p:nvPr/>
        </p:nvPicPr>
        <p:blipFill>
          <a:blip r:embed="rId2" cstate="print"/>
          <a:srcRect/>
          <a:stretch>
            <a:fillRect/>
          </a:stretch>
        </p:blipFill>
        <p:spPr bwMode="auto">
          <a:xfrm>
            <a:off x="1763713" y="2060575"/>
            <a:ext cx="5753100" cy="4319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54963" cy="6002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Un evento viene detto </a:t>
            </a:r>
            <a:r>
              <a:rPr lang="it-IT" sz="2400" i="1" dirty="0">
                <a:latin typeface="+mn-lt"/>
                <a:cs typeface="Times New Roman" pitchFamily="18" charset="0"/>
              </a:rPr>
              <a:t>improbabile</a:t>
            </a:r>
            <a:r>
              <a:rPr lang="it-IT" sz="2400" dirty="0">
                <a:latin typeface="+mn-lt"/>
                <a:cs typeface="Times New Roman" pitchFamily="18" charset="0"/>
              </a:rPr>
              <a:t>, quando il valore della sua probabilità è vicino a 0, mentre viene detto </a:t>
            </a:r>
            <a:r>
              <a:rPr lang="it-IT" sz="2400" i="1" dirty="0">
                <a:latin typeface="+mn-lt"/>
                <a:cs typeface="Times New Roman" pitchFamily="18" charset="0"/>
              </a:rPr>
              <a:t>probabile</a:t>
            </a:r>
            <a:r>
              <a:rPr lang="it-IT" sz="2400" dirty="0">
                <a:latin typeface="+mn-lt"/>
                <a:cs typeface="Times New Roman" pitchFamily="18" charset="0"/>
              </a:rPr>
              <a:t>, quando il valore della sua probabilità è vicino a 1.</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Ad esempio, la probabilità di indovinare l’uscita dell’unica sestina vincente al </a:t>
            </a:r>
            <a:r>
              <a:rPr lang="it-IT" sz="2400" i="1" dirty="0">
                <a:latin typeface="+mn-lt"/>
                <a:cs typeface="Times New Roman" pitchFamily="18" charset="0"/>
              </a:rPr>
              <a:t>Superenalotto</a:t>
            </a:r>
            <a:r>
              <a:rPr lang="it-IT" sz="2400" dirty="0">
                <a:latin typeface="+mn-lt"/>
                <a:cs typeface="Times New Roman" pitchFamily="18" charset="0"/>
              </a:rPr>
              <a:t>, fra tutte le 622.614.630 sestine possibili, è uguale a:</a:t>
            </a:r>
          </a:p>
          <a:p>
            <a:pPr>
              <a:defRPr/>
            </a:pPr>
            <a:r>
              <a:rPr lang="it-IT" sz="2400" dirty="0">
                <a:latin typeface="+mn-lt"/>
                <a:cs typeface="Times New Roman" pitchFamily="18" charset="0"/>
              </a:rPr>
              <a:t>1/622.614.630 =  0,0000000016 = 0,00000016 %.</a:t>
            </a:r>
          </a:p>
          <a:p>
            <a:pPr>
              <a:defRPr/>
            </a:pPr>
            <a:r>
              <a:rPr lang="it-IT" sz="2400" dirty="0">
                <a:latin typeface="+mn-lt"/>
                <a:cs typeface="Times New Roman" pitchFamily="18" charset="0"/>
              </a:rPr>
              <a:t>Siccome questo valore è molto vicino a 0, si può affermare che il relativo evento è assai improbabile.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Viceversa, la probabilità di </a:t>
            </a:r>
            <a:r>
              <a:rPr lang="it-IT" sz="2400" u="sng" dirty="0">
                <a:latin typeface="+mn-lt"/>
                <a:cs typeface="Times New Roman" pitchFamily="18" charset="0"/>
              </a:rPr>
              <a:t>non</a:t>
            </a:r>
            <a:r>
              <a:rPr lang="it-IT" sz="2400" dirty="0">
                <a:latin typeface="+mn-lt"/>
                <a:cs typeface="Times New Roman" pitchFamily="18" charset="0"/>
              </a:rPr>
              <a:t> indovinare l’uscita dell’unica sestina vincente al </a:t>
            </a:r>
            <a:r>
              <a:rPr lang="it-IT" sz="2400" i="1" dirty="0">
                <a:latin typeface="+mn-lt"/>
                <a:cs typeface="Times New Roman" pitchFamily="18" charset="0"/>
              </a:rPr>
              <a:t>Superenalotto</a:t>
            </a:r>
            <a:r>
              <a:rPr lang="it-IT" sz="2400" dirty="0">
                <a:latin typeface="+mn-lt"/>
                <a:cs typeface="Times New Roman" pitchFamily="18" charset="0"/>
              </a:rPr>
              <a:t> è uguale a: 622.614.629/622.614.630 = 0,9999999984 = 99,99999984 %. </a:t>
            </a:r>
          </a:p>
          <a:p>
            <a:pPr>
              <a:defRPr/>
            </a:pPr>
            <a:r>
              <a:rPr lang="it-IT" sz="2400" dirty="0">
                <a:latin typeface="+mn-lt"/>
                <a:cs typeface="Times New Roman" pitchFamily="18" charset="0"/>
              </a:rPr>
              <a:t>Siccome questo valore è molto vicino a 1, si può affermare che il relativo evento è assai probabile.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7883525" cy="6002337"/>
          </a:xfrm>
          <a:prstGeom prst="rect">
            <a:avLst/>
          </a:prstGeom>
          <a:noFill/>
        </p:spPr>
        <p:txBody>
          <a:bodyPr>
            <a:spAutoFit/>
          </a:bodyPr>
          <a:lstStyle/>
          <a:p>
            <a:pPr>
              <a:defRPr/>
            </a:pPr>
            <a:r>
              <a:rPr lang="it-IT" sz="2400" dirty="0">
                <a:latin typeface="+mn-lt"/>
              </a:rPr>
              <a:t>Non bisogna confondere il concetto di </a:t>
            </a:r>
            <a:r>
              <a:rPr lang="it-IT" sz="2400" i="1" dirty="0">
                <a:latin typeface="+mn-lt"/>
              </a:rPr>
              <a:t>improbabile</a:t>
            </a:r>
            <a:r>
              <a:rPr lang="it-IT" sz="2400" dirty="0">
                <a:latin typeface="+mn-lt"/>
              </a:rPr>
              <a:t> con quello di </a:t>
            </a:r>
            <a:r>
              <a:rPr lang="it-IT" sz="2400" i="1" dirty="0">
                <a:latin typeface="+mn-lt"/>
              </a:rPr>
              <a:t>impossibile</a:t>
            </a:r>
            <a:r>
              <a:rPr lang="it-IT" sz="2400" dirty="0">
                <a:latin typeface="+mn-lt"/>
              </a:rPr>
              <a:t>, né il concetto di </a:t>
            </a:r>
            <a:r>
              <a:rPr lang="it-IT" sz="2400" i="1" dirty="0">
                <a:latin typeface="+mn-lt"/>
              </a:rPr>
              <a:t>probabile</a:t>
            </a:r>
            <a:r>
              <a:rPr lang="it-IT" sz="2400" dirty="0">
                <a:latin typeface="+mn-lt"/>
              </a:rPr>
              <a:t> con quello di </a:t>
            </a:r>
            <a:r>
              <a:rPr lang="it-IT" sz="2400" i="1" dirty="0">
                <a:latin typeface="+mn-lt"/>
              </a:rPr>
              <a:t>certo</a:t>
            </a:r>
            <a:r>
              <a:rPr lang="it-IT" sz="2400" dirty="0">
                <a:latin typeface="+mn-lt"/>
              </a:rPr>
              <a:t>, come comunemente si tende a fare. Infatti:</a:t>
            </a:r>
          </a:p>
          <a:p>
            <a:pPr>
              <a:defRPr/>
            </a:pPr>
            <a:endParaRPr lang="it-IT" sz="2400" dirty="0">
              <a:latin typeface="+mn-lt"/>
            </a:endParaRPr>
          </a:p>
          <a:p>
            <a:pPr>
              <a:defRPr/>
            </a:pPr>
            <a:r>
              <a:rPr lang="it-IT" sz="2400" dirty="0">
                <a:latin typeface="+mn-lt"/>
              </a:rPr>
              <a:t>– un evento </a:t>
            </a:r>
            <a:r>
              <a:rPr lang="it-IT" sz="2400" i="1" dirty="0">
                <a:latin typeface="+mn-lt"/>
              </a:rPr>
              <a:t>impossibile </a:t>
            </a:r>
            <a:r>
              <a:rPr lang="it-IT" sz="2400" dirty="0">
                <a:latin typeface="+mn-lt"/>
              </a:rPr>
              <a:t>non si verifica mai, mentre un evento anche molto </a:t>
            </a:r>
            <a:r>
              <a:rPr lang="it-IT" sz="2400" i="1" dirty="0">
                <a:latin typeface="+mn-lt"/>
              </a:rPr>
              <a:t>improbabile</a:t>
            </a:r>
            <a:r>
              <a:rPr lang="it-IT" sz="2400" dirty="0">
                <a:latin typeface="+mn-lt"/>
              </a:rPr>
              <a:t>, qualche volta, pur se di rado, può </a:t>
            </a:r>
            <a:r>
              <a:rPr lang="it-IT" sz="2400" dirty="0">
                <a:latin typeface="+mn-lt"/>
              </a:rPr>
              <a:t>verificarsi</a:t>
            </a:r>
          </a:p>
          <a:p>
            <a:pPr>
              <a:defRPr/>
            </a:pPr>
            <a:r>
              <a:rPr lang="it-IT" sz="2400" dirty="0">
                <a:latin typeface="+mn-lt"/>
              </a:rPr>
              <a:t>(</a:t>
            </a:r>
            <a:r>
              <a:rPr lang="it-IT" sz="2400" dirty="0">
                <a:latin typeface="+mn-lt"/>
              </a:rPr>
              <a:t>ogni tanto, può capitare che qualcuno riesca a pronosticare l’uscita dell’unica sestina vincente al </a:t>
            </a:r>
            <a:r>
              <a:rPr lang="it-IT" sz="2400" i="1" dirty="0">
                <a:latin typeface="+mn-lt"/>
              </a:rPr>
              <a:t>Superenalotto...</a:t>
            </a:r>
            <a:r>
              <a:rPr lang="it-IT" sz="2400" dirty="0">
                <a:latin typeface="+mn-lt"/>
              </a:rPr>
              <a:t>);</a:t>
            </a:r>
          </a:p>
          <a:p>
            <a:pPr>
              <a:defRPr/>
            </a:pPr>
            <a:endParaRPr lang="it-IT" sz="2400" dirty="0">
              <a:latin typeface="+mn-lt"/>
            </a:endParaRPr>
          </a:p>
          <a:p>
            <a:pPr>
              <a:defRPr/>
            </a:pPr>
            <a:r>
              <a:rPr lang="it-IT" sz="2400" dirty="0">
                <a:latin typeface="+mn-lt"/>
              </a:rPr>
              <a:t>– un evento </a:t>
            </a:r>
            <a:r>
              <a:rPr lang="it-IT" sz="2400" i="1" dirty="0">
                <a:latin typeface="+mn-lt"/>
              </a:rPr>
              <a:t>certo</a:t>
            </a:r>
            <a:r>
              <a:rPr lang="it-IT" sz="2400" dirty="0">
                <a:latin typeface="+mn-lt"/>
              </a:rPr>
              <a:t> si verifica sempre, mentre un evento anche molto </a:t>
            </a:r>
            <a:r>
              <a:rPr lang="it-IT" sz="2400" i="1" dirty="0">
                <a:latin typeface="+mn-lt"/>
              </a:rPr>
              <a:t>probabile</a:t>
            </a:r>
            <a:r>
              <a:rPr lang="it-IT" sz="2400" dirty="0">
                <a:latin typeface="+mn-lt"/>
              </a:rPr>
              <a:t>, qualche volta, pur se di rado, può non </a:t>
            </a:r>
            <a:r>
              <a:rPr lang="it-IT" sz="2400" dirty="0">
                <a:latin typeface="+mn-lt"/>
              </a:rPr>
              <a:t>verificarsi</a:t>
            </a:r>
          </a:p>
          <a:p>
            <a:pPr>
              <a:defRPr/>
            </a:pPr>
            <a:r>
              <a:rPr lang="it-IT" sz="2400" dirty="0">
                <a:latin typeface="+mn-lt"/>
              </a:rPr>
              <a:t>(</a:t>
            </a:r>
            <a:r>
              <a:rPr lang="it-IT" sz="2400" dirty="0">
                <a:latin typeface="+mn-lt"/>
              </a:rPr>
              <a:t>ogni tanto, può capitare che qualcuno </a:t>
            </a:r>
            <a:r>
              <a:rPr lang="it-IT" sz="2400" u="sng" dirty="0">
                <a:latin typeface="+mn-lt"/>
              </a:rPr>
              <a:t>non</a:t>
            </a:r>
            <a:r>
              <a:rPr lang="it-IT" sz="2400" dirty="0">
                <a:latin typeface="+mn-lt"/>
              </a:rPr>
              <a:t> sbagli nel pronosticare l’uscita dell’unica sestina vincente al </a:t>
            </a:r>
            <a:r>
              <a:rPr lang="it-IT" sz="2400" i="1" dirty="0">
                <a:latin typeface="+mn-lt"/>
              </a:rPr>
              <a:t>Superenalotto...</a:t>
            </a:r>
            <a:r>
              <a:rPr lang="it-IT" sz="2400" dirty="0">
                <a:latin typeface="+mn-lt"/>
              </a:rPr>
              <a:t>).</a:t>
            </a:r>
            <a:endParaRPr lang="it-IT"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olpo indovino.jpg"/>
          <p:cNvPicPr>
            <a:picLocks noChangeAspect="1"/>
          </p:cNvPicPr>
          <p:nvPr/>
        </p:nvPicPr>
        <p:blipFill>
          <a:blip r:embed="rId2" cstate="print"/>
          <a:srcRect/>
          <a:stretch>
            <a:fillRect/>
          </a:stretch>
        </p:blipFill>
        <p:spPr bwMode="auto">
          <a:xfrm>
            <a:off x="1152525" y="2339975"/>
            <a:ext cx="6700838" cy="3960813"/>
          </a:xfrm>
          <a:prstGeom prst="rect">
            <a:avLst/>
          </a:prstGeom>
          <a:noFill/>
          <a:ln w="9525">
            <a:noFill/>
            <a:miter lim="800000"/>
            <a:headEnd/>
            <a:tailEnd/>
          </a:ln>
        </p:spPr>
      </p:pic>
      <p:sp>
        <p:nvSpPr>
          <p:cNvPr id="76803" name="CasellaDiTesto 4"/>
          <p:cNvSpPr txBox="1">
            <a:spLocks noChangeArrowheads="1"/>
          </p:cNvSpPr>
          <p:nvPr/>
        </p:nvSpPr>
        <p:spPr bwMode="auto">
          <a:xfrm>
            <a:off x="720725" y="360363"/>
            <a:ext cx="8424863" cy="1938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Nel corso dei Mondiali di Calcio del 2010, ha conosciuto una notorietà planetaria il </a:t>
            </a:r>
            <a:r>
              <a:rPr lang="it-IT" sz="2400" i="1" dirty="0">
                <a:latin typeface="+mn-lt"/>
                <a:cs typeface="Times New Roman" pitchFamily="18" charset="0"/>
              </a:rPr>
              <a:t>Polpo Paul</a:t>
            </a:r>
            <a:r>
              <a:rPr lang="it-IT" sz="2400" dirty="0">
                <a:latin typeface="+mn-lt"/>
                <a:cs typeface="Times New Roman" pitchFamily="18" charset="0"/>
              </a:rPr>
              <a:t>, residente nell’acquario di </a:t>
            </a:r>
            <a:r>
              <a:rPr lang="it-IT" sz="2400" dirty="0" err="1">
                <a:latin typeface="+mn-lt"/>
                <a:cs typeface="Times New Roman" pitchFamily="18" charset="0"/>
              </a:rPr>
              <a:t>Oberhausen</a:t>
            </a:r>
            <a:r>
              <a:rPr lang="it-IT" sz="2400" dirty="0">
                <a:latin typeface="+mn-lt"/>
                <a:cs typeface="Times New Roman" pitchFamily="18" charset="0"/>
              </a:rPr>
              <a:t> in Germania, per essere riuscito a “predire” i risultati delle sette partite disputate  dalla Nazionale tedesca e quello della finale, tra Olanda e Spagna.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3" descr="Polpo indovino.jpg"/>
          <p:cNvPicPr>
            <a:picLocks noChangeAspect="1"/>
          </p:cNvPicPr>
          <p:nvPr/>
        </p:nvPicPr>
        <p:blipFill>
          <a:blip r:embed="rId2" cstate="print"/>
          <a:srcRect/>
          <a:stretch>
            <a:fillRect/>
          </a:stretch>
        </p:blipFill>
        <p:spPr bwMode="auto">
          <a:xfrm>
            <a:off x="1152525" y="2339975"/>
            <a:ext cx="6700838" cy="3960813"/>
          </a:xfrm>
          <a:prstGeom prst="rect">
            <a:avLst/>
          </a:prstGeom>
          <a:noFill/>
          <a:ln w="9525">
            <a:noFill/>
            <a:miter lim="800000"/>
            <a:headEnd/>
            <a:tailEnd/>
          </a:ln>
        </p:spPr>
      </p:pic>
      <p:sp>
        <p:nvSpPr>
          <p:cNvPr id="77827" name="CasellaDiTesto 4"/>
          <p:cNvSpPr txBox="1">
            <a:spLocks noChangeArrowheads="1"/>
          </p:cNvSpPr>
          <p:nvPr/>
        </p:nvSpPr>
        <p:spPr bwMode="auto">
          <a:xfrm>
            <a:off x="720725" y="360363"/>
            <a:ext cx="77390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Da un punto di vista strettamente probabilistico, però, la performance del Polpo Paul non può essere considerata molto </a:t>
            </a:r>
            <a:r>
              <a:rPr lang="it-IT" sz="2400" dirty="0" smtClean="0">
                <a:latin typeface="+mn-lt"/>
                <a:cs typeface="Times New Roman" pitchFamily="18" charset="0"/>
              </a:rPr>
              <a:t>significativa. </a:t>
            </a:r>
            <a:endParaRPr lang="it-IT" sz="2400" dirty="0">
              <a:latin typeface="+mn-lt"/>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asellaDiTesto 6"/>
          <p:cNvSpPr txBox="1">
            <a:spLocks noChangeArrowheads="1"/>
          </p:cNvSpPr>
          <p:nvPr/>
        </p:nvSpPr>
        <p:spPr bwMode="auto">
          <a:xfrm>
            <a:off x="720725" y="360363"/>
            <a:ext cx="7488238" cy="1938337"/>
          </a:xfrm>
          <a:prstGeom prst="rect">
            <a:avLst/>
          </a:prstGeom>
          <a:noFill/>
          <a:ln w="9525">
            <a:noFill/>
            <a:miter lim="800000"/>
            <a:headEnd/>
            <a:tailEnd/>
          </a:ln>
        </p:spPr>
        <p:txBody>
          <a:bodyPr>
            <a:spAutoFit/>
          </a:bodyPr>
          <a:lstStyle/>
          <a:p>
            <a:pPr>
              <a:defRPr/>
            </a:pPr>
            <a:r>
              <a:rPr lang="it-IT" sz="2400" dirty="0">
                <a:latin typeface="+mn-lt"/>
              </a:rPr>
              <a:t>Un’attività del genere ha avuto un ruolo fondamentale per la nascita e lo sviluppo della Scienza, ma ha contribuito anche a dar vita a una serie di false credenze e di insensate superstizioni che, nonostante la loro oggettiva infondatezza, sono giunte integre e vitali fino ai nostri giorni.</a:t>
            </a:r>
          </a:p>
        </p:txBody>
      </p:sp>
      <p:pic>
        <p:nvPicPr>
          <p:cNvPr id="66563" name="Immagine 2" descr="Sfera di cristallo.jpg"/>
          <p:cNvPicPr>
            <a:picLocks noChangeAspect="1"/>
          </p:cNvPicPr>
          <p:nvPr/>
        </p:nvPicPr>
        <p:blipFill>
          <a:blip r:embed="rId2" cstate="print"/>
          <a:srcRect/>
          <a:stretch>
            <a:fillRect/>
          </a:stretch>
        </p:blipFill>
        <p:spPr bwMode="auto">
          <a:xfrm>
            <a:off x="1763713" y="2339975"/>
            <a:ext cx="52324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box(out)">
                                      <p:cBhvr>
                                        <p:cTn id="7" dur="5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3" descr="Polpo indovino.jpg"/>
          <p:cNvPicPr>
            <a:picLocks noChangeAspect="1"/>
          </p:cNvPicPr>
          <p:nvPr/>
        </p:nvPicPr>
        <p:blipFill>
          <a:blip r:embed="rId2" cstate="print"/>
          <a:srcRect/>
          <a:stretch>
            <a:fillRect/>
          </a:stretch>
        </p:blipFill>
        <p:spPr bwMode="auto">
          <a:xfrm>
            <a:off x="1152525" y="2339975"/>
            <a:ext cx="6700838" cy="3960813"/>
          </a:xfrm>
          <a:prstGeom prst="rect">
            <a:avLst/>
          </a:prstGeom>
          <a:noFill/>
          <a:ln w="9525">
            <a:noFill/>
            <a:miter lim="800000"/>
            <a:headEnd/>
            <a:tailEnd/>
          </a:ln>
        </p:spPr>
      </p:pic>
      <p:sp>
        <p:nvSpPr>
          <p:cNvPr id="78851" name="CasellaDiTesto 4"/>
          <p:cNvSpPr txBox="1">
            <a:spLocks noChangeArrowheads="1"/>
          </p:cNvSpPr>
          <p:nvPr/>
        </p:nvSpPr>
        <p:spPr bwMode="auto">
          <a:xfrm>
            <a:off x="720725" y="360363"/>
            <a:ext cx="7883525"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probabilità di indovinare tutti i risultati di 8 partite (ognuna delle quali, con due soli possibili esiti) è uguale 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 (Polpo) = 1/2</a:t>
            </a:r>
            <a:r>
              <a:rPr lang="it-IT" sz="2400" baseline="30000" dirty="0">
                <a:latin typeface="+mn-lt"/>
                <a:cs typeface="Times New Roman" pitchFamily="18" charset="0"/>
              </a:rPr>
              <a:t>8</a:t>
            </a:r>
            <a:r>
              <a:rPr lang="it-IT" sz="2400" dirty="0">
                <a:latin typeface="+mn-lt"/>
                <a:cs typeface="Times New Roman" pitchFamily="18" charset="0"/>
              </a:rPr>
              <a:t>  = 1/256 = 0,0039 = 0,39%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3" descr="Polpo indovino.jpg"/>
          <p:cNvPicPr>
            <a:picLocks noChangeAspect="1"/>
          </p:cNvPicPr>
          <p:nvPr/>
        </p:nvPicPr>
        <p:blipFill>
          <a:blip r:embed="rId2" cstate="print"/>
          <a:srcRect/>
          <a:stretch>
            <a:fillRect/>
          </a:stretch>
        </p:blipFill>
        <p:spPr bwMode="auto">
          <a:xfrm>
            <a:off x="1152525" y="2339975"/>
            <a:ext cx="6700838" cy="3960813"/>
          </a:xfrm>
          <a:prstGeom prst="rect">
            <a:avLst/>
          </a:prstGeom>
          <a:noFill/>
          <a:ln w="9525">
            <a:noFill/>
            <a:miter lim="800000"/>
            <a:headEnd/>
            <a:tailEnd/>
          </a:ln>
        </p:spPr>
      </p:pic>
      <p:sp>
        <p:nvSpPr>
          <p:cNvPr id="79875" name="CasellaDiTesto 4"/>
          <p:cNvSpPr txBox="1">
            <a:spLocks noChangeArrowheads="1"/>
          </p:cNvSpPr>
          <p:nvPr/>
        </p:nvSpPr>
        <p:spPr bwMode="auto">
          <a:xfrm>
            <a:off x="720725" y="360363"/>
            <a:ext cx="8027988"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probabilità di indovinare un </a:t>
            </a:r>
            <a:r>
              <a:rPr lang="fr-FR" sz="2400" dirty="0">
                <a:latin typeface="+mn-lt"/>
                <a:cs typeface="Times New Roman" pitchFamily="18" charset="0"/>
              </a:rPr>
              <a:t>«</a:t>
            </a:r>
            <a:r>
              <a:rPr lang="it-IT" sz="2400" dirty="0">
                <a:latin typeface="+mn-lt"/>
                <a:cs typeface="Times New Roman" pitchFamily="18" charset="0"/>
              </a:rPr>
              <a:t>3</a:t>
            </a:r>
            <a:r>
              <a:rPr lang="fr-FR" sz="2400" dirty="0">
                <a:latin typeface="+mn-lt"/>
                <a:cs typeface="Times New Roman" pitchFamily="18" charset="0"/>
              </a:rPr>
              <a:t>»</a:t>
            </a:r>
            <a:r>
              <a:rPr lang="it-IT" sz="2400" dirty="0">
                <a:latin typeface="+mn-lt"/>
                <a:cs typeface="Times New Roman" pitchFamily="18" charset="0"/>
              </a:rPr>
              <a:t> al </a:t>
            </a:r>
            <a:r>
              <a:rPr lang="it-IT" sz="2400" i="1" dirty="0">
                <a:latin typeface="+mn-lt"/>
                <a:cs typeface="Times New Roman" pitchFamily="18" charset="0"/>
              </a:rPr>
              <a:t>Superenalotto </a:t>
            </a:r>
            <a:r>
              <a:rPr lang="it-IT" sz="2400" dirty="0">
                <a:latin typeface="+mn-lt"/>
                <a:cs typeface="Times New Roman" pitchFamily="18" charset="0"/>
              </a:rPr>
              <a:t>è uguale 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P(3) = 1/327 = 0,0030 = 0,30%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3" descr="Polpo indovino.jpg"/>
          <p:cNvPicPr>
            <a:picLocks noChangeAspect="1"/>
          </p:cNvPicPr>
          <p:nvPr/>
        </p:nvPicPr>
        <p:blipFill>
          <a:blip r:embed="rId2" cstate="print"/>
          <a:srcRect/>
          <a:stretch>
            <a:fillRect/>
          </a:stretch>
        </p:blipFill>
        <p:spPr bwMode="auto">
          <a:xfrm>
            <a:off x="1152525" y="2339975"/>
            <a:ext cx="6700838" cy="3960813"/>
          </a:xfrm>
          <a:prstGeom prst="rect">
            <a:avLst/>
          </a:prstGeom>
          <a:noFill/>
          <a:ln w="9525">
            <a:noFill/>
            <a:miter lim="800000"/>
            <a:headEnd/>
            <a:tailEnd/>
          </a:ln>
        </p:spPr>
      </p:pic>
      <p:sp>
        <p:nvSpPr>
          <p:cNvPr id="80899" name="CasellaDiTesto 4"/>
          <p:cNvSpPr txBox="1">
            <a:spLocks noChangeArrowheads="1"/>
          </p:cNvSpPr>
          <p:nvPr/>
        </p:nvSpPr>
        <p:spPr bwMode="auto">
          <a:xfrm>
            <a:off x="720725" y="360363"/>
            <a:ext cx="8027988"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probabilità di indovinare un ambo al </a:t>
            </a:r>
            <a:r>
              <a:rPr lang="it-IT" sz="2400" i="1" dirty="0">
                <a:latin typeface="+mn-lt"/>
                <a:cs typeface="Times New Roman" pitchFamily="18" charset="0"/>
              </a:rPr>
              <a:t>Lotto </a:t>
            </a:r>
            <a:r>
              <a:rPr lang="it-IT" sz="2400" dirty="0">
                <a:latin typeface="+mn-lt"/>
                <a:cs typeface="Times New Roman" pitchFamily="18" charset="0"/>
              </a:rPr>
              <a:t>è uguale a: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 (ambo) = 1/400,5 = 0,0025 = 0,25%</a:t>
            </a:r>
            <a:endParaRPr lang="it-IT" sz="2400"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sellaDiTesto 1"/>
          <p:cNvSpPr txBox="1">
            <a:spLocks noChangeArrowheads="1"/>
          </p:cNvSpPr>
          <p:nvPr/>
        </p:nvSpPr>
        <p:spPr bwMode="auto">
          <a:xfrm>
            <a:off x="684213" y="333375"/>
            <a:ext cx="7704137" cy="4154984"/>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Decisamente più sorprendente </a:t>
            </a:r>
            <a:r>
              <a:rPr lang="it-IT" sz="2400" dirty="0" smtClean="0">
                <a:latin typeface="+mn-lt"/>
                <a:cs typeface="Times New Roman" pitchFamily="18" charset="0"/>
              </a:rPr>
              <a:t>è, invece, </a:t>
            </a:r>
            <a:r>
              <a:rPr lang="it-IT" sz="2400" dirty="0">
                <a:latin typeface="+mn-lt"/>
                <a:cs typeface="Times New Roman" pitchFamily="18" charset="0"/>
              </a:rPr>
              <a:t>il seguente episodio.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L’8 novembre 2009, il presidente del </a:t>
            </a:r>
            <a:r>
              <a:rPr lang="it-IT" sz="2400" i="1" dirty="0">
                <a:latin typeface="+mn-lt"/>
                <a:cs typeface="Times New Roman" pitchFamily="18" charset="0"/>
              </a:rPr>
              <a:t>Cagliari Calcio</a:t>
            </a:r>
            <a:r>
              <a:rPr lang="it-IT" sz="2400" dirty="0">
                <a:latin typeface="+mn-lt"/>
                <a:cs typeface="Times New Roman" pitchFamily="18" charset="0"/>
              </a:rPr>
              <a:t>, Massimo Cellino, commentando l’ottima prestazione dell’attaccante Joaquín </a:t>
            </a:r>
            <a:r>
              <a:rPr lang="it-IT" sz="2400" dirty="0" err="1">
                <a:latin typeface="+mn-lt"/>
                <a:cs typeface="Times New Roman" pitchFamily="18" charset="0"/>
              </a:rPr>
              <a:t>Larrivey</a:t>
            </a:r>
            <a:r>
              <a:rPr lang="it-IT" sz="2400" dirty="0">
                <a:latin typeface="+mn-lt"/>
                <a:cs typeface="Times New Roman" pitchFamily="18" charset="0"/>
              </a:rPr>
              <a:t>, risultata determinante per la vittoria della propria squadra, ha affermato:</a:t>
            </a:r>
          </a:p>
          <a:p>
            <a:pPr>
              <a:defRPr/>
            </a:pPr>
            <a:endParaRPr lang="it-IT" sz="2400" dirty="0">
              <a:latin typeface="+mn-lt"/>
              <a:cs typeface="Times New Roman" pitchFamily="18" charset="0"/>
            </a:endParaRPr>
          </a:p>
          <a:p>
            <a:pPr>
              <a:defRPr/>
            </a:pPr>
            <a:r>
              <a:rPr lang="fr-FR" sz="2400" dirty="0">
                <a:latin typeface="+mn-lt"/>
                <a:cs typeface="Times New Roman" pitchFamily="18" charset="0"/>
              </a:rPr>
              <a:t>«</a:t>
            </a:r>
            <a:r>
              <a:rPr lang="it-IT" sz="2400" dirty="0" err="1">
                <a:latin typeface="+mn-lt"/>
                <a:cs typeface="Times New Roman" pitchFamily="18" charset="0"/>
              </a:rPr>
              <a:t>Larrivey</a:t>
            </a:r>
            <a:r>
              <a:rPr lang="it-IT" sz="2400" dirty="0">
                <a:latin typeface="+mn-lt"/>
                <a:cs typeface="Times New Roman" pitchFamily="18" charset="0"/>
              </a:rPr>
              <a:t> ha il </a:t>
            </a:r>
            <a:r>
              <a:rPr lang="it-IT" sz="2400" b="1" dirty="0">
                <a:latin typeface="+mn-lt"/>
                <a:cs typeface="Times New Roman" pitchFamily="18" charset="0"/>
              </a:rPr>
              <a:t>23</a:t>
            </a:r>
            <a:r>
              <a:rPr lang="it-IT" sz="2400" dirty="0">
                <a:latin typeface="+mn-lt"/>
                <a:cs typeface="Times New Roman" pitchFamily="18" charset="0"/>
              </a:rPr>
              <a:t> e 2 più 3 fa </a:t>
            </a:r>
            <a:r>
              <a:rPr lang="it-IT" sz="2400" b="1" dirty="0">
                <a:latin typeface="+mn-lt"/>
                <a:cs typeface="Times New Roman" pitchFamily="18" charset="0"/>
              </a:rPr>
              <a:t>5</a:t>
            </a:r>
            <a:r>
              <a:rPr lang="it-IT" sz="2400" dirty="0">
                <a:latin typeface="+mn-lt"/>
                <a:cs typeface="Times New Roman" pitchFamily="18" charset="0"/>
              </a:rPr>
              <a:t>, </a:t>
            </a:r>
            <a:r>
              <a:rPr lang="it-IT" sz="2400" dirty="0">
                <a:latin typeface="+mn-lt"/>
                <a:cs typeface="Times New Roman" pitchFamily="18" charset="0"/>
              </a:rPr>
              <a:t>il numero di Conti che ha segnato il primo gol. In più il 23 al contrario diventa </a:t>
            </a:r>
            <a:r>
              <a:rPr lang="it-IT" sz="2400" b="1" dirty="0">
                <a:latin typeface="+mn-lt"/>
                <a:cs typeface="Times New Roman" pitchFamily="18" charset="0"/>
              </a:rPr>
              <a:t>32</a:t>
            </a:r>
            <a:r>
              <a:rPr lang="it-IT" sz="2400" dirty="0">
                <a:latin typeface="+mn-lt"/>
                <a:cs typeface="Times New Roman" pitchFamily="18" charset="0"/>
              </a:rPr>
              <a:t> che è sulle spalle di </a:t>
            </a:r>
            <a:r>
              <a:rPr lang="it-IT" sz="2400" dirty="0" err="1">
                <a:latin typeface="+mn-lt"/>
                <a:cs typeface="Times New Roman" pitchFamily="18" charset="0"/>
              </a:rPr>
              <a:t>Matri</a:t>
            </a:r>
            <a:r>
              <a:rPr lang="it-IT" sz="2400" dirty="0">
                <a:latin typeface="+mn-lt"/>
                <a:cs typeface="Times New Roman" pitchFamily="18" charset="0"/>
              </a:rPr>
              <a:t>, autore della seconda rete. Se poi ci fosse stato in campo il </a:t>
            </a:r>
            <a:r>
              <a:rPr lang="it-IT" sz="2400" b="1" dirty="0">
                <a:latin typeface="+mn-lt"/>
                <a:cs typeface="Times New Roman" pitchFamily="18" charset="0"/>
              </a:rPr>
              <a:t>14</a:t>
            </a:r>
            <a:r>
              <a:rPr lang="it-IT" sz="2400" dirty="0">
                <a:latin typeface="+mn-lt"/>
                <a:cs typeface="Times New Roman" pitchFamily="18" charset="0"/>
              </a:rPr>
              <a:t> (Pisano) avrebbe segnato pure lui</a:t>
            </a:r>
            <a:r>
              <a:rPr lang="fr-FR" sz="2400" dirty="0">
                <a:latin typeface="+mn-lt"/>
                <a:cs typeface="Times New Roman" pitchFamily="18" charset="0"/>
              </a:rPr>
              <a:t>». </a:t>
            </a:r>
            <a:endParaRPr lang="it-IT" sz="2400" dirty="0">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anim calcmode="lin" valueType="num">
                                      <p:cBhvr additive="base">
                                        <p:cTn id="7"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70">
                                            <p:txEl>
                                              <p:pRg st="4" end="4"/>
                                            </p:txEl>
                                          </p:spTgt>
                                        </p:tgtEl>
                                        <p:attrNameLst>
                                          <p:attrName>style.visibility</p:attrName>
                                        </p:attrNameLst>
                                      </p:cBhvr>
                                      <p:to>
                                        <p:strVal val="visible"/>
                                      </p:to>
                                    </p:set>
                                    <p:anim calcmode="lin" valueType="num">
                                      <p:cBhvr additive="base">
                                        <p:cTn id="13" dur="500" fill="hold"/>
                                        <p:tgtEl>
                                          <p:spTgt spid="7170">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asellaDiTesto 1"/>
          <p:cNvSpPr txBox="1">
            <a:spLocks noChangeArrowheads="1"/>
          </p:cNvSpPr>
          <p:nvPr/>
        </p:nvSpPr>
        <p:spPr bwMode="auto">
          <a:xfrm>
            <a:off x="684213" y="333375"/>
            <a:ext cx="7704137"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Alcuni tifosi del Cagliari hanno giocato quei numeri al Lotto e il 14 novembre, sulla ruota di Palermo, è uscita la quaterna: </a:t>
            </a:r>
            <a:r>
              <a:rPr lang="it-IT" sz="2400" b="1" dirty="0">
                <a:latin typeface="+mn-lt"/>
                <a:cs typeface="Times New Roman" pitchFamily="18" charset="0"/>
              </a:rPr>
              <a:t>5, 14, 23 </a:t>
            </a:r>
            <a:r>
              <a:rPr lang="it-IT" sz="2400" dirty="0">
                <a:latin typeface="+mn-lt"/>
                <a:cs typeface="Times New Roman" pitchFamily="18" charset="0"/>
              </a:rPr>
              <a:t>e 32.</a:t>
            </a:r>
            <a:endParaRPr lang="it-IT" sz="2400" dirty="0">
              <a:latin typeface="+mn-lt"/>
            </a:endParaRPr>
          </a:p>
        </p:txBody>
      </p:sp>
      <p:pic>
        <p:nvPicPr>
          <p:cNvPr id="3" name="Immagine 2" descr="Cagliari.jpg"/>
          <p:cNvPicPr>
            <a:picLocks noChangeAspect="1"/>
          </p:cNvPicPr>
          <p:nvPr/>
        </p:nvPicPr>
        <p:blipFill>
          <a:blip r:embed="rId2" cstate="print"/>
          <a:srcRect/>
          <a:stretch>
            <a:fillRect/>
          </a:stretch>
        </p:blipFill>
        <p:spPr bwMode="auto">
          <a:xfrm>
            <a:off x="1835150" y="1700213"/>
            <a:ext cx="5372100" cy="4321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720725" y="360363"/>
            <a:ext cx="7954963" cy="415448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Nel gioco del Lotto, succede non di rado che una combinazione di numeri dichiarata scherzosamente di fronte a un vasto pubblico, esca davvero.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Più raramente capita che una simile indicazione (soprattutto se non troppo precisa) riesca a far vincere effettivamente un gran numero di persone</a:t>
            </a:r>
            <a:r>
              <a:rPr lang="it-IT" sz="2400" dirty="0">
                <a:latin typeface="+mn-lt"/>
                <a:cs typeface="Times New Roman" pitchFamily="18" charset="0"/>
              </a:rPr>
              <a:t>.</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In ogni caso, anche un’eventualità così improbabile, prima o poi, può verificarsi. Un clamoroso evento di questo genere si verificò, ad esempio, a Napoli nell’autunno del 1980. </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xEl>
                                              <p:pRg st="2" end="2"/>
                                            </p:txEl>
                                          </p:spTgt>
                                        </p:tgtEl>
                                        <p:attrNameLst>
                                          <p:attrName>style.visibility</p:attrName>
                                        </p:attrNameLst>
                                      </p:cBhvr>
                                      <p:to>
                                        <p:strVal val="visible"/>
                                      </p:to>
                                    </p:set>
                                    <p:anim calcmode="lin" valueType="num">
                                      <p:cBhvr additive="base">
                                        <p:cTn id="7" dur="500" fill="hold"/>
                                        <p:tgtEl>
                                          <p:spTgt spid="205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50">
                                            <p:txEl>
                                              <p:pRg st="4" end="4"/>
                                            </p:txEl>
                                          </p:spTgt>
                                        </p:tgtEl>
                                        <p:attrNameLst>
                                          <p:attrName>style.visibility</p:attrName>
                                        </p:attrNameLst>
                                      </p:cBhvr>
                                      <p:to>
                                        <p:strVal val="visible"/>
                                      </p:to>
                                    </p:set>
                                    <p:anim calcmode="lin" valueType="num">
                                      <p:cBhvr additive="base">
                                        <p:cTn id="13" dur="500" fill="hold"/>
                                        <p:tgtEl>
                                          <p:spTgt spid="2050">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5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asellaDiTesto 1"/>
          <p:cNvSpPr txBox="1">
            <a:spLocks noChangeArrowheads="1"/>
          </p:cNvSpPr>
          <p:nvPr/>
        </p:nvSpPr>
        <p:spPr bwMode="auto">
          <a:xfrm>
            <a:off x="720725" y="360363"/>
            <a:ext cx="7954963"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quel periodo, un’emittente televisiva locale molto popolare offriva ai telespettatori la possibilità di recarsi a prezzi scontati alla Little Italy di New York, per festeggiare il santo patrono con i compaesani d’oltreoceano.</a:t>
            </a:r>
            <a:endParaRPr lang="it-IT" sz="2400" dirty="0">
              <a:latin typeface="+mn-lt"/>
            </a:endParaRPr>
          </a:p>
        </p:txBody>
      </p:sp>
      <p:pic>
        <p:nvPicPr>
          <p:cNvPr id="3" name="Immagine 2" descr="Little Italy rid.JPG"/>
          <p:cNvPicPr>
            <a:picLocks noChangeAspect="1"/>
          </p:cNvPicPr>
          <p:nvPr/>
        </p:nvPicPr>
        <p:blipFill>
          <a:blip r:embed="rId2" cstate="print"/>
          <a:srcRect/>
          <a:stretch>
            <a:fillRect/>
          </a:stretch>
        </p:blipFill>
        <p:spPr bwMode="auto">
          <a:xfrm>
            <a:off x="2519363" y="2160588"/>
            <a:ext cx="4005262" cy="395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asellaDiTesto 1"/>
          <p:cNvSpPr txBox="1">
            <a:spLocks noChangeArrowheads="1"/>
          </p:cNvSpPr>
          <p:nvPr/>
        </p:nvSpPr>
        <p:spPr bwMode="auto">
          <a:xfrm>
            <a:off x="720725" y="360363"/>
            <a:ext cx="7954963"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Il biglietto di andata e ritorno poteva essere acquistato eccezionalmente al prezzo di 590.000 lire. Tra i personaggi famosi chiamati a pubblicizzare l’iniziativa, c’era anche Mario Merola, il </a:t>
            </a:r>
            <a:r>
              <a:rPr lang="it-IT" sz="2400" i="1" dirty="0">
                <a:latin typeface="+mn-lt"/>
                <a:cs typeface="Times New Roman" pitchFamily="18" charset="0"/>
              </a:rPr>
              <a:t>re della sceneggiata</a:t>
            </a:r>
            <a:r>
              <a:rPr lang="it-IT" sz="2400" dirty="0">
                <a:latin typeface="+mn-lt"/>
                <a:cs typeface="Times New Roman" pitchFamily="18" charset="0"/>
              </a:rPr>
              <a:t>. </a:t>
            </a:r>
          </a:p>
        </p:txBody>
      </p:sp>
      <p:pic>
        <p:nvPicPr>
          <p:cNvPr id="5" name="Immagine 4" descr="Little Italy rid.JPG"/>
          <p:cNvPicPr>
            <a:picLocks noChangeAspect="1"/>
          </p:cNvPicPr>
          <p:nvPr/>
        </p:nvPicPr>
        <p:blipFill>
          <a:blip r:embed="rId2" cstate="print"/>
          <a:srcRect/>
          <a:stretch>
            <a:fillRect/>
          </a:stretch>
        </p:blipFill>
        <p:spPr bwMode="auto">
          <a:xfrm>
            <a:off x="2519363" y="2160588"/>
            <a:ext cx="4005262"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asellaDiTesto 1"/>
          <p:cNvSpPr txBox="1">
            <a:spLocks noChangeArrowheads="1"/>
          </p:cNvSpPr>
          <p:nvPr/>
        </p:nvSpPr>
        <p:spPr bwMode="auto">
          <a:xfrm>
            <a:off x="720725" y="360363"/>
            <a:ext cx="7954963"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Il biglietto di andata e ritorno poteva essere acquistato eccezionalmente al prezzo di 590.000 lire. Tra i personaggi famosi chiamati a pubblicizzare l’iniziativa, c’era anche Mario Merola, il </a:t>
            </a:r>
            <a:r>
              <a:rPr lang="it-IT" sz="2400" i="1" dirty="0">
                <a:latin typeface="+mn-lt"/>
                <a:cs typeface="Times New Roman" pitchFamily="18" charset="0"/>
              </a:rPr>
              <a:t>re della sceneggiata</a:t>
            </a:r>
            <a:r>
              <a:rPr lang="it-IT" sz="2400" dirty="0">
                <a:latin typeface="+mn-lt"/>
                <a:cs typeface="Times New Roman" pitchFamily="18" charset="0"/>
              </a:rPr>
              <a:t>. </a:t>
            </a:r>
          </a:p>
        </p:txBody>
      </p:sp>
      <p:pic>
        <p:nvPicPr>
          <p:cNvPr id="4"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asellaDiTesto 1"/>
          <p:cNvSpPr txBox="1">
            <a:spLocks noChangeArrowheads="1"/>
          </p:cNvSpPr>
          <p:nvPr/>
        </p:nvSpPr>
        <p:spPr bwMode="auto">
          <a:xfrm>
            <a:off x="720725" y="360363"/>
            <a:ext cx="7954963"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Il popolare cantante invitò tutti napoletani a partecipare a quel viaggio e consigliò a chi non avesse avuto i soldi necessari, di giocare, sulla ruota di Napoli, l’ambo secco: </a:t>
            </a:r>
            <a:r>
              <a:rPr lang="it-IT" sz="2400" b="1" dirty="0">
                <a:latin typeface="+mn-lt"/>
                <a:cs typeface="Times New Roman" pitchFamily="18" charset="0"/>
              </a:rPr>
              <a:t>5 – 90 </a:t>
            </a:r>
            <a:r>
              <a:rPr lang="it-IT" sz="2400" dirty="0">
                <a:latin typeface="+mn-lt"/>
                <a:cs typeface="Times New Roman" pitchFamily="18" charset="0"/>
              </a:rPr>
              <a:t>(componibile con le prime tre cifre del prezzo del biglietto).</a:t>
            </a:r>
          </a:p>
        </p:txBody>
      </p:sp>
      <p:pic>
        <p:nvPicPr>
          <p:cNvPr id="39939"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asellaDiTesto 6"/>
          <p:cNvSpPr txBox="1">
            <a:spLocks noChangeArrowheads="1"/>
          </p:cNvSpPr>
          <p:nvPr/>
        </p:nvSpPr>
        <p:spPr bwMode="auto">
          <a:xfrm>
            <a:off x="720725" y="360363"/>
            <a:ext cx="7488238" cy="1938337"/>
          </a:xfrm>
          <a:prstGeom prst="rect">
            <a:avLst/>
          </a:prstGeom>
          <a:noFill/>
          <a:ln w="9525">
            <a:noFill/>
            <a:miter lim="800000"/>
            <a:headEnd/>
            <a:tailEnd/>
          </a:ln>
        </p:spPr>
        <p:txBody>
          <a:bodyPr>
            <a:spAutoFit/>
          </a:bodyPr>
          <a:lstStyle/>
          <a:p>
            <a:pPr>
              <a:defRPr/>
            </a:pPr>
            <a:r>
              <a:rPr lang="it-IT" sz="2400" dirty="0">
                <a:latin typeface="+mn-lt"/>
              </a:rPr>
              <a:t>Un’attività del genere ha avuto un ruolo fondamentale per la nascita e lo sviluppo della Scienza, ma ha contribuito anche a dar vita a una serie di false credenze e di insensate superstizioni che, nonostante la loro oggettiva infondatezza, sono giunte integre e vitali fino ai nostri giorni.</a:t>
            </a:r>
          </a:p>
        </p:txBody>
      </p:sp>
      <p:pic>
        <p:nvPicPr>
          <p:cNvPr id="5123" name="Immagine 2" descr="Pendolino.JPG"/>
          <p:cNvPicPr>
            <a:picLocks noChangeAspect="1"/>
          </p:cNvPicPr>
          <p:nvPr/>
        </p:nvPicPr>
        <p:blipFill>
          <a:blip r:embed="rId2" cstate="print"/>
          <a:srcRect/>
          <a:stretch>
            <a:fillRect/>
          </a:stretch>
        </p:blipFill>
        <p:spPr bwMode="auto">
          <a:xfrm>
            <a:off x="1547813" y="2339975"/>
            <a:ext cx="5903912"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asellaDiTesto 1"/>
          <p:cNvSpPr txBox="1">
            <a:spLocks noChangeArrowheads="1"/>
          </p:cNvSpPr>
          <p:nvPr/>
        </p:nvSpPr>
        <p:spPr bwMode="auto">
          <a:xfrm>
            <a:off x="720725" y="360363"/>
            <a:ext cx="79549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Incredibilmente, l’ambo uscì al primo colpo; il Lotto venne sbancato e una moltitudine festosa di napoletani ebbe la possibilità di partire per l’America. </a:t>
            </a:r>
          </a:p>
        </p:txBody>
      </p:sp>
      <p:pic>
        <p:nvPicPr>
          <p:cNvPr id="40963"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asellaDiTesto 1"/>
          <p:cNvSpPr txBox="1">
            <a:spLocks noChangeArrowheads="1"/>
          </p:cNvSpPr>
          <p:nvPr/>
        </p:nvSpPr>
        <p:spPr bwMode="auto">
          <a:xfrm>
            <a:off x="720725" y="360363"/>
            <a:ext cx="7954963"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seguito a quell’episodio, Mario Merola venne considerato, a lungo, una sorta di santo vivente...</a:t>
            </a:r>
          </a:p>
        </p:txBody>
      </p:sp>
      <p:pic>
        <p:nvPicPr>
          <p:cNvPr id="41987"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sellaDiTesto 1"/>
          <p:cNvSpPr txBox="1">
            <a:spLocks noChangeArrowheads="1"/>
          </p:cNvSpPr>
          <p:nvPr/>
        </p:nvSpPr>
        <p:spPr bwMode="auto">
          <a:xfrm>
            <a:off x="720725" y="360363"/>
            <a:ext cx="7954963"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Oggettivamente, la probabilità di un evento del genere è molto bassa, essendo uguale a: 0,0025 circa. </a:t>
            </a:r>
          </a:p>
          <a:p>
            <a:pPr>
              <a:defRPr/>
            </a:pPr>
            <a:r>
              <a:rPr lang="it-IT" sz="2400" dirty="0">
                <a:latin typeface="+mn-lt"/>
                <a:cs typeface="Times New Roman" pitchFamily="18" charset="0"/>
              </a:rPr>
              <a:t>Ma che tutto fosse avvenuto per un puro caso è dimostrato amaramente dai fatti.      </a:t>
            </a:r>
          </a:p>
        </p:txBody>
      </p:sp>
      <p:pic>
        <p:nvPicPr>
          <p:cNvPr id="43011"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0">
                                            <p:txEl>
                                              <p:pRg st="1" end="1"/>
                                            </p:txEl>
                                          </p:spTgt>
                                        </p:tgtEl>
                                        <p:attrNameLst>
                                          <p:attrName>style.visibility</p:attrName>
                                        </p:attrNameLst>
                                      </p:cBhvr>
                                      <p:to>
                                        <p:strVal val="visible"/>
                                      </p:to>
                                    </p:set>
                                    <p:animEffect transition="in" filter="box(out)">
                                      <p:cBhvr>
                                        <p:cTn id="7" dur="500"/>
                                        <p:tgtEl>
                                          <p:spTgt spid="20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asellaDiTesto 1"/>
          <p:cNvSpPr txBox="1">
            <a:spLocks noChangeArrowheads="1"/>
          </p:cNvSpPr>
          <p:nvPr/>
        </p:nvSpPr>
        <p:spPr bwMode="auto">
          <a:xfrm>
            <a:off x="720725" y="360363"/>
            <a:ext cx="7954963"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Da allora, infatti, Mario Merola, non è più riuscito a far arricchire con il gioco, né gli altri, né tanto meno sé stesso.</a:t>
            </a:r>
          </a:p>
        </p:txBody>
      </p:sp>
      <p:pic>
        <p:nvPicPr>
          <p:cNvPr id="44035"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asellaDiTesto 1"/>
          <p:cNvSpPr txBox="1">
            <a:spLocks noChangeArrowheads="1"/>
          </p:cNvSpPr>
          <p:nvPr/>
        </p:nvSpPr>
        <p:spPr bwMode="auto">
          <a:xfrm>
            <a:off x="720725" y="360363"/>
            <a:ext cx="7954963"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Circa 20 anni dopo quella memorabile vicenda, il cantante ha tristemente ammesso in un’intervista, quanto segue. </a:t>
            </a:r>
          </a:p>
        </p:txBody>
      </p:sp>
      <p:pic>
        <p:nvPicPr>
          <p:cNvPr id="45059"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asellaDiTesto 1"/>
          <p:cNvSpPr txBox="1">
            <a:spLocks noChangeArrowheads="1"/>
          </p:cNvSpPr>
          <p:nvPr/>
        </p:nvSpPr>
        <p:spPr bwMode="auto">
          <a:xfrm>
            <a:off x="720725" y="360363"/>
            <a:ext cx="79549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«Nella mia carriera ho guadagnato moltissimo, ma ho perso miliardi al gioco; ho puntato centinaia di milioni su tutte le ruote, ma non sono mai rientrato delle spese».</a:t>
            </a:r>
          </a:p>
        </p:txBody>
      </p:sp>
      <p:pic>
        <p:nvPicPr>
          <p:cNvPr id="46083"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asellaDiTesto 1"/>
          <p:cNvSpPr txBox="1">
            <a:spLocks noChangeArrowheads="1"/>
          </p:cNvSpPr>
          <p:nvPr/>
        </p:nvSpPr>
        <p:spPr bwMode="auto">
          <a:xfrm>
            <a:off x="720725" y="360363"/>
            <a:ext cx="7954963"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«Insisto perché vivo nella speranza; quando cominci a giocare non riesci più a smettere».</a:t>
            </a:r>
          </a:p>
        </p:txBody>
      </p:sp>
      <p:pic>
        <p:nvPicPr>
          <p:cNvPr id="47107" name="Immagine 3" descr="Mario Merola.jpg"/>
          <p:cNvPicPr>
            <a:picLocks noChangeAspect="1"/>
          </p:cNvPicPr>
          <p:nvPr/>
        </p:nvPicPr>
        <p:blipFill>
          <a:blip r:embed="rId2" cstate="print"/>
          <a:srcRect/>
          <a:stretch>
            <a:fillRect/>
          </a:stretch>
        </p:blipFill>
        <p:spPr bwMode="auto">
          <a:xfrm>
            <a:off x="1908175" y="2160588"/>
            <a:ext cx="5483225"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54963" cy="4154984"/>
          </a:xfrm>
          <a:prstGeom prst="rect">
            <a:avLst/>
          </a:prstGeom>
          <a:noFill/>
          <a:ln w="9525">
            <a:noFill/>
            <a:miter lim="800000"/>
            <a:headEnd/>
            <a:tailEnd/>
          </a:ln>
        </p:spPr>
        <p:txBody>
          <a:bodyPr>
            <a:spAutoFit/>
          </a:bodyPr>
          <a:lstStyle/>
          <a:p>
            <a:pPr>
              <a:defRPr/>
            </a:pPr>
            <a:r>
              <a:rPr lang="it-IT" sz="2400" dirty="0" smtClean="0">
                <a:latin typeface="+mn-lt"/>
                <a:cs typeface="Times New Roman" pitchFamily="18" charset="0"/>
              </a:rPr>
              <a:t>In assoluto, bisogna riconoscere che il </a:t>
            </a:r>
            <a:r>
              <a:rPr lang="it-IT" sz="2400" i="1" dirty="0">
                <a:latin typeface="+mn-lt"/>
                <a:cs typeface="Times New Roman" pitchFamily="18" charset="0"/>
              </a:rPr>
              <a:t>Calcolo delle probabilità</a:t>
            </a:r>
            <a:r>
              <a:rPr lang="it-IT" sz="2400" dirty="0">
                <a:latin typeface="+mn-lt"/>
                <a:cs typeface="Times New Roman" pitchFamily="18" charset="0"/>
              </a:rPr>
              <a:t> è la branca matematica dove è più facile essere tratti in inganno.</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Utilizzando i suoi strumenti, può capitare, non solo di ottenere una soluzione falsa e ritenerla vera, ma anche di ottenerne una vera e considerarla falsa.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Spesso, infatti, i risultati a cui porta appaiono paradossali, anche dopo aver esaminato con attenzione una loro rigorosa dimostrazione. </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asellaDiTesto 3"/>
          <p:cNvSpPr txBox="1">
            <a:spLocks noChangeArrowheads="1"/>
          </p:cNvSpPr>
          <p:nvPr/>
        </p:nvSpPr>
        <p:spPr bwMode="auto">
          <a:xfrm>
            <a:off x="720725" y="360363"/>
            <a:ext cx="8172450"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Una divertente conferma di ciò, riguarda la stima della possibilità che in un determinato gruppo di persone, due di queste siano nate nello stesso giorno e nello stesso mese (anche se in anni diversi).</a:t>
            </a:r>
          </a:p>
        </p:txBody>
      </p:sp>
      <p:pic>
        <p:nvPicPr>
          <p:cNvPr id="5" name="Immagine 4" descr="Paradosso compleanni rit.JPG"/>
          <p:cNvPicPr>
            <a:picLocks noChangeAspect="1"/>
          </p:cNvPicPr>
          <p:nvPr/>
        </p:nvPicPr>
        <p:blipFill>
          <a:blip r:embed="rId2" cstate="print"/>
          <a:srcRect/>
          <a:stretch>
            <a:fillRect/>
          </a:stretch>
        </p:blipFill>
        <p:spPr bwMode="auto">
          <a:xfrm>
            <a:off x="1835150" y="1773238"/>
            <a:ext cx="5270500" cy="431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asellaDiTesto 3"/>
          <p:cNvSpPr txBox="1">
            <a:spLocks noChangeArrowheads="1"/>
          </p:cNvSpPr>
          <p:nvPr/>
        </p:nvSpPr>
        <p:spPr bwMode="auto">
          <a:xfrm>
            <a:off x="720725" y="360363"/>
            <a:ext cx="7954963" cy="304641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Si stenta a credere, che, ad esempio, in un gruppo di appena 50 persone, una probabilità del genere non è del 15%–20%, come si potrebbe intuitivamente pensare, ma arriva quasi al 100%.</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Quindi, se vi trovate ad una riunione con 50 o più persone, potete scommettere (con la quasi certezza di vincere) che almeno due dei presenti festeggiano il compleanno nello stesso giorno (pur potendo avere età diverse).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anim calcmode="lin" valueType="num">
                                      <p:cBhvr additive="base">
                                        <p:cTn id="7"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sellaDiTesto 6"/>
          <p:cNvSpPr txBox="1">
            <a:spLocks noChangeArrowheads="1"/>
          </p:cNvSpPr>
          <p:nvPr/>
        </p:nvSpPr>
        <p:spPr bwMode="auto">
          <a:xfrm>
            <a:off x="720725" y="360363"/>
            <a:ext cx="7488238" cy="1938337"/>
          </a:xfrm>
          <a:prstGeom prst="rect">
            <a:avLst/>
          </a:prstGeom>
          <a:noFill/>
          <a:ln w="9525">
            <a:noFill/>
            <a:miter lim="800000"/>
            <a:headEnd/>
            <a:tailEnd/>
          </a:ln>
        </p:spPr>
        <p:txBody>
          <a:bodyPr>
            <a:spAutoFit/>
          </a:bodyPr>
          <a:lstStyle/>
          <a:p>
            <a:pPr>
              <a:defRPr/>
            </a:pPr>
            <a:r>
              <a:rPr lang="it-IT" sz="2400" dirty="0">
                <a:latin typeface="+mn-lt"/>
              </a:rPr>
              <a:t>Un’attività del genere ha avuto un ruolo fondamentale per la nascita e lo sviluppo della Scienza, ma ha contribuito anche a dar vita a una serie di false credenze e di insensate superstizioni che, nonostante la loro oggettiva infondatezza, sono giunte integre e vitali fino ai nostri giorni.</a:t>
            </a:r>
          </a:p>
        </p:txBody>
      </p:sp>
      <p:pic>
        <p:nvPicPr>
          <p:cNvPr id="6147" name="Immagine 2" descr="Tarocchi.JPG"/>
          <p:cNvPicPr>
            <a:picLocks noChangeAspect="1"/>
          </p:cNvPicPr>
          <p:nvPr/>
        </p:nvPicPr>
        <p:blipFill>
          <a:blip r:embed="rId2" cstate="print"/>
          <a:srcRect/>
          <a:stretch>
            <a:fillRect/>
          </a:stretch>
        </p:blipFill>
        <p:spPr bwMode="auto">
          <a:xfrm>
            <a:off x="1835150" y="2339975"/>
            <a:ext cx="5516563" cy="359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sellaDiTesto 1"/>
          <p:cNvSpPr txBox="1">
            <a:spLocks noChangeArrowheads="1"/>
          </p:cNvSpPr>
          <p:nvPr/>
        </p:nvSpPr>
        <p:spPr bwMode="auto">
          <a:xfrm>
            <a:off x="720725" y="360363"/>
            <a:ext cx="7921625"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Il  quadro completo della situazione è riassunto dal seguente diagramma, dove sull'asse delle ordinate sono riportati i valori di P (probabilità di coincidenza) e su l'asse delle ascisse i valori di N (numero di persone).</a:t>
            </a:r>
          </a:p>
        </p:txBody>
      </p:sp>
      <p:pic>
        <p:nvPicPr>
          <p:cNvPr id="3" name="Immagine 5" descr="Paradosso compleanno rit"/>
          <p:cNvPicPr>
            <a:picLocks noChangeAspect="1" noChangeArrowheads="1"/>
          </p:cNvPicPr>
          <p:nvPr/>
        </p:nvPicPr>
        <p:blipFill>
          <a:blip r:embed="rId2" cstate="print"/>
          <a:srcRect/>
          <a:stretch>
            <a:fillRect/>
          </a:stretch>
        </p:blipFill>
        <p:spPr bwMode="auto">
          <a:xfrm>
            <a:off x="1331913" y="2420938"/>
            <a:ext cx="5865812" cy="3959225"/>
          </a:xfrm>
          <a:prstGeom prst="rect">
            <a:avLst/>
          </a:prstGeom>
          <a:noFill/>
          <a:ln w="9525">
            <a:noFill/>
            <a:miter lim="800000"/>
            <a:headEnd/>
            <a:tailEnd/>
          </a:ln>
        </p:spPr>
      </p:pic>
      <p:pic>
        <p:nvPicPr>
          <p:cNvPr id="51204" name="Immagine 5" descr="Paradosso compleanno rit"/>
          <p:cNvPicPr>
            <a:picLocks noChangeAspect="1" noChangeArrowheads="1"/>
          </p:cNvPicPr>
          <p:nvPr/>
        </p:nvPicPr>
        <p:blipFill>
          <a:blip r:embed="rId2" cstate="print"/>
          <a:srcRect/>
          <a:stretch>
            <a:fillRect/>
          </a:stretch>
        </p:blipFill>
        <p:spPr bwMode="auto">
          <a:xfrm>
            <a:off x="1187450" y="2060575"/>
            <a:ext cx="6400800" cy="4319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137525" cy="489364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L’inganno in cui si cade più frequentemente, quando si calcola la probabilità </a:t>
            </a:r>
            <a:r>
              <a:rPr lang="it-IT" sz="2400" dirty="0" smtClean="0">
                <a:latin typeface="+mn-lt"/>
                <a:cs typeface="Times New Roman" pitchFamily="18" charset="0"/>
              </a:rPr>
              <a:t>di un </a:t>
            </a:r>
            <a:r>
              <a:rPr lang="it-IT" sz="2400" dirty="0">
                <a:latin typeface="+mn-lt"/>
                <a:cs typeface="Times New Roman" pitchFamily="18" charset="0"/>
              </a:rPr>
              <a:t>determinato evento, riguarda il conteggio dei casi favorevoli all’evento e di tutti quelli possibili.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Questo genere di errore ha un’origine essenzialmente logica e, quindi, può scaturire anche quando i casi da prendere in considerazione sono molto pochi.</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Qui di seguito, sono esposti alcuni classici problemi probabilistici, apparentemente semplici, ma estremamente capziosi (nei primi due esempi, per semplicità viene supposto che la probabilità di avere un figlio maschio sia uguale a quella di avere una figlia femmina)</a:t>
            </a:r>
            <a:r>
              <a:rPr lang="it-IT" dirty="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asellaDiTesto 1"/>
          <p:cNvSpPr txBox="1">
            <a:spLocks noChangeArrowheads="1"/>
          </p:cNvSpPr>
          <p:nvPr/>
        </p:nvSpPr>
        <p:spPr bwMode="auto">
          <a:xfrm>
            <a:off x="720725" y="360363"/>
            <a:ext cx="79216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una famiglia ci sono due soli figli, dei quali almeno uno è maschio; </a:t>
            </a:r>
          </a:p>
        </p:txBody>
      </p:sp>
      <p:pic>
        <p:nvPicPr>
          <p:cNvPr id="3" name="Immagine 2" descr="Fratelli m.JPG"/>
          <p:cNvPicPr>
            <a:picLocks noChangeAspect="1"/>
          </p:cNvPicPr>
          <p:nvPr/>
        </p:nvPicPr>
        <p:blipFill>
          <a:blip r:embed="rId2" cstate="print"/>
          <a:srcRect/>
          <a:stretch>
            <a:fillRect/>
          </a:stretch>
        </p:blipFill>
        <p:spPr bwMode="auto">
          <a:xfrm>
            <a:off x="3059113" y="2411413"/>
            <a:ext cx="2882900" cy="3960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asellaDiTesto 1"/>
          <p:cNvSpPr txBox="1">
            <a:spLocks noChangeArrowheads="1"/>
          </p:cNvSpPr>
          <p:nvPr/>
        </p:nvSpPr>
        <p:spPr bwMode="auto">
          <a:xfrm>
            <a:off x="720725" y="360363"/>
            <a:ext cx="79216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una famiglia ci sono due soli figli, dei quali almeno uno è maschio; qual è la probabilità che l'altro figlio sia femmina?</a:t>
            </a:r>
          </a:p>
        </p:txBody>
      </p:sp>
      <p:pic>
        <p:nvPicPr>
          <p:cNvPr id="3" name="Immagine 2" descr="Fratelli m.JPG"/>
          <p:cNvPicPr>
            <a:picLocks noChangeAspect="1"/>
          </p:cNvPicPr>
          <p:nvPr/>
        </p:nvPicPr>
        <p:blipFill>
          <a:blip r:embed="rId2" cstate="print"/>
          <a:srcRect/>
          <a:stretch>
            <a:fillRect/>
          </a:stretch>
        </p:blipFill>
        <p:spPr bwMode="auto">
          <a:xfrm>
            <a:off x="3059113" y="2411413"/>
            <a:ext cx="2882900"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21625" cy="1938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una famiglia ci sono due soli figli, dei quali almeno uno è maschio; qual è la probabilità che l'altro figlio sia femmina?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Intuitivamente, si è portati a ritenere che tale probabilità sia uguale a1/2; una risposta del genere, però, è errata.</a:t>
            </a:r>
          </a:p>
        </p:txBody>
      </p:sp>
      <p:pic>
        <p:nvPicPr>
          <p:cNvPr id="54275" name="Immagine 3" descr="Fratelli mf.JPG"/>
          <p:cNvPicPr>
            <a:picLocks noChangeAspect="1"/>
          </p:cNvPicPr>
          <p:nvPr/>
        </p:nvPicPr>
        <p:blipFill>
          <a:blip r:embed="rId2" cstate="print"/>
          <a:srcRect/>
          <a:stretch>
            <a:fillRect/>
          </a:stretch>
        </p:blipFill>
        <p:spPr bwMode="auto">
          <a:xfrm>
            <a:off x="1835150" y="2411413"/>
            <a:ext cx="4884738" cy="3960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ox(ou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7954963" cy="56324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Ci sono quattro modi possibili di avere due figli, che possono essere così indicati (M = maschio; F = femmina):</a:t>
            </a:r>
          </a:p>
          <a:p>
            <a:pPr>
              <a:defRPr/>
            </a:pPr>
            <a:r>
              <a:rPr lang="it-IT" sz="2400" dirty="0">
                <a:latin typeface="+mn-lt"/>
                <a:cs typeface="Times New Roman" pitchFamily="18" charset="0"/>
              </a:rPr>
              <a:t> </a:t>
            </a:r>
          </a:p>
          <a:p>
            <a:pPr algn="ctr">
              <a:defRPr/>
            </a:pPr>
            <a:r>
              <a:rPr lang="it-IT" sz="2400" b="1" dirty="0" err="1">
                <a:latin typeface="+mn-lt"/>
                <a:cs typeface="Times New Roman" pitchFamily="18" charset="0"/>
              </a:rPr>
              <a:t>MM</a:t>
            </a:r>
            <a:r>
              <a:rPr lang="it-IT" sz="2400" b="1" dirty="0">
                <a:latin typeface="+mn-lt"/>
                <a:cs typeface="Times New Roman" pitchFamily="18" charset="0"/>
              </a:rPr>
              <a:t> – MF – FM – FF</a:t>
            </a:r>
            <a:endParaRPr lang="it-IT" sz="2400" dirty="0">
              <a:latin typeface="+mn-lt"/>
              <a:cs typeface="Times New Roman" pitchFamily="18" charset="0"/>
            </a:endParaRPr>
          </a:p>
          <a:p>
            <a:pPr>
              <a:defRPr/>
            </a:pPr>
            <a:r>
              <a:rPr lang="it-IT" sz="2400" dirty="0">
                <a:latin typeface="+mn-lt"/>
                <a:cs typeface="Times New Roman" pitchFamily="18" charset="0"/>
              </a:rPr>
              <a:t> </a:t>
            </a:r>
          </a:p>
          <a:p>
            <a:pPr>
              <a:defRPr/>
            </a:pPr>
            <a:r>
              <a:rPr lang="it-IT" sz="2400" dirty="0">
                <a:latin typeface="+mn-lt"/>
                <a:cs typeface="Times New Roman" pitchFamily="18" charset="0"/>
              </a:rPr>
              <a:t>Escludendo il caso FF, i modi di avere due figli, di cui almeno uno maschio, sono tre:</a:t>
            </a:r>
          </a:p>
          <a:p>
            <a:pPr>
              <a:defRPr/>
            </a:pPr>
            <a:r>
              <a:rPr lang="it-IT" sz="2400" dirty="0">
                <a:latin typeface="+mn-lt"/>
                <a:cs typeface="Times New Roman" pitchFamily="18" charset="0"/>
              </a:rPr>
              <a:t> </a:t>
            </a:r>
          </a:p>
          <a:p>
            <a:pPr algn="ctr">
              <a:defRPr/>
            </a:pPr>
            <a:r>
              <a:rPr lang="it-IT" sz="2400" b="1" dirty="0" err="1">
                <a:latin typeface="+mn-lt"/>
                <a:cs typeface="Times New Roman" pitchFamily="18" charset="0"/>
              </a:rPr>
              <a:t>MM</a:t>
            </a:r>
            <a:r>
              <a:rPr lang="it-IT" sz="2400" b="1" dirty="0">
                <a:latin typeface="+mn-lt"/>
                <a:cs typeface="Times New Roman" pitchFamily="18" charset="0"/>
              </a:rPr>
              <a:t> – MF – FM </a:t>
            </a:r>
            <a:endParaRPr lang="it-IT" sz="2400" dirty="0">
              <a:latin typeface="+mn-lt"/>
              <a:cs typeface="Times New Roman" pitchFamily="18" charset="0"/>
            </a:endParaRPr>
          </a:p>
          <a:p>
            <a:pPr>
              <a:defRPr/>
            </a:pPr>
            <a:r>
              <a:rPr lang="it-IT" sz="2400" dirty="0">
                <a:latin typeface="+mn-lt"/>
                <a:cs typeface="Times New Roman" pitchFamily="18" charset="0"/>
              </a:rPr>
              <a:t> </a:t>
            </a:r>
          </a:p>
          <a:p>
            <a:pPr>
              <a:defRPr/>
            </a:pPr>
            <a:r>
              <a:rPr lang="it-IT" sz="2400" dirty="0">
                <a:latin typeface="+mn-lt"/>
                <a:cs typeface="Times New Roman" pitchFamily="18" charset="0"/>
              </a:rPr>
              <a:t>Come si può facilmente notare, in due casi, l’altro figlio è femmina (MF – FM), mentre in un solo caso è maschio (</a:t>
            </a:r>
            <a:r>
              <a:rPr lang="it-IT" sz="2400" dirty="0" err="1">
                <a:latin typeface="+mn-lt"/>
                <a:cs typeface="Times New Roman" pitchFamily="18" charset="0"/>
              </a:rPr>
              <a:t>MM</a:t>
            </a:r>
            <a:r>
              <a:rPr lang="it-IT" sz="2400" dirty="0">
                <a:latin typeface="+mn-lt"/>
                <a:cs typeface="Times New Roman" pitchFamily="18" charset="0"/>
              </a:rPr>
              <a:t>).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Di conseguenza, la probabilità che l’altro figlio sia femmina è uguale a: 2/3.</a:t>
            </a:r>
            <a:r>
              <a:rPr lang="it-IT" sz="2400" b="1" dirty="0">
                <a:latin typeface="+mn-lt"/>
                <a:cs typeface="Times New Roman" pitchFamily="18" charset="0"/>
              </a:rPr>
              <a:t> </a:t>
            </a:r>
            <a:endParaRPr lang="it-IT" sz="2400" dirty="0">
              <a:latin typeface="+mn-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027988" cy="4524375"/>
          </a:xfrm>
          <a:prstGeom prst="rect">
            <a:avLst/>
          </a:prstGeom>
          <a:noFill/>
        </p:spPr>
        <p:txBody>
          <a:bodyPr>
            <a:spAutoFit/>
          </a:bodyPr>
          <a:lstStyle/>
          <a:p>
            <a:pPr>
              <a:defRPr/>
            </a:pPr>
            <a:r>
              <a:rPr lang="it-IT" sz="2400" dirty="0">
                <a:latin typeface="+mn-lt"/>
                <a:cs typeface="Times New Roman" pitchFamily="18" charset="0"/>
              </a:rPr>
              <a:t>In una famiglia ci sono esattamente quattro figli; qual è la probabilità che siano due maschi e due femmine?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Ci sono sedici modi possibili di avere quattro figli e possono essere così indicati:</a:t>
            </a:r>
          </a:p>
          <a:p>
            <a:pPr>
              <a:defRPr/>
            </a:pPr>
            <a:endParaRPr lang="it-IT" sz="2400" dirty="0">
              <a:latin typeface="+mn-lt"/>
            </a:endParaRPr>
          </a:p>
          <a:p>
            <a:pPr algn="ctr">
              <a:defRPr/>
            </a:pPr>
            <a:r>
              <a:rPr lang="it-IT" sz="2400" b="1" dirty="0">
                <a:latin typeface="+mn-lt"/>
                <a:cs typeface="Courier New" pitchFamily="49" charset="0"/>
              </a:rPr>
              <a:t>MMMM </a:t>
            </a:r>
            <a:r>
              <a:rPr lang="it-IT" sz="2400" b="1" dirty="0">
                <a:latin typeface="+mn-lt"/>
                <a:cs typeface="Courier New" pitchFamily="49" charset="0"/>
              </a:rPr>
              <a:t>– MMMF – MMFM – MFMM</a:t>
            </a:r>
          </a:p>
          <a:p>
            <a:pPr algn="ctr">
              <a:defRPr/>
            </a:pPr>
            <a:r>
              <a:rPr lang="it-IT" sz="2400" b="1" dirty="0">
                <a:latin typeface="+mn-lt"/>
                <a:cs typeface="Courier New" pitchFamily="49" charset="0"/>
              </a:rPr>
              <a:t>FMMM </a:t>
            </a:r>
            <a:r>
              <a:rPr lang="it-IT" sz="2400" b="1" dirty="0">
                <a:latin typeface="+mn-lt"/>
                <a:cs typeface="Courier New" pitchFamily="49" charset="0"/>
              </a:rPr>
              <a:t>– MMFF – MFMF – FMMF</a:t>
            </a:r>
            <a:endParaRPr lang="it-IT" sz="2400" dirty="0">
              <a:latin typeface="+mn-lt"/>
              <a:cs typeface="Courier New" pitchFamily="49" charset="0"/>
            </a:endParaRPr>
          </a:p>
          <a:p>
            <a:pPr algn="ctr">
              <a:defRPr/>
            </a:pPr>
            <a:r>
              <a:rPr lang="it-IT" sz="2400" b="1" dirty="0">
                <a:latin typeface="+mn-lt"/>
                <a:cs typeface="Courier New" pitchFamily="49" charset="0"/>
              </a:rPr>
              <a:t>FFFF </a:t>
            </a:r>
            <a:r>
              <a:rPr lang="it-IT" sz="2400" b="1" dirty="0">
                <a:latin typeface="+mn-lt"/>
                <a:cs typeface="Courier New" pitchFamily="49" charset="0"/>
              </a:rPr>
              <a:t>– FFFM – FFMF – FMFF</a:t>
            </a:r>
          </a:p>
          <a:p>
            <a:pPr algn="ctr">
              <a:defRPr/>
            </a:pPr>
            <a:r>
              <a:rPr lang="it-IT" sz="2400" b="1" dirty="0">
                <a:latin typeface="+mn-lt"/>
                <a:cs typeface="Courier New" pitchFamily="49" charset="0"/>
              </a:rPr>
              <a:t>MFFF </a:t>
            </a:r>
            <a:r>
              <a:rPr lang="it-IT" sz="2400" b="1" dirty="0">
                <a:latin typeface="+mn-lt"/>
                <a:cs typeface="Courier New" pitchFamily="49" charset="0"/>
              </a:rPr>
              <a:t>– FFMM – FMFM – MFFM</a:t>
            </a:r>
          </a:p>
          <a:p>
            <a:pPr>
              <a:defRPr/>
            </a:pPr>
            <a:endParaRPr lang="it-IT" sz="2400" dirty="0">
              <a:latin typeface="+mn-lt"/>
              <a:cs typeface="Courier New" pitchFamily="49" charset="0"/>
            </a:endParaRPr>
          </a:p>
          <a:p>
            <a:pPr>
              <a:defRPr/>
            </a:pPr>
            <a:r>
              <a:rPr lang="it-IT" sz="2400" dirty="0">
                <a:latin typeface="+mn-lt"/>
                <a:cs typeface="Times New Roman" pitchFamily="18" charset="0"/>
              </a:rPr>
              <a:t>Solo sei di questi corrispondono a due maschi e due femmine</a:t>
            </a:r>
            <a:r>
              <a:rPr lang="it-IT" dirty="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ox(out)">
                                      <p:cBhvr>
                                        <p:cTn id="13" dur="500"/>
                                        <p:tgtEl>
                                          <p:spTgt spid="2">
                                            <p:txEl>
                                              <p:pRg st="4" end="4"/>
                                            </p:txEl>
                                          </p:spTgt>
                                        </p:tgtEl>
                                      </p:cBhvr>
                                    </p:animEffect>
                                  </p:childTnLst>
                                </p:cTn>
                              </p:par>
                              <p:par>
                                <p:cTn id="14" presetID="4" presetClass="entr" presetSubtype="32"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ox(out)">
                                      <p:cBhvr>
                                        <p:cTn id="16" dur="500"/>
                                        <p:tgtEl>
                                          <p:spTgt spid="2">
                                            <p:txEl>
                                              <p:pRg st="5" end="5"/>
                                            </p:txEl>
                                          </p:spTgt>
                                        </p:tgtEl>
                                      </p:cBhvr>
                                    </p:animEffect>
                                  </p:childTnLst>
                                </p:cTn>
                              </p:par>
                              <p:par>
                                <p:cTn id="17" presetID="4" presetClass="entr" presetSubtype="32"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box(out)">
                                      <p:cBhvr>
                                        <p:cTn id="19" dur="500"/>
                                        <p:tgtEl>
                                          <p:spTgt spid="2">
                                            <p:txEl>
                                              <p:pRg st="6" end="6"/>
                                            </p:txEl>
                                          </p:spTgt>
                                        </p:tgtEl>
                                      </p:cBhvr>
                                    </p:animEffect>
                                  </p:childTnLst>
                                </p:cTn>
                              </p:par>
                              <p:par>
                                <p:cTn id="20" presetID="4" presetClass="entr" presetSubtype="32"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box(out)">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ox(out)">
                                      <p:cBhvr>
                                        <p:cTn id="2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027988" cy="5632450"/>
          </a:xfrm>
          <a:prstGeom prst="rect">
            <a:avLst/>
          </a:prstGeom>
          <a:noFill/>
        </p:spPr>
        <p:txBody>
          <a:bodyPr>
            <a:spAutoFit/>
          </a:bodyPr>
          <a:lstStyle/>
          <a:p>
            <a:pPr>
              <a:defRPr/>
            </a:pPr>
            <a:r>
              <a:rPr lang="it-IT" sz="2400" dirty="0">
                <a:latin typeface="+mn-lt"/>
                <a:cs typeface="Times New Roman" pitchFamily="18" charset="0"/>
              </a:rPr>
              <a:t>In una famiglia ci sono esattamente quattro figli; qual è la probabilità che siano due maschi e due femmine?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Ci sono sedici modi possibili di avere quattro figli e possono essere così indicati:</a:t>
            </a:r>
          </a:p>
          <a:p>
            <a:pPr>
              <a:defRPr/>
            </a:pPr>
            <a:endParaRPr lang="it-IT" sz="2400" dirty="0">
              <a:solidFill>
                <a:srgbClr val="0000CC"/>
              </a:solidFill>
              <a:latin typeface="+mn-lt"/>
            </a:endParaRPr>
          </a:p>
          <a:p>
            <a:pPr algn="ctr">
              <a:defRPr/>
            </a:pPr>
            <a:r>
              <a:rPr lang="it-IT" sz="2400" b="1" dirty="0">
                <a:latin typeface="+mn-lt"/>
                <a:cs typeface="Courier New" pitchFamily="49" charset="0"/>
              </a:rPr>
              <a:t>MMMM </a:t>
            </a:r>
            <a:r>
              <a:rPr lang="it-IT" sz="2400" b="1" dirty="0">
                <a:latin typeface="+mn-lt"/>
                <a:cs typeface="Courier New" pitchFamily="49" charset="0"/>
              </a:rPr>
              <a:t>– MMMF – MMFM – MFMM</a:t>
            </a:r>
          </a:p>
          <a:p>
            <a:pPr algn="ctr">
              <a:defRPr/>
            </a:pPr>
            <a:r>
              <a:rPr lang="it-IT" sz="2400" b="1" dirty="0">
                <a:latin typeface="+mn-lt"/>
                <a:cs typeface="Courier New" pitchFamily="49" charset="0"/>
              </a:rPr>
              <a:t>FMMM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MMFF</a:t>
            </a:r>
            <a:r>
              <a:rPr lang="it-IT" sz="2400" b="1" dirty="0">
                <a:solidFill>
                  <a:srgbClr val="0000CC"/>
                </a:solidFill>
                <a:latin typeface="+mn-lt"/>
                <a:cs typeface="Courier New" pitchFamily="49" charset="0"/>
              </a:rPr>
              <a:t>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MFMF</a:t>
            </a:r>
            <a:r>
              <a:rPr lang="it-IT" sz="2400" b="1" dirty="0">
                <a:solidFill>
                  <a:srgbClr val="0000CC"/>
                </a:solidFill>
                <a:latin typeface="+mn-lt"/>
                <a:cs typeface="Courier New" pitchFamily="49" charset="0"/>
              </a:rPr>
              <a:t>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FMMF</a:t>
            </a:r>
            <a:endParaRPr lang="it-IT" sz="2400" dirty="0">
              <a:solidFill>
                <a:srgbClr val="FF0000"/>
              </a:solidFill>
              <a:latin typeface="+mn-lt"/>
              <a:cs typeface="Courier New" pitchFamily="49" charset="0"/>
            </a:endParaRPr>
          </a:p>
          <a:p>
            <a:pPr algn="ctr">
              <a:defRPr/>
            </a:pPr>
            <a:r>
              <a:rPr lang="it-IT" sz="2400" b="1" dirty="0">
                <a:latin typeface="+mn-lt"/>
                <a:cs typeface="Courier New" pitchFamily="49" charset="0"/>
              </a:rPr>
              <a:t>FFFF </a:t>
            </a:r>
            <a:r>
              <a:rPr lang="it-IT" sz="2400" b="1" dirty="0">
                <a:latin typeface="+mn-lt"/>
                <a:cs typeface="Courier New" pitchFamily="49" charset="0"/>
              </a:rPr>
              <a:t>– FFFM – FFMF – FMFF </a:t>
            </a:r>
          </a:p>
          <a:p>
            <a:pPr algn="ctr">
              <a:defRPr/>
            </a:pPr>
            <a:r>
              <a:rPr lang="it-IT" sz="2400" b="1" dirty="0">
                <a:latin typeface="+mn-lt"/>
                <a:cs typeface="Courier New" pitchFamily="49" charset="0"/>
              </a:rPr>
              <a:t>MFFF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FFMM</a:t>
            </a:r>
            <a:r>
              <a:rPr lang="it-IT" sz="2400" b="1" dirty="0">
                <a:solidFill>
                  <a:srgbClr val="0000CC"/>
                </a:solidFill>
                <a:latin typeface="+mn-lt"/>
                <a:cs typeface="Courier New" pitchFamily="49" charset="0"/>
              </a:rPr>
              <a:t>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FMFM</a:t>
            </a:r>
            <a:r>
              <a:rPr lang="it-IT" sz="2400" b="1" dirty="0">
                <a:solidFill>
                  <a:srgbClr val="0000CC"/>
                </a:solidFill>
                <a:latin typeface="+mn-lt"/>
                <a:cs typeface="Courier New" pitchFamily="49" charset="0"/>
              </a:rPr>
              <a:t> </a:t>
            </a:r>
            <a:r>
              <a:rPr lang="it-IT" sz="2400" b="1" dirty="0">
                <a:latin typeface="+mn-lt"/>
                <a:cs typeface="Courier New" pitchFamily="49" charset="0"/>
              </a:rPr>
              <a:t>–</a:t>
            </a:r>
            <a:r>
              <a:rPr lang="it-IT" sz="2400" b="1" dirty="0">
                <a:solidFill>
                  <a:srgbClr val="0000CC"/>
                </a:solidFill>
                <a:latin typeface="+mn-lt"/>
                <a:cs typeface="Courier New" pitchFamily="49" charset="0"/>
              </a:rPr>
              <a:t> </a:t>
            </a:r>
            <a:r>
              <a:rPr lang="it-IT" sz="2400" b="1" dirty="0">
                <a:solidFill>
                  <a:srgbClr val="FF0000"/>
                </a:solidFill>
                <a:latin typeface="+mn-lt"/>
                <a:cs typeface="Courier New" pitchFamily="49" charset="0"/>
              </a:rPr>
              <a:t>MFFM</a:t>
            </a:r>
          </a:p>
          <a:p>
            <a:pPr>
              <a:defRPr/>
            </a:pPr>
            <a:endParaRPr lang="it-IT" sz="2400" dirty="0">
              <a:solidFill>
                <a:srgbClr val="0000CC"/>
              </a:solidFill>
              <a:latin typeface="+mn-lt"/>
              <a:cs typeface="Courier New" pitchFamily="49" charset="0"/>
            </a:endParaRPr>
          </a:p>
          <a:p>
            <a:pPr>
              <a:defRPr/>
            </a:pPr>
            <a:r>
              <a:rPr lang="it-IT" sz="2400" dirty="0">
                <a:latin typeface="+mn-lt"/>
                <a:cs typeface="Times New Roman" pitchFamily="18" charset="0"/>
              </a:rPr>
              <a:t>Solo sei di questi corrispondono a due maschi e due femmine</a:t>
            </a:r>
          </a:p>
          <a:p>
            <a:pPr>
              <a:defRPr/>
            </a:pPr>
            <a:r>
              <a:rPr lang="it-IT" sz="2400" dirty="0">
                <a:latin typeface="+mn-lt"/>
                <a:cs typeface="Times New Roman" pitchFamily="18" charset="0"/>
              </a:rPr>
              <a:t>Di conseguenza, la probabilità che, su quattro figli, due siano maschi e due femmine, è uguale a: 6/16 = 3/8 (e non a: 1/2, come si è indotti, erroneamente, a supporre...).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box(out)">
                                      <p:cBhvr>
                                        <p:cTn id="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137525" cy="4062412"/>
          </a:xfrm>
          <a:prstGeom prst="rect">
            <a:avLst/>
          </a:prstGeom>
          <a:noFill/>
        </p:spPr>
        <p:txBody>
          <a:bodyPr>
            <a:spAutoFit/>
          </a:bodyPr>
          <a:lstStyle/>
          <a:p>
            <a:pPr>
              <a:defRPr/>
            </a:pPr>
            <a:r>
              <a:rPr lang="it-IT" sz="2400" dirty="0">
                <a:latin typeface="+mn-lt"/>
              </a:rPr>
              <a:t>Si prelevano da un mazzo quattro carte: A di picche (</a:t>
            </a:r>
            <a:r>
              <a:rPr lang="it-IT" sz="2400" dirty="0" err="1">
                <a:latin typeface="+mn-lt"/>
              </a:rPr>
              <a:t>Ap</a:t>
            </a:r>
            <a:r>
              <a:rPr lang="it-IT" sz="2400" dirty="0">
                <a:latin typeface="+mn-lt"/>
              </a:rPr>
              <a:t>), A di cuori (</a:t>
            </a:r>
            <a:r>
              <a:rPr lang="it-IT" sz="2400" dirty="0" err="1">
                <a:latin typeface="+mn-lt"/>
              </a:rPr>
              <a:t>Ac</a:t>
            </a:r>
            <a:r>
              <a:rPr lang="it-IT" sz="2400" dirty="0">
                <a:latin typeface="+mn-lt"/>
              </a:rPr>
              <a:t>), 2 di quadri (2q) e 2 di fiori (2f) e se ne consegnano due a una persona.</a:t>
            </a:r>
          </a:p>
          <a:p>
            <a:pPr>
              <a:defRPr/>
            </a:pPr>
            <a:endParaRPr lang="it-IT" sz="2400" dirty="0">
              <a:latin typeface="+mn-lt"/>
            </a:endParaRPr>
          </a:p>
          <a:p>
            <a:pPr>
              <a:defRPr/>
            </a:pPr>
            <a:r>
              <a:rPr lang="it-IT" sz="2400" dirty="0">
                <a:latin typeface="+mn-lt"/>
              </a:rPr>
              <a:t>Se questa, dopo averle guardate, afferma: «Una di queste carte è un asso», qual è la probabilità che anche l’altra sia un asso? </a:t>
            </a:r>
          </a:p>
          <a:p>
            <a:pPr>
              <a:defRPr/>
            </a:pPr>
            <a:endParaRPr lang="it-IT" sz="2400" dirty="0">
              <a:latin typeface="+mn-lt"/>
            </a:endParaRPr>
          </a:p>
          <a:p>
            <a:pPr>
              <a:defRPr/>
            </a:pPr>
            <a:r>
              <a:rPr lang="it-IT" sz="2400" dirty="0">
                <a:latin typeface="+mn-lt"/>
              </a:rPr>
              <a:t>Se, invece, dichiara: «Una di queste carte è l’asso di picche», la probabilità che anche l’altra sia un asso, rimane la stessa o cambia?</a:t>
            </a:r>
          </a:p>
          <a:p>
            <a:pPr>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2308225"/>
          </a:xfrm>
          <a:prstGeom prst="rect">
            <a:avLst/>
          </a:prstGeom>
          <a:noFill/>
        </p:spPr>
        <p:txBody>
          <a:bodyPr>
            <a:spAutoFit/>
          </a:bodyPr>
          <a:lstStyle/>
          <a:p>
            <a:pPr>
              <a:defRPr/>
            </a:pPr>
            <a:r>
              <a:rPr lang="it-IT" sz="2400" dirty="0">
                <a:latin typeface="+mn-lt"/>
              </a:rPr>
              <a:t>Le quattro carte possono essere abbinate nei seguenti sei modi:</a:t>
            </a:r>
          </a:p>
          <a:p>
            <a:pPr>
              <a:defRPr/>
            </a:pPr>
            <a:r>
              <a:rPr lang="it-IT" sz="2400" dirty="0">
                <a:latin typeface="+mn-lt"/>
              </a:rPr>
              <a:t> </a:t>
            </a:r>
          </a:p>
          <a:p>
            <a:pPr>
              <a:defRPr/>
            </a:pPr>
            <a:r>
              <a:rPr lang="en-US" sz="2400" b="1" dirty="0">
                <a:latin typeface="+mn-lt"/>
              </a:rPr>
              <a:t>           </a:t>
            </a:r>
            <a:r>
              <a:rPr lang="en-US" sz="2400" b="1" dirty="0" err="1">
                <a:latin typeface="+mn-lt"/>
              </a:rPr>
              <a:t>Ap</a:t>
            </a:r>
            <a:r>
              <a:rPr lang="en-US" sz="2400" b="1" dirty="0">
                <a:latin typeface="+mn-lt"/>
              </a:rPr>
              <a:t>/Ac  – </a:t>
            </a:r>
            <a:r>
              <a:rPr lang="en-US" sz="2400" b="1" dirty="0" err="1">
                <a:latin typeface="+mn-lt"/>
              </a:rPr>
              <a:t>Ap</a:t>
            </a:r>
            <a:r>
              <a:rPr lang="en-US" sz="2400" b="1" dirty="0">
                <a:latin typeface="+mn-lt"/>
              </a:rPr>
              <a:t>/2q – </a:t>
            </a:r>
            <a:r>
              <a:rPr lang="en-US" sz="2400" b="1" dirty="0" err="1">
                <a:latin typeface="+mn-lt"/>
              </a:rPr>
              <a:t>Ap</a:t>
            </a:r>
            <a:r>
              <a:rPr lang="en-US" sz="2400" b="1" dirty="0">
                <a:latin typeface="+mn-lt"/>
              </a:rPr>
              <a:t>/2f – Ac/2q – Ac/2f – 2q/2f</a:t>
            </a:r>
            <a:r>
              <a:rPr lang="en-US" sz="2400" dirty="0">
                <a:latin typeface="+mn-lt"/>
              </a:rPr>
              <a:t> </a:t>
            </a:r>
          </a:p>
          <a:p>
            <a:pPr>
              <a:defRPr/>
            </a:pPr>
            <a:endParaRPr lang="it-IT" sz="2400" dirty="0">
              <a:latin typeface="+mn-lt"/>
            </a:endParaRPr>
          </a:p>
          <a:p>
            <a:pPr>
              <a:defRPr/>
            </a:pPr>
            <a:r>
              <a:rPr lang="it-IT" sz="2400" dirty="0">
                <a:latin typeface="+mn-lt"/>
              </a:rPr>
              <a:t>Ci sono, quindi, cinque casi in cui almeno una carta è un asso.</a:t>
            </a:r>
          </a:p>
          <a:p>
            <a:pPr>
              <a:defRPr/>
            </a:pPr>
            <a:endParaRPr lang="it-IT" sz="2400" dirty="0">
              <a:solidFill>
                <a:srgbClr val="0000CC"/>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asellaDiTesto 6"/>
          <p:cNvSpPr txBox="1">
            <a:spLocks noChangeArrowheads="1"/>
          </p:cNvSpPr>
          <p:nvPr/>
        </p:nvSpPr>
        <p:spPr bwMode="auto">
          <a:xfrm>
            <a:off x="720725" y="360363"/>
            <a:ext cx="7488238" cy="4154487"/>
          </a:xfrm>
          <a:prstGeom prst="rect">
            <a:avLst/>
          </a:prstGeom>
          <a:noFill/>
          <a:ln w="9525">
            <a:noFill/>
            <a:miter lim="800000"/>
            <a:headEnd/>
            <a:tailEnd/>
          </a:ln>
        </p:spPr>
        <p:txBody>
          <a:bodyPr>
            <a:spAutoFit/>
          </a:bodyPr>
          <a:lstStyle/>
          <a:p>
            <a:pPr>
              <a:defRPr/>
            </a:pPr>
            <a:r>
              <a:rPr lang="it-IT" sz="2400" dirty="0">
                <a:latin typeface="+mn-lt"/>
              </a:rPr>
              <a:t>Il complesso di regole e di procedimenti con i quali è possibile avere informazioni razionali (non arbitrarie...), in merito al verificarsi di determinati eventi aleatori, in Matematica, viene definito </a:t>
            </a:r>
            <a:r>
              <a:rPr lang="it-IT" sz="2400" i="1" dirty="0">
                <a:latin typeface="+mn-lt"/>
              </a:rPr>
              <a:t>Calcolo delle probabilità</a:t>
            </a:r>
            <a:r>
              <a:rPr lang="it-IT" sz="2400" dirty="0">
                <a:latin typeface="+mn-lt"/>
              </a:rPr>
              <a:t>.</a:t>
            </a:r>
            <a:r>
              <a:rPr lang="it-IT" sz="2400" i="1" dirty="0">
                <a:latin typeface="+mn-lt"/>
              </a:rPr>
              <a:t> </a:t>
            </a:r>
          </a:p>
          <a:p>
            <a:pPr>
              <a:defRPr/>
            </a:pPr>
            <a:endParaRPr lang="it-IT" sz="2400" i="1" dirty="0">
              <a:latin typeface="+mn-lt"/>
            </a:endParaRPr>
          </a:p>
          <a:p>
            <a:pPr>
              <a:defRPr/>
            </a:pPr>
            <a:r>
              <a:rPr lang="it-IT" sz="2400" dirty="0">
                <a:latin typeface="+mn-lt"/>
              </a:rPr>
              <a:t>L’evolversi di questa disciplina ha consentito negli ultimi tre secoli, non solo di affrontare con maggiore consapevolezza molti problemi pratici, ma soprattutto di ampliare in maniera determinante i confini di molti campi del sapere umano, dalla Fisica alla Biologia, dalla Chimica alla Psicologia, dalla Geologia alla Sociologia.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9634">
                                            <p:txEl>
                                              <p:pRg st="2" end="2"/>
                                            </p:txEl>
                                          </p:spTgt>
                                        </p:tgtEl>
                                        <p:attrNameLst>
                                          <p:attrName>style.visibility</p:attrName>
                                        </p:attrNameLst>
                                      </p:cBhvr>
                                      <p:to>
                                        <p:strVal val="visible"/>
                                      </p:to>
                                    </p:set>
                                    <p:animEffect transition="in" filter="box(out)">
                                      <p:cBhvr>
                                        <p:cTn id="7" dur="500"/>
                                        <p:tgtEl>
                                          <p:spTgt spid="696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2676525"/>
          </a:xfrm>
          <a:prstGeom prst="rect">
            <a:avLst/>
          </a:prstGeom>
          <a:noFill/>
        </p:spPr>
        <p:txBody>
          <a:bodyPr>
            <a:spAutoFit/>
          </a:bodyPr>
          <a:lstStyle/>
          <a:p>
            <a:pPr>
              <a:defRPr/>
            </a:pPr>
            <a:r>
              <a:rPr lang="it-IT" sz="2400" dirty="0">
                <a:latin typeface="+mn-lt"/>
              </a:rPr>
              <a:t>Le quattro carte possono essere abbinate nei seguenti sei modi</a:t>
            </a:r>
            <a:r>
              <a:rPr lang="it-IT" sz="2400" dirty="0">
                <a:solidFill>
                  <a:srgbClr val="0000CC"/>
                </a:solidFill>
                <a:latin typeface="+mn-lt"/>
              </a:rPr>
              <a:t>:</a:t>
            </a:r>
          </a:p>
          <a:p>
            <a:pPr>
              <a:defRPr/>
            </a:pPr>
            <a:r>
              <a:rPr lang="it-IT" sz="2400" dirty="0">
                <a:solidFill>
                  <a:srgbClr val="0000CC"/>
                </a:solidFill>
                <a:latin typeface="+mn-lt"/>
              </a:rPr>
              <a:t> </a:t>
            </a:r>
          </a:p>
          <a:p>
            <a:pPr>
              <a:defRPr/>
            </a:pP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/Ac </a:t>
            </a:r>
            <a:r>
              <a:rPr lang="en-US" sz="2400" b="1" dirty="0">
                <a:solidFill>
                  <a:srgbClr val="0000CC"/>
                </a:solidFill>
                <a:latin typeface="+mn-lt"/>
              </a:rPr>
              <a:t> </a:t>
            </a:r>
            <a:r>
              <a:rPr lang="en-US" sz="2400" b="1" dirty="0">
                <a:latin typeface="+mn-lt"/>
              </a:rPr>
              <a:t>–</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/2q</a:t>
            </a:r>
            <a:r>
              <a:rPr lang="en-US" sz="2400" b="1" dirty="0">
                <a:solidFill>
                  <a:srgbClr val="0000CC"/>
                </a:solidFill>
                <a:latin typeface="+mn-lt"/>
              </a:rPr>
              <a:t> </a:t>
            </a:r>
            <a:r>
              <a:rPr lang="en-US" sz="2400" b="1" dirty="0">
                <a:latin typeface="+mn-lt"/>
              </a:rPr>
              <a:t>–</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/2f</a:t>
            </a:r>
            <a:r>
              <a:rPr lang="en-US" sz="2400" b="1" dirty="0">
                <a:solidFill>
                  <a:srgbClr val="0000CC"/>
                </a:solidFill>
                <a:latin typeface="+mn-lt"/>
              </a:rPr>
              <a:t> </a:t>
            </a:r>
            <a:r>
              <a:rPr lang="en-US" sz="2400" b="1" dirty="0">
                <a:latin typeface="+mn-lt"/>
              </a:rPr>
              <a:t>–</a:t>
            </a:r>
            <a:r>
              <a:rPr lang="en-US" sz="2400" b="1" dirty="0">
                <a:solidFill>
                  <a:srgbClr val="0000CC"/>
                </a:solidFill>
                <a:latin typeface="+mn-lt"/>
              </a:rPr>
              <a:t> </a:t>
            </a:r>
            <a:r>
              <a:rPr lang="en-US" sz="2400" b="1" dirty="0">
                <a:solidFill>
                  <a:srgbClr val="FF0000"/>
                </a:solidFill>
                <a:latin typeface="+mn-lt"/>
              </a:rPr>
              <a:t>Ac/2q </a:t>
            </a:r>
            <a:r>
              <a:rPr lang="en-US" sz="2400" b="1" dirty="0">
                <a:latin typeface="+mn-lt"/>
              </a:rPr>
              <a:t>–</a:t>
            </a:r>
            <a:r>
              <a:rPr lang="en-US" sz="2400" b="1" dirty="0">
                <a:solidFill>
                  <a:srgbClr val="0000CC"/>
                </a:solidFill>
                <a:latin typeface="+mn-lt"/>
              </a:rPr>
              <a:t> </a:t>
            </a:r>
            <a:r>
              <a:rPr lang="en-US" sz="2400" b="1" dirty="0">
                <a:solidFill>
                  <a:srgbClr val="FF0000"/>
                </a:solidFill>
                <a:latin typeface="+mn-lt"/>
              </a:rPr>
              <a:t>Ac/2f</a:t>
            </a:r>
            <a:r>
              <a:rPr lang="en-US" sz="2400" b="1" dirty="0">
                <a:solidFill>
                  <a:srgbClr val="0000CC"/>
                </a:solidFill>
                <a:latin typeface="+mn-lt"/>
              </a:rPr>
              <a:t> </a:t>
            </a:r>
            <a:r>
              <a:rPr lang="en-US" sz="2400" b="1" dirty="0">
                <a:latin typeface="+mn-lt"/>
              </a:rPr>
              <a:t>– 2q/2f</a:t>
            </a:r>
            <a:endParaRPr lang="it-IT" sz="2400" dirty="0">
              <a:latin typeface="+mn-lt"/>
            </a:endParaRPr>
          </a:p>
          <a:p>
            <a:pPr>
              <a:defRPr/>
            </a:pPr>
            <a:r>
              <a:rPr lang="en-US" sz="2400" dirty="0">
                <a:solidFill>
                  <a:srgbClr val="0000CC"/>
                </a:solidFill>
                <a:latin typeface="+mn-lt"/>
              </a:rPr>
              <a:t> </a:t>
            </a:r>
            <a:endParaRPr lang="it-IT" sz="2400" dirty="0">
              <a:solidFill>
                <a:srgbClr val="0000CC"/>
              </a:solidFill>
              <a:latin typeface="+mn-lt"/>
            </a:endParaRPr>
          </a:p>
          <a:p>
            <a:pPr>
              <a:defRPr/>
            </a:pPr>
            <a:r>
              <a:rPr lang="it-IT" sz="2400" dirty="0">
                <a:latin typeface="+mn-lt"/>
              </a:rPr>
              <a:t>Ci sono, quindi, cinque casi in cui almeno una carta è un asso.</a:t>
            </a:r>
          </a:p>
          <a:p>
            <a:pPr>
              <a:defRPr/>
            </a:pPr>
            <a:endParaRPr lang="it-IT" sz="2400" dirty="0">
              <a:latin typeface="+mn-lt"/>
            </a:endParaRPr>
          </a:p>
          <a:p>
            <a:pPr>
              <a:defRPr/>
            </a:pPr>
            <a:r>
              <a:rPr lang="it-IT" sz="2400" dirty="0">
                <a:latin typeface="+mn-lt"/>
              </a:rPr>
              <a:t>Tra questi, ce n’è uno solo in cui entrambe le carte sono assi.</a:t>
            </a:r>
            <a:endParaRPr lang="it-IT" sz="2400" dirty="0">
              <a:solidFill>
                <a:srgbClr val="0000CC"/>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3046988"/>
          </a:xfrm>
          <a:prstGeom prst="rect">
            <a:avLst/>
          </a:prstGeom>
          <a:noFill/>
        </p:spPr>
        <p:txBody>
          <a:bodyPr>
            <a:spAutoFit/>
          </a:bodyPr>
          <a:lstStyle/>
          <a:p>
            <a:pPr>
              <a:defRPr/>
            </a:pPr>
            <a:r>
              <a:rPr lang="it-IT" sz="2400" dirty="0">
                <a:latin typeface="+mn-lt"/>
              </a:rPr>
              <a:t>Le quattro carte possono essere abbinate nei seguenti sei modi:</a:t>
            </a:r>
          </a:p>
          <a:p>
            <a:pPr>
              <a:defRPr/>
            </a:pPr>
            <a:r>
              <a:rPr lang="it-IT" sz="2400" dirty="0">
                <a:solidFill>
                  <a:srgbClr val="0000CC"/>
                </a:solidFill>
                <a:latin typeface="+mn-lt"/>
              </a:rPr>
              <a:t> </a:t>
            </a:r>
          </a:p>
          <a:p>
            <a:pPr>
              <a:defRPr/>
            </a:pPr>
            <a:r>
              <a:rPr lang="en-US" sz="2400" b="1" dirty="0">
                <a:solidFill>
                  <a:srgbClr val="008000"/>
                </a:solidFill>
                <a:latin typeface="+mn-lt"/>
              </a:rPr>
              <a:t>           </a:t>
            </a:r>
            <a:r>
              <a:rPr lang="en-US" sz="2400" b="1" dirty="0" err="1">
                <a:solidFill>
                  <a:srgbClr val="008000"/>
                </a:solidFill>
                <a:latin typeface="+mn-lt"/>
              </a:rPr>
              <a:t>Ap</a:t>
            </a:r>
            <a:r>
              <a:rPr lang="en-US" sz="2400" b="1" dirty="0">
                <a:solidFill>
                  <a:srgbClr val="008000"/>
                </a:solidFill>
                <a:latin typeface="+mn-lt"/>
              </a:rPr>
              <a:t>/Ac</a:t>
            </a:r>
            <a:r>
              <a:rPr lang="en-US" sz="2400" b="1" dirty="0">
                <a:solidFill>
                  <a:srgbClr val="FF0000"/>
                </a:solidFill>
                <a:latin typeface="+mn-lt"/>
              </a:rPr>
              <a:t>  –</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/2q</a:t>
            </a:r>
            <a:r>
              <a:rPr lang="en-US" sz="2400" b="1" dirty="0">
                <a:solidFill>
                  <a:srgbClr val="0000CC"/>
                </a:solidFill>
                <a:latin typeface="+mn-lt"/>
              </a:rPr>
              <a:t> – </a:t>
            </a:r>
            <a:r>
              <a:rPr lang="en-US" sz="2400" b="1" dirty="0" err="1">
                <a:solidFill>
                  <a:srgbClr val="FF0000"/>
                </a:solidFill>
                <a:latin typeface="+mn-lt"/>
              </a:rPr>
              <a:t>Ap</a:t>
            </a:r>
            <a:r>
              <a:rPr lang="en-US" sz="2400" b="1" dirty="0">
                <a:solidFill>
                  <a:srgbClr val="FF0000"/>
                </a:solidFill>
                <a:latin typeface="+mn-lt"/>
              </a:rPr>
              <a:t>/2f</a:t>
            </a:r>
            <a:r>
              <a:rPr lang="en-US" sz="2400" b="1" dirty="0">
                <a:solidFill>
                  <a:srgbClr val="0000CC"/>
                </a:solidFill>
                <a:latin typeface="+mn-lt"/>
              </a:rPr>
              <a:t> – </a:t>
            </a:r>
            <a:r>
              <a:rPr lang="en-US" sz="2400" b="1" dirty="0">
                <a:solidFill>
                  <a:srgbClr val="FF0000"/>
                </a:solidFill>
                <a:latin typeface="+mn-lt"/>
              </a:rPr>
              <a:t>Ac/2q</a:t>
            </a:r>
            <a:r>
              <a:rPr lang="en-US" sz="2400" b="1" dirty="0">
                <a:solidFill>
                  <a:srgbClr val="0000CC"/>
                </a:solidFill>
                <a:latin typeface="+mn-lt"/>
              </a:rPr>
              <a:t> – </a:t>
            </a:r>
            <a:r>
              <a:rPr lang="en-US" sz="2400" b="1" dirty="0">
                <a:solidFill>
                  <a:srgbClr val="FF0000"/>
                </a:solidFill>
                <a:latin typeface="+mn-lt"/>
              </a:rPr>
              <a:t>Ac/2f</a:t>
            </a:r>
            <a:r>
              <a:rPr lang="en-US" sz="2400" b="1" dirty="0">
                <a:solidFill>
                  <a:srgbClr val="0000CC"/>
                </a:solidFill>
                <a:latin typeface="+mn-lt"/>
              </a:rPr>
              <a:t> </a:t>
            </a:r>
            <a:r>
              <a:rPr lang="en-US" sz="2400" b="1" dirty="0">
                <a:latin typeface="+mn-lt"/>
              </a:rPr>
              <a:t>– 2q/2f</a:t>
            </a:r>
            <a:endParaRPr lang="it-IT" sz="2400" dirty="0">
              <a:latin typeface="+mn-lt"/>
            </a:endParaRPr>
          </a:p>
          <a:p>
            <a:pPr>
              <a:defRPr/>
            </a:pPr>
            <a:r>
              <a:rPr lang="en-US" sz="2400" dirty="0">
                <a:solidFill>
                  <a:srgbClr val="0000CC"/>
                </a:solidFill>
                <a:latin typeface="+mn-lt"/>
              </a:rPr>
              <a:t> </a:t>
            </a:r>
            <a:endParaRPr lang="it-IT" sz="2400" dirty="0">
              <a:solidFill>
                <a:srgbClr val="0000CC"/>
              </a:solidFill>
              <a:latin typeface="+mn-lt"/>
            </a:endParaRPr>
          </a:p>
          <a:p>
            <a:pPr>
              <a:defRPr/>
            </a:pPr>
            <a:r>
              <a:rPr lang="it-IT" sz="2400" dirty="0">
                <a:latin typeface="+mn-lt"/>
              </a:rPr>
              <a:t>Ci sono, quindi, cinque casi in cui almeno una carta è un asso.</a:t>
            </a:r>
          </a:p>
          <a:p>
            <a:pPr>
              <a:defRPr/>
            </a:pPr>
            <a:endParaRPr lang="it-IT" sz="2400" dirty="0">
              <a:latin typeface="+mn-lt"/>
            </a:endParaRPr>
          </a:p>
          <a:p>
            <a:pPr>
              <a:defRPr/>
            </a:pPr>
            <a:r>
              <a:rPr lang="it-IT" sz="2400" dirty="0">
                <a:latin typeface="+mn-lt"/>
              </a:rPr>
              <a:t>Tra questi, ce n’è uno solo in cui entrambe le carte sono assi</a:t>
            </a:r>
          </a:p>
          <a:p>
            <a:pPr>
              <a:defRPr/>
            </a:pPr>
            <a:endParaRPr lang="it-IT" sz="2400" dirty="0">
              <a:latin typeface="+mn-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3784600"/>
          </a:xfrm>
          <a:prstGeom prst="rect">
            <a:avLst/>
          </a:prstGeom>
          <a:noFill/>
        </p:spPr>
        <p:txBody>
          <a:bodyPr>
            <a:spAutoFit/>
          </a:bodyPr>
          <a:lstStyle/>
          <a:p>
            <a:pPr>
              <a:defRPr/>
            </a:pPr>
            <a:r>
              <a:rPr lang="it-IT" sz="2400" dirty="0">
                <a:latin typeface="+mn-lt"/>
              </a:rPr>
              <a:t>Le quattro carte possono essere abbinate nei seguenti sei modi:</a:t>
            </a:r>
          </a:p>
          <a:p>
            <a:pPr>
              <a:defRPr/>
            </a:pPr>
            <a:r>
              <a:rPr lang="it-IT" sz="2400" dirty="0">
                <a:solidFill>
                  <a:srgbClr val="0000CC"/>
                </a:solidFill>
                <a:latin typeface="+mn-lt"/>
              </a:rPr>
              <a:t> </a:t>
            </a:r>
          </a:p>
          <a:p>
            <a:pPr>
              <a:defRPr/>
            </a:pPr>
            <a:r>
              <a:rPr lang="en-US" sz="2400" b="1" dirty="0">
                <a:solidFill>
                  <a:srgbClr val="008000"/>
                </a:solidFill>
                <a:latin typeface="+mn-lt"/>
              </a:rPr>
              <a:t>           </a:t>
            </a:r>
            <a:r>
              <a:rPr lang="en-US" sz="2400" b="1" dirty="0" err="1">
                <a:solidFill>
                  <a:srgbClr val="008000"/>
                </a:solidFill>
                <a:latin typeface="+mn-lt"/>
              </a:rPr>
              <a:t>Ap</a:t>
            </a:r>
            <a:r>
              <a:rPr lang="en-US" sz="2400" b="1" dirty="0">
                <a:solidFill>
                  <a:srgbClr val="008000"/>
                </a:solidFill>
                <a:latin typeface="+mn-lt"/>
              </a:rPr>
              <a:t>/Ac </a:t>
            </a:r>
            <a:r>
              <a:rPr lang="en-US" sz="2400" b="1" dirty="0">
                <a:solidFill>
                  <a:srgbClr val="FF0000"/>
                </a:solidFill>
                <a:latin typeface="+mn-lt"/>
              </a:rPr>
              <a:t> –</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/2q</a:t>
            </a:r>
            <a:r>
              <a:rPr lang="en-US" sz="2400" b="1" dirty="0">
                <a:solidFill>
                  <a:srgbClr val="0000CC"/>
                </a:solidFill>
                <a:latin typeface="+mn-lt"/>
              </a:rPr>
              <a:t> – </a:t>
            </a:r>
            <a:r>
              <a:rPr lang="en-US" sz="2400" b="1" dirty="0" err="1">
                <a:solidFill>
                  <a:srgbClr val="FF0000"/>
                </a:solidFill>
                <a:latin typeface="+mn-lt"/>
              </a:rPr>
              <a:t>Ap</a:t>
            </a:r>
            <a:r>
              <a:rPr lang="en-US" sz="2400" b="1" dirty="0">
                <a:solidFill>
                  <a:srgbClr val="FF0000"/>
                </a:solidFill>
                <a:latin typeface="+mn-lt"/>
              </a:rPr>
              <a:t>/2f</a:t>
            </a:r>
            <a:r>
              <a:rPr lang="en-US" sz="2400" b="1" dirty="0">
                <a:solidFill>
                  <a:srgbClr val="0000CC"/>
                </a:solidFill>
                <a:latin typeface="+mn-lt"/>
              </a:rPr>
              <a:t> – </a:t>
            </a:r>
            <a:r>
              <a:rPr lang="en-US" sz="2400" b="1" dirty="0">
                <a:solidFill>
                  <a:srgbClr val="FF0000"/>
                </a:solidFill>
                <a:latin typeface="+mn-lt"/>
              </a:rPr>
              <a:t>Ac/2q</a:t>
            </a:r>
            <a:r>
              <a:rPr lang="en-US" sz="2400" b="1" dirty="0">
                <a:solidFill>
                  <a:srgbClr val="0000CC"/>
                </a:solidFill>
                <a:latin typeface="+mn-lt"/>
              </a:rPr>
              <a:t> – </a:t>
            </a:r>
            <a:r>
              <a:rPr lang="en-US" sz="2400" b="1" dirty="0">
                <a:solidFill>
                  <a:srgbClr val="FF0000"/>
                </a:solidFill>
                <a:latin typeface="+mn-lt"/>
              </a:rPr>
              <a:t>Ac/2f</a:t>
            </a:r>
            <a:r>
              <a:rPr lang="en-US" sz="2400" b="1" dirty="0">
                <a:solidFill>
                  <a:srgbClr val="0000CC"/>
                </a:solidFill>
                <a:latin typeface="+mn-lt"/>
              </a:rPr>
              <a:t> </a:t>
            </a:r>
            <a:r>
              <a:rPr lang="en-US" sz="2400" b="1" dirty="0">
                <a:latin typeface="+mn-lt"/>
              </a:rPr>
              <a:t>– 2q/2f</a:t>
            </a:r>
            <a:endParaRPr lang="it-IT" sz="2400" dirty="0">
              <a:latin typeface="+mn-lt"/>
            </a:endParaRPr>
          </a:p>
          <a:p>
            <a:pPr>
              <a:defRPr/>
            </a:pPr>
            <a:r>
              <a:rPr lang="en-US" sz="2400" dirty="0">
                <a:solidFill>
                  <a:srgbClr val="0000CC"/>
                </a:solidFill>
                <a:latin typeface="+mn-lt"/>
              </a:rPr>
              <a:t> </a:t>
            </a:r>
            <a:endParaRPr lang="it-IT" sz="2400" dirty="0">
              <a:solidFill>
                <a:srgbClr val="0000CC"/>
              </a:solidFill>
              <a:latin typeface="+mn-lt"/>
            </a:endParaRPr>
          </a:p>
          <a:p>
            <a:pPr>
              <a:defRPr/>
            </a:pPr>
            <a:r>
              <a:rPr lang="it-IT" sz="2400" dirty="0">
                <a:latin typeface="+mn-lt"/>
              </a:rPr>
              <a:t>Ci sono, quindi, cinque casi in cui almeno una carta è un asso.</a:t>
            </a:r>
          </a:p>
          <a:p>
            <a:pPr>
              <a:defRPr/>
            </a:pPr>
            <a:endParaRPr lang="it-IT" sz="2400" dirty="0">
              <a:latin typeface="+mn-lt"/>
            </a:endParaRPr>
          </a:p>
          <a:p>
            <a:pPr>
              <a:defRPr/>
            </a:pPr>
            <a:r>
              <a:rPr lang="it-IT" sz="2400" dirty="0">
                <a:latin typeface="+mn-lt"/>
              </a:rPr>
              <a:t>Tra questi, ce n’è uno solo in cui entrambe le carte sono assi</a:t>
            </a:r>
          </a:p>
          <a:p>
            <a:pPr>
              <a:defRPr/>
            </a:pPr>
            <a:endParaRPr lang="it-IT" sz="2400" dirty="0">
              <a:latin typeface="+mn-lt"/>
            </a:endParaRPr>
          </a:p>
          <a:p>
            <a:pPr>
              <a:defRPr/>
            </a:pPr>
            <a:r>
              <a:rPr lang="it-IT" sz="2400" dirty="0">
                <a:latin typeface="+mn-lt"/>
              </a:rPr>
              <a:t>Di conseguenza, la risposta al primo quesito è: 1/5. </a:t>
            </a:r>
          </a:p>
          <a:p>
            <a:pPr>
              <a:defRPr/>
            </a:pPr>
            <a:endParaRPr lang="it-IT" sz="2400" dirty="0">
              <a:solidFill>
                <a:srgbClr val="0000CC"/>
              </a:solidFill>
              <a:latin typeface="+mn-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2308225"/>
          </a:xfrm>
          <a:prstGeom prst="rect">
            <a:avLst/>
          </a:prstGeom>
          <a:noFill/>
        </p:spPr>
        <p:txBody>
          <a:bodyPr>
            <a:spAutoFit/>
          </a:bodyPr>
          <a:lstStyle/>
          <a:p>
            <a:pPr>
              <a:defRPr/>
            </a:pPr>
            <a:r>
              <a:rPr lang="it-IT" sz="2400" dirty="0">
                <a:latin typeface="+mn-lt"/>
              </a:rPr>
              <a:t>Le quattro carte possono essere abbinate nei seguenti sei modi:</a:t>
            </a:r>
          </a:p>
          <a:p>
            <a:pPr>
              <a:defRPr/>
            </a:pPr>
            <a:r>
              <a:rPr lang="it-IT" sz="2400" dirty="0">
                <a:latin typeface="+mn-lt"/>
              </a:rPr>
              <a:t> </a:t>
            </a:r>
          </a:p>
          <a:p>
            <a:pPr>
              <a:defRPr/>
            </a:pPr>
            <a:r>
              <a:rPr lang="en-US" sz="2400" b="1" dirty="0">
                <a:latin typeface="+mn-lt"/>
              </a:rPr>
              <a:t>           </a:t>
            </a:r>
            <a:r>
              <a:rPr lang="en-US" sz="2400" b="1" dirty="0" err="1">
                <a:latin typeface="+mn-lt"/>
              </a:rPr>
              <a:t>Ap</a:t>
            </a:r>
            <a:r>
              <a:rPr lang="en-US" sz="2400" b="1" dirty="0">
                <a:latin typeface="+mn-lt"/>
              </a:rPr>
              <a:t>/Ac  – </a:t>
            </a:r>
            <a:r>
              <a:rPr lang="en-US" sz="2400" b="1" dirty="0" err="1">
                <a:latin typeface="+mn-lt"/>
              </a:rPr>
              <a:t>Ap</a:t>
            </a:r>
            <a:r>
              <a:rPr lang="en-US" sz="2400" b="1" dirty="0">
                <a:latin typeface="+mn-lt"/>
              </a:rPr>
              <a:t>/2q – </a:t>
            </a:r>
            <a:r>
              <a:rPr lang="en-US" sz="2400" b="1" dirty="0" err="1">
                <a:latin typeface="+mn-lt"/>
              </a:rPr>
              <a:t>Ap</a:t>
            </a:r>
            <a:r>
              <a:rPr lang="en-US" sz="2400" b="1" dirty="0">
                <a:latin typeface="+mn-lt"/>
              </a:rPr>
              <a:t>/2f – Ac/2q – Ac/2f – 2q/2f</a:t>
            </a:r>
            <a:endParaRPr lang="it-IT" sz="2400" dirty="0">
              <a:latin typeface="+mn-lt"/>
            </a:endParaRPr>
          </a:p>
          <a:p>
            <a:pPr>
              <a:defRPr/>
            </a:pPr>
            <a:r>
              <a:rPr lang="en-US" sz="2400" dirty="0">
                <a:latin typeface="+mn-lt"/>
              </a:rPr>
              <a:t> </a:t>
            </a:r>
            <a:endParaRPr lang="it-IT" sz="2400" dirty="0">
              <a:latin typeface="+mn-lt"/>
            </a:endParaRPr>
          </a:p>
          <a:p>
            <a:pPr>
              <a:defRPr/>
            </a:pPr>
            <a:r>
              <a:rPr lang="it-IT" sz="2400" dirty="0">
                <a:latin typeface="+mn-lt"/>
              </a:rPr>
              <a:t>Ci sono soltanto tre casi in cui una delle due carte è l’asso di picche.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3784600"/>
          </a:xfrm>
          <a:prstGeom prst="rect">
            <a:avLst/>
          </a:prstGeom>
          <a:noFill/>
        </p:spPr>
        <p:txBody>
          <a:bodyPr>
            <a:spAutoFit/>
          </a:bodyPr>
          <a:lstStyle/>
          <a:p>
            <a:pPr>
              <a:defRPr/>
            </a:pPr>
            <a:r>
              <a:rPr lang="it-IT" sz="2400" dirty="0">
                <a:latin typeface="+mn-lt"/>
              </a:rPr>
              <a:t>Le quattro carte possono essere abbinate nei seguenti sei modi:</a:t>
            </a:r>
          </a:p>
          <a:p>
            <a:pPr>
              <a:defRPr/>
            </a:pPr>
            <a:r>
              <a:rPr lang="it-IT" sz="2400" dirty="0">
                <a:solidFill>
                  <a:srgbClr val="0000CC"/>
                </a:solidFill>
                <a:latin typeface="+mn-lt"/>
              </a:rPr>
              <a:t> </a:t>
            </a:r>
          </a:p>
          <a:p>
            <a:pPr>
              <a:defRPr/>
            </a:pP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/Ac  </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/2q</a:t>
            </a:r>
            <a:r>
              <a:rPr lang="en-US" sz="2400" b="1" dirty="0">
                <a:solidFill>
                  <a:srgbClr val="0000CC"/>
                </a:solidFill>
                <a:latin typeface="+mn-lt"/>
              </a:rPr>
              <a:t> – </a:t>
            </a:r>
            <a:r>
              <a:rPr lang="en-US" sz="2400" b="1" dirty="0" err="1">
                <a:solidFill>
                  <a:srgbClr val="FF0000"/>
                </a:solidFill>
                <a:latin typeface="+mn-lt"/>
              </a:rPr>
              <a:t>Ap</a:t>
            </a:r>
            <a:r>
              <a:rPr lang="en-US" sz="2400" b="1" dirty="0">
                <a:solidFill>
                  <a:srgbClr val="FF0000"/>
                </a:solidFill>
                <a:latin typeface="+mn-lt"/>
              </a:rPr>
              <a:t>/2f</a:t>
            </a:r>
            <a:r>
              <a:rPr lang="en-US" sz="2400" b="1" dirty="0">
                <a:solidFill>
                  <a:srgbClr val="0000CC"/>
                </a:solidFill>
                <a:latin typeface="+mn-lt"/>
              </a:rPr>
              <a:t> – </a:t>
            </a:r>
            <a:r>
              <a:rPr lang="en-US" sz="2400" b="1" dirty="0">
                <a:latin typeface="+mn-lt"/>
              </a:rPr>
              <a:t>Ac/2q – Ac/2f – 2q/2f</a:t>
            </a:r>
            <a:endParaRPr lang="it-IT" sz="2400" dirty="0">
              <a:latin typeface="+mn-lt"/>
            </a:endParaRPr>
          </a:p>
          <a:p>
            <a:pPr>
              <a:defRPr/>
            </a:pPr>
            <a:r>
              <a:rPr lang="en-US" sz="2400" dirty="0">
                <a:solidFill>
                  <a:srgbClr val="0000CC"/>
                </a:solidFill>
                <a:latin typeface="+mn-lt"/>
              </a:rPr>
              <a:t> </a:t>
            </a:r>
            <a:endParaRPr lang="it-IT" sz="2400" dirty="0">
              <a:solidFill>
                <a:srgbClr val="0000CC"/>
              </a:solidFill>
              <a:latin typeface="+mn-lt"/>
            </a:endParaRPr>
          </a:p>
          <a:p>
            <a:pPr>
              <a:defRPr/>
            </a:pPr>
            <a:r>
              <a:rPr lang="it-IT" sz="2400" dirty="0">
                <a:latin typeface="+mn-lt"/>
              </a:rPr>
              <a:t>Ci sono soltanto tre casi in cui una delle due carte è l’asso di picche.</a:t>
            </a:r>
          </a:p>
          <a:p>
            <a:pPr>
              <a:defRPr/>
            </a:pPr>
            <a:endParaRPr lang="it-IT" sz="2400" dirty="0">
              <a:solidFill>
                <a:srgbClr val="0000CC"/>
              </a:solidFill>
              <a:latin typeface="+mn-lt"/>
            </a:endParaRPr>
          </a:p>
          <a:p>
            <a:pPr>
              <a:defRPr/>
            </a:pPr>
            <a:r>
              <a:rPr lang="it-IT" sz="2400" dirty="0">
                <a:latin typeface="+mn-lt"/>
              </a:rPr>
              <a:t>Tra questi, ce n’è uno solo in cui entrambe le carte sono assi.</a:t>
            </a:r>
          </a:p>
          <a:p>
            <a:pPr>
              <a:defRPr/>
            </a:pPr>
            <a:endParaRPr lang="it-IT" sz="2400" dirty="0">
              <a:solidFill>
                <a:srgbClr val="0000CC"/>
              </a:solidFill>
              <a:latin typeface="+mn-lt"/>
            </a:endParaRPr>
          </a:p>
          <a:p>
            <a:pPr>
              <a:defRPr/>
            </a:pPr>
            <a:r>
              <a:rPr lang="it-IT" sz="2400" dirty="0">
                <a:solidFill>
                  <a:srgbClr val="0000CC"/>
                </a:solidFill>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424863" cy="3784600"/>
          </a:xfrm>
          <a:prstGeom prst="rect">
            <a:avLst/>
          </a:prstGeom>
          <a:noFill/>
        </p:spPr>
        <p:txBody>
          <a:bodyPr>
            <a:spAutoFit/>
          </a:bodyPr>
          <a:lstStyle/>
          <a:p>
            <a:pPr>
              <a:defRPr/>
            </a:pPr>
            <a:r>
              <a:rPr lang="it-IT" sz="2400" dirty="0">
                <a:latin typeface="+mn-lt"/>
              </a:rPr>
              <a:t>Le quattro carte possono essere abbinate nei seguenti sei modi</a:t>
            </a:r>
            <a:r>
              <a:rPr lang="it-IT" sz="2400" dirty="0">
                <a:solidFill>
                  <a:srgbClr val="0000CC"/>
                </a:solidFill>
                <a:latin typeface="+mn-lt"/>
              </a:rPr>
              <a:t>:</a:t>
            </a:r>
          </a:p>
          <a:p>
            <a:pPr>
              <a:defRPr/>
            </a:pPr>
            <a:r>
              <a:rPr lang="it-IT" sz="2400" dirty="0">
                <a:solidFill>
                  <a:srgbClr val="0000CC"/>
                </a:solidFill>
                <a:latin typeface="+mn-lt"/>
              </a:rPr>
              <a:t> </a:t>
            </a:r>
          </a:p>
          <a:p>
            <a:pPr>
              <a:defRPr/>
            </a:pPr>
            <a:r>
              <a:rPr lang="en-US" sz="2400" b="1" dirty="0">
                <a:solidFill>
                  <a:srgbClr val="0000CC"/>
                </a:solidFill>
                <a:latin typeface="+mn-lt"/>
              </a:rPr>
              <a:t>           </a:t>
            </a:r>
            <a:r>
              <a:rPr lang="en-US" sz="2400" b="1" dirty="0" err="1">
                <a:solidFill>
                  <a:srgbClr val="008000"/>
                </a:solidFill>
                <a:latin typeface="+mn-lt"/>
              </a:rPr>
              <a:t>Ap</a:t>
            </a:r>
            <a:r>
              <a:rPr lang="en-US" sz="2400" b="1" dirty="0">
                <a:solidFill>
                  <a:srgbClr val="008000"/>
                </a:solidFill>
                <a:latin typeface="+mn-lt"/>
              </a:rPr>
              <a:t>/Ac</a:t>
            </a:r>
            <a:r>
              <a:rPr lang="en-US" sz="2400" b="1" dirty="0">
                <a:solidFill>
                  <a:srgbClr val="FF0000"/>
                </a:solidFill>
                <a:latin typeface="+mn-lt"/>
              </a:rPr>
              <a:t>  </a:t>
            </a:r>
            <a:r>
              <a:rPr lang="en-US" sz="2400" b="1" dirty="0">
                <a:solidFill>
                  <a:srgbClr val="0000CC"/>
                </a:solidFill>
                <a:latin typeface="+mn-lt"/>
              </a:rPr>
              <a:t>– </a:t>
            </a:r>
            <a:r>
              <a:rPr lang="en-US" sz="2400" b="1" dirty="0" err="1">
                <a:solidFill>
                  <a:srgbClr val="FF0000"/>
                </a:solidFill>
                <a:latin typeface="+mn-lt"/>
              </a:rPr>
              <a:t>Ap</a:t>
            </a:r>
            <a:r>
              <a:rPr lang="en-US" sz="2400" b="1" dirty="0">
                <a:solidFill>
                  <a:srgbClr val="FF0000"/>
                </a:solidFill>
                <a:latin typeface="+mn-lt"/>
              </a:rPr>
              <a:t>/2q</a:t>
            </a:r>
            <a:r>
              <a:rPr lang="en-US" sz="2400" b="1" dirty="0">
                <a:solidFill>
                  <a:srgbClr val="0000CC"/>
                </a:solidFill>
                <a:latin typeface="+mn-lt"/>
              </a:rPr>
              <a:t> – </a:t>
            </a:r>
            <a:r>
              <a:rPr lang="en-US" sz="2400" b="1" dirty="0" err="1">
                <a:solidFill>
                  <a:srgbClr val="FF0000"/>
                </a:solidFill>
                <a:latin typeface="+mn-lt"/>
              </a:rPr>
              <a:t>Ap</a:t>
            </a:r>
            <a:r>
              <a:rPr lang="en-US" sz="2400" b="1" dirty="0">
                <a:solidFill>
                  <a:srgbClr val="FF0000"/>
                </a:solidFill>
                <a:latin typeface="+mn-lt"/>
              </a:rPr>
              <a:t>/2f</a:t>
            </a:r>
            <a:r>
              <a:rPr lang="en-US" sz="2400" b="1" dirty="0">
                <a:solidFill>
                  <a:srgbClr val="0000CC"/>
                </a:solidFill>
                <a:latin typeface="+mn-lt"/>
              </a:rPr>
              <a:t> – </a:t>
            </a:r>
            <a:r>
              <a:rPr lang="en-US" sz="2400" b="1" dirty="0">
                <a:latin typeface="+mn-lt"/>
              </a:rPr>
              <a:t>Ac/2q – Ac/2f – 2q/2f</a:t>
            </a:r>
            <a:endParaRPr lang="it-IT" sz="2400" dirty="0">
              <a:latin typeface="+mn-lt"/>
            </a:endParaRPr>
          </a:p>
          <a:p>
            <a:pPr>
              <a:defRPr/>
            </a:pPr>
            <a:r>
              <a:rPr lang="en-US" sz="2400" dirty="0">
                <a:solidFill>
                  <a:srgbClr val="0000CC"/>
                </a:solidFill>
                <a:latin typeface="+mn-lt"/>
              </a:rPr>
              <a:t> </a:t>
            </a:r>
            <a:endParaRPr lang="it-IT" sz="2400" dirty="0">
              <a:solidFill>
                <a:srgbClr val="0000CC"/>
              </a:solidFill>
              <a:latin typeface="+mn-lt"/>
            </a:endParaRPr>
          </a:p>
          <a:p>
            <a:pPr>
              <a:defRPr/>
            </a:pPr>
            <a:r>
              <a:rPr lang="it-IT" sz="2400" dirty="0">
                <a:latin typeface="+mn-lt"/>
              </a:rPr>
              <a:t>Ci </a:t>
            </a:r>
            <a:r>
              <a:rPr lang="it-IT" sz="2400" dirty="0">
                <a:latin typeface="+mn-lt"/>
              </a:rPr>
              <a:t>sono </a:t>
            </a:r>
            <a:r>
              <a:rPr lang="it-IT" sz="2400" dirty="0">
                <a:latin typeface="+mn-lt"/>
              </a:rPr>
              <a:t>soltanto tre casi in cui una delle due carte è l’asso di picche.</a:t>
            </a:r>
          </a:p>
          <a:p>
            <a:pPr>
              <a:defRPr/>
            </a:pPr>
            <a:endParaRPr lang="it-IT" sz="2400" dirty="0">
              <a:latin typeface="+mn-lt"/>
            </a:endParaRPr>
          </a:p>
          <a:p>
            <a:pPr>
              <a:defRPr/>
            </a:pPr>
            <a:r>
              <a:rPr lang="it-IT" sz="2400" dirty="0">
                <a:latin typeface="+mn-lt"/>
              </a:rPr>
              <a:t>Tra questi, ce n’è uno solo in cui entrambe le carte sono assi.</a:t>
            </a:r>
          </a:p>
          <a:p>
            <a:pPr>
              <a:defRPr/>
            </a:pPr>
            <a:endParaRPr lang="it-IT" sz="2400" dirty="0">
              <a:latin typeface="+mn-lt"/>
            </a:endParaRPr>
          </a:p>
          <a:p>
            <a:pPr>
              <a:defRPr/>
            </a:pPr>
            <a:r>
              <a:rPr lang="it-IT" sz="2400" dirty="0">
                <a:latin typeface="+mn-lt"/>
              </a:rPr>
              <a:t> Di conseguenza, la risposta al secondo quesito è: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2" descr="Facce - all.JPG"/>
          <p:cNvPicPr>
            <a:picLocks noChangeAspect="1"/>
          </p:cNvPicPr>
          <p:nvPr/>
        </p:nvPicPr>
        <p:blipFill>
          <a:blip r:embed="rId2" cstate="print"/>
          <a:srcRect/>
          <a:stretch>
            <a:fillRect/>
          </a:stretch>
        </p:blipFill>
        <p:spPr bwMode="auto">
          <a:xfrm>
            <a:off x="612775" y="1563688"/>
            <a:ext cx="7918450" cy="3730625"/>
          </a:xfrm>
          <a:prstGeom prst="rect">
            <a:avLst/>
          </a:prstGeom>
          <a:noFill/>
          <a:ln w="9525">
            <a:noFill/>
            <a:miter lim="800000"/>
            <a:headEnd/>
            <a:tailEnd/>
          </a:ln>
        </p:spPr>
      </p:pic>
      <p:sp>
        <p:nvSpPr>
          <p:cNvPr id="56323" name="CasellaDiTesto 3"/>
          <p:cNvSpPr txBox="1">
            <a:spLocks noChangeArrowheads="1"/>
          </p:cNvSpPr>
          <p:nvPr/>
        </p:nvSpPr>
        <p:spPr bwMode="auto">
          <a:xfrm>
            <a:off x="720725" y="360363"/>
            <a:ext cx="8064500"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Jones, un giocatore d’azzardo, prende tre carte: un asso e due figure</a:t>
            </a:r>
            <a:r>
              <a:rPr lang="it-IT" sz="2400" dirty="0">
                <a:solidFill>
                  <a:srgbClr val="0000CC"/>
                </a:solidFill>
                <a:latin typeface="+mn-lt"/>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descr="Scelta - 0.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57347" name="CasellaDiTesto 2"/>
          <p:cNvSpPr txBox="1">
            <a:spLocks noChangeArrowheads="1"/>
          </p:cNvSpPr>
          <p:nvPr/>
        </p:nvSpPr>
        <p:spPr bwMode="auto">
          <a:xfrm>
            <a:off x="720725" y="360363"/>
            <a:ext cx="7848600" cy="4619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Poi, le mescola e le dispone coperte sul tavolo.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ox(out)">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magine 1" descr="Scelta - 0.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58371" name="CasellaDiTesto 2"/>
          <p:cNvSpPr txBox="1">
            <a:spLocks noChangeArrowheads="1"/>
          </p:cNvSpPr>
          <p:nvPr/>
        </p:nvSpPr>
        <p:spPr bwMode="auto">
          <a:xfrm>
            <a:off x="720725" y="360363"/>
            <a:ext cx="7848600"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Voi appoggiate il dito su una delle carte, scommettendo che sia l’asso.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magine 1" descr="Scelta - 1.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59395" name="CasellaDiTesto 2"/>
          <p:cNvSpPr txBox="1">
            <a:spLocks noChangeArrowheads="1"/>
          </p:cNvSpPr>
          <p:nvPr/>
        </p:nvSpPr>
        <p:spPr bwMode="auto">
          <a:xfrm>
            <a:off x="720725" y="360363"/>
            <a:ext cx="79216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Voi appoggiate il dito su una delle carte, scommettendo che sia l’asso.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asellaDiTesto 1"/>
          <p:cNvSpPr txBox="1">
            <a:spLocks noChangeArrowheads="1"/>
          </p:cNvSpPr>
          <p:nvPr/>
        </p:nvSpPr>
        <p:spPr bwMode="auto">
          <a:xfrm>
            <a:off x="720725" y="360363"/>
            <a:ext cx="7920038"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 primi concetti del </a:t>
            </a:r>
            <a:r>
              <a:rPr lang="it-IT" sz="2400" i="1" dirty="0">
                <a:latin typeface="+mn-lt"/>
                <a:cs typeface="Times New Roman" pitchFamily="18" charset="0"/>
              </a:rPr>
              <a:t>Calcolo delle probabilità</a:t>
            </a:r>
            <a:r>
              <a:rPr lang="it-IT" sz="2400" dirty="0">
                <a:latin typeface="+mn-lt"/>
                <a:cs typeface="Times New Roman" pitchFamily="18" charset="0"/>
              </a:rPr>
              <a:t> sono stati elaborati, per opera di alcuni sommi scienziati (come Gerolamo Cardano, Galileo Galilei e </a:t>
            </a:r>
            <a:r>
              <a:rPr lang="it-IT" sz="2400" dirty="0" err="1">
                <a:latin typeface="+mn-lt"/>
                <a:cs typeface="Times New Roman" pitchFamily="18" charset="0"/>
              </a:rPr>
              <a:t>Blaise</a:t>
            </a:r>
            <a:r>
              <a:rPr lang="it-IT" sz="2400" dirty="0">
                <a:latin typeface="+mn-lt"/>
                <a:cs typeface="Times New Roman" pitchFamily="18" charset="0"/>
              </a:rPr>
              <a:t> Pascal), analizzando alcune questioni relative al lancio dei dadi. </a:t>
            </a:r>
            <a:endParaRPr lang="it-IT" sz="2400" dirty="0">
              <a:latin typeface="+mn-lt"/>
            </a:endParaRPr>
          </a:p>
        </p:txBody>
      </p:sp>
      <p:pic>
        <p:nvPicPr>
          <p:cNvPr id="3" name="Immagine 2" descr="Cardano.jpg"/>
          <p:cNvPicPr>
            <a:picLocks noChangeAspect="1"/>
          </p:cNvPicPr>
          <p:nvPr/>
        </p:nvPicPr>
        <p:blipFill>
          <a:blip r:embed="rId2" cstate="print"/>
          <a:srcRect/>
          <a:stretch>
            <a:fillRect/>
          </a:stretch>
        </p:blipFill>
        <p:spPr bwMode="auto">
          <a:xfrm>
            <a:off x="1079500" y="2339975"/>
            <a:ext cx="7015163" cy="3960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1" descr="Scelta - 1.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60419" name="CasellaDiTesto 2"/>
          <p:cNvSpPr txBox="1">
            <a:spLocks noChangeArrowheads="1"/>
          </p:cNvSpPr>
          <p:nvPr/>
        </p:nvSpPr>
        <p:spPr bwMode="auto">
          <a:xfrm>
            <a:off x="720725" y="360363"/>
            <a:ext cx="7921625" cy="4619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Ovviamente, la probabilità che lo sia realmente è pari a 1/3.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1" descr="Scelta - 2.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61443" name="CasellaDiTesto 2"/>
          <p:cNvSpPr txBox="1">
            <a:spLocks noChangeArrowheads="1"/>
          </p:cNvSpPr>
          <p:nvPr/>
        </p:nvSpPr>
        <p:spPr bwMode="auto">
          <a:xfrm>
            <a:off x="611188" y="333375"/>
            <a:ext cx="7921625" cy="461963"/>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Ovviamente, la probabilità che lo sia realmente è pari a 1/3.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1" descr="Scelta - 2.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
        <p:nvSpPr>
          <p:cNvPr id="17411" name="CasellaDiTesto 2"/>
          <p:cNvSpPr txBox="1">
            <a:spLocks noChangeArrowheads="1"/>
          </p:cNvSpPr>
          <p:nvPr/>
        </p:nvSpPr>
        <p:spPr bwMode="auto">
          <a:xfrm>
            <a:off x="720725" y="360363"/>
            <a:ext cx="7993063" cy="120015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Ora Jones dà una sbirciatina di nascosto alle tre carte.</a:t>
            </a:r>
          </a:p>
          <a:p>
            <a:pPr>
              <a:defRPr/>
            </a:pPr>
            <a:r>
              <a:rPr lang="it-IT" sz="2400" dirty="0">
                <a:latin typeface="+mn-lt"/>
                <a:cs typeface="Times New Roman" pitchFamily="18" charset="0"/>
              </a:rPr>
              <a:t>Dato che l’asso è uno solo, almeno una delle carte che non avete scelto deve essere una figura.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 calcmode="lin" valueType="num">
                                      <p:cBhvr additive="base">
                                        <p:cTn id="7" dur="500" fill="hold"/>
                                        <p:tgtEl>
                                          <p:spTgt spid="1741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sellaDiTesto 2"/>
          <p:cNvSpPr txBox="1">
            <a:spLocks noChangeArrowheads="1"/>
          </p:cNvSpPr>
          <p:nvPr/>
        </p:nvSpPr>
        <p:spPr bwMode="auto">
          <a:xfrm>
            <a:off x="720725" y="360363"/>
            <a:ext cx="7921625" cy="4619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Jones la volta e ve la fa vedere. </a:t>
            </a:r>
          </a:p>
        </p:txBody>
      </p:sp>
      <p:pic>
        <p:nvPicPr>
          <p:cNvPr id="72707" name="Immagine 4" descr="Scelta - 2a.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asellaDiTesto 2"/>
          <p:cNvSpPr txBox="1">
            <a:spLocks noChangeArrowheads="1"/>
          </p:cNvSpPr>
          <p:nvPr/>
        </p:nvSpPr>
        <p:spPr bwMode="auto">
          <a:xfrm>
            <a:off x="611188" y="333375"/>
            <a:ext cx="7921625" cy="830263"/>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 questo punto, qual è la probabilità che ora il vostro dito sia sull’asso?</a:t>
            </a:r>
          </a:p>
        </p:txBody>
      </p:sp>
      <p:pic>
        <p:nvPicPr>
          <p:cNvPr id="73731" name="Immagine 3" descr="Scelta - 3.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2"/>
          <p:cNvSpPr txBox="1">
            <a:spLocks noChangeArrowheads="1"/>
          </p:cNvSpPr>
          <p:nvPr/>
        </p:nvSpPr>
        <p:spPr bwMode="auto">
          <a:xfrm>
            <a:off x="611188" y="333375"/>
            <a:ext cx="8353425" cy="830263"/>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Molti pensano che la probabilità sia salita da 1/3 a 1/2.</a:t>
            </a:r>
          </a:p>
          <a:p>
            <a:pPr>
              <a:defRPr/>
            </a:pPr>
            <a:r>
              <a:rPr lang="it-IT" sz="2400" dirty="0">
                <a:latin typeface="+mn-lt"/>
                <a:cs typeface="Times New Roman" pitchFamily="18" charset="0"/>
              </a:rPr>
              <a:t>Dopo tutto, ci sono solo due carte coperte e una deve essere l’asso</a:t>
            </a:r>
            <a:r>
              <a:rPr lang="it-IT" sz="2400" dirty="0">
                <a:latin typeface="+mn-lt"/>
              </a:rPr>
              <a:t>. </a:t>
            </a:r>
          </a:p>
        </p:txBody>
      </p:sp>
      <p:pic>
        <p:nvPicPr>
          <p:cNvPr id="74755" name="Immagine 3" descr="Scelta - 3.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additive="base">
                                        <p:cTn id="7" dur="500" fill="hold"/>
                                        <p:tgtEl>
                                          <p:spTgt spid="1945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asellaDiTesto 2"/>
          <p:cNvSpPr txBox="1">
            <a:spLocks noChangeArrowheads="1"/>
          </p:cNvSpPr>
          <p:nvPr/>
        </p:nvSpPr>
        <p:spPr bwMode="auto">
          <a:xfrm>
            <a:off x="539750" y="333375"/>
            <a:ext cx="8064500" cy="461963"/>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realtà la probabilità rimane 1/3</a:t>
            </a:r>
            <a:r>
              <a:rPr lang="it-IT" dirty="0">
                <a:cs typeface="Times New Roman" pitchFamily="18" charset="0"/>
              </a:rPr>
              <a:t>.</a:t>
            </a:r>
          </a:p>
        </p:txBody>
      </p:sp>
      <p:pic>
        <p:nvPicPr>
          <p:cNvPr id="75779" name="Immagine 3" descr="Scelta - 3.JPG"/>
          <p:cNvPicPr>
            <a:picLocks noChangeAspect="1"/>
          </p:cNvPicPr>
          <p:nvPr/>
        </p:nvPicPr>
        <p:blipFill>
          <a:blip r:embed="rId2" cstate="print"/>
          <a:srcRect/>
          <a:stretch>
            <a:fillRect/>
          </a:stretch>
        </p:blipFill>
        <p:spPr bwMode="auto">
          <a:xfrm>
            <a:off x="595313" y="1563688"/>
            <a:ext cx="7953375" cy="373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0725" y="360363"/>
            <a:ext cx="8243888" cy="3786187"/>
          </a:xfrm>
          <a:prstGeom prst="rect">
            <a:avLst/>
          </a:prstGeom>
          <a:noFill/>
        </p:spPr>
        <p:txBody>
          <a:bodyPr>
            <a:spAutoFit/>
          </a:bodyPr>
          <a:lstStyle/>
          <a:p>
            <a:pPr>
              <a:defRPr/>
            </a:pPr>
            <a:r>
              <a:rPr lang="it-IT" sz="2400" dirty="0">
                <a:latin typeface="+mn-lt"/>
                <a:cs typeface="Times New Roman" pitchFamily="18" charset="0"/>
              </a:rPr>
              <a:t>La probabilità che </a:t>
            </a:r>
            <a:r>
              <a:rPr lang="it-IT" sz="2400" u="sng" dirty="0">
                <a:latin typeface="+mn-lt"/>
                <a:cs typeface="Times New Roman" pitchFamily="18" charset="0"/>
              </a:rPr>
              <a:t>non</a:t>
            </a:r>
            <a:r>
              <a:rPr lang="it-IT" sz="2400" b="1" dirty="0">
                <a:latin typeface="+mn-lt"/>
                <a:cs typeface="Times New Roman" pitchFamily="18" charset="0"/>
              </a:rPr>
              <a:t> </a:t>
            </a:r>
            <a:r>
              <a:rPr lang="it-IT" sz="2400" dirty="0">
                <a:latin typeface="+mn-lt"/>
                <a:cs typeface="Times New Roman" pitchFamily="18" charset="0"/>
              </a:rPr>
              <a:t>abbiate scelto l’asso rimane 2/3, anche se Jones sembra aver eliminato parzialmente l’incertezza mostrando che una delle due carte non prescelte non è l’asso.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La probabilità che l’altra delle due carte non prescelte sia l’asso, tuttavia, resta uguale a 2/3, perché la scelta era avvenuta prima.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Se Jones vi desse l’opportunità di spostare la vostra scommessa su quella carta, dovreste accettare (sempre che non abbia qualche carta nella manica, naturalmente).</a:t>
            </a:r>
            <a:endParaRPr lang="it-IT"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424863" cy="60023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Questo problema venne presentato per la prima volta da Martin Gardner, nell’ottobre 1959, in una formulazione diversa.</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Nel 1990 Marilyn </a:t>
            </a:r>
            <a:r>
              <a:rPr lang="it-IT" sz="2400" dirty="0" err="1">
                <a:latin typeface="+mn-lt"/>
                <a:cs typeface="Times New Roman" pitchFamily="18" charset="0"/>
              </a:rPr>
              <a:t>vos</a:t>
            </a:r>
            <a:r>
              <a:rPr lang="it-IT" sz="2400" dirty="0">
                <a:latin typeface="+mn-lt"/>
                <a:cs typeface="Times New Roman" pitchFamily="18" charset="0"/>
              </a:rPr>
              <a:t> </a:t>
            </a:r>
            <a:r>
              <a:rPr lang="it-IT" sz="2400" dirty="0" err="1">
                <a:latin typeface="+mn-lt"/>
                <a:cs typeface="Times New Roman" pitchFamily="18" charset="0"/>
              </a:rPr>
              <a:t>Savant</a:t>
            </a:r>
            <a:r>
              <a:rPr lang="it-IT" sz="2400" dirty="0">
                <a:latin typeface="+mn-lt"/>
                <a:cs typeface="Times New Roman" pitchFamily="18" charset="0"/>
              </a:rPr>
              <a:t>, autrice di una popolare rubrica sulla rivista Parade, ne propose un’ulteriore versione (che contemplava tre porte, dietro le quali si celavano un’automobile e due capre).</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La </a:t>
            </a:r>
            <a:r>
              <a:rPr lang="it-IT" sz="2400" dirty="0" err="1">
                <a:latin typeface="+mn-lt"/>
                <a:cs typeface="Times New Roman" pitchFamily="18" charset="0"/>
              </a:rPr>
              <a:t>vos</a:t>
            </a:r>
            <a:r>
              <a:rPr lang="it-IT" sz="2400" dirty="0">
                <a:latin typeface="+mn-lt"/>
                <a:cs typeface="Times New Roman" pitchFamily="18" charset="0"/>
              </a:rPr>
              <a:t> </a:t>
            </a:r>
            <a:r>
              <a:rPr lang="it-IT" sz="2400" dirty="0" err="1">
                <a:latin typeface="+mn-lt"/>
                <a:cs typeface="Times New Roman" pitchFamily="18" charset="0"/>
              </a:rPr>
              <a:t>Savant</a:t>
            </a:r>
            <a:r>
              <a:rPr lang="it-IT" sz="2400" dirty="0">
                <a:latin typeface="+mn-lt"/>
                <a:cs typeface="Times New Roman" pitchFamily="18" charset="0"/>
              </a:rPr>
              <a:t> fornì la risposta corretta, ma ricevette migliaia di lettere infuriate (molte delle quali, inviate da docenti di </a:t>
            </a:r>
            <a:r>
              <a:rPr lang="it-IT" sz="2400" dirty="0" err="1">
                <a:latin typeface="+mn-lt"/>
                <a:cs typeface="Times New Roman" pitchFamily="18" charset="0"/>
              </a:rPr>
              <a:t>matematica…</a:t>
            </a:r>
            <a:r>
              <a:rPr lang="it-IT" sz="2400" dirty="0">
                <a:latin typeface="+mn-lt"/>
                <a:cs typeface="Times New Roman" pitchFamily="18" charset="0"/>
              </a:rPr>
              <a:t>) che l’accusavano di ignorare la teoria delle probabilità.</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caso finì in prima pagina sul New York </a:t>
            </a:r>
            <a:r>
              <a:rPr lang="it-IT" sz="2400" dirty="0" err="1">
                <a:latin typeface="+mn-lt"/>
                <a:cs typeface="Times New Roman" pitchFamily="18" charset="0"/>
              </a:rPr>
              <a:t>Times</a:t>
            </a:r>
            <a:r>
              <a:rPr lang="it-IT" sz="2400" dirty="0">
                <a:latin typeface="+mn-lt"/>
                <a:cs typeface="Times New Roman" pitchFamily="18" charset="0"/>
              </a:rPr>
              <a:t> e il problema acquistò in breve tempo una popolarità planetaria, arrivando addirittura a essere votato da una giuria di esperti, come il più bel paradosso probabilistico del secondo millennio.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20725" y="360363"/>
            <a:ext cx="8172450" cy="3416300"/>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La versione analizzata dalla </a:t>
            </a:r>
            <a:r>
              <a:rPr lang="it-IT" sz="2400" dirty="0" err="1">
                <a:latin typeface="+mn-lt"/>
                <a:cs typeface="Times New Roman" pitchFamily="18" charset="0"/>
              </a:rPr>
              <a:t>vos</a:t>
            </a:r>
            <a:r>
              <a:rPr lang="it-IT" sz="2400" dirty="0">
                <a:latin typeface="+mn-lt"/>
                <a:cs typeface="Times New Roman" pitchFamily="18" charset="0"/>
              </a:rPr>
              <a:t> </a:t>
            </a:r>
            <a:r>
              <a:rPr lang="it-IT" sz="2400" dirty="0" err="1">
                <a:latin typeface="+mn-lt"/>
                <a:cs typeface="Times New Roman" pitchFamily="18" charset="0"/>
              </a:rPr>
              <a:t>Savant</a:t>
            </a:r>
            <a:r>
              <a:rPr lang="it-IT" sz="2400" dirty="0">
                <a:latin typeface="+mn-lt"/>
                <a:cs typeface="Times New Roman" pitchFamily="18" charset="0"/>
              </a:rPr>
              <a:t>, scaturiva dal meccanismo di gioco di una popolare trasmissione televisiva statunitense, “</a:t>
            </a:r>
            <a:r>
              <a:rPr lang="it-IT" sz="2400" dirty="0" err="1">
                <a:latin typeface="+mn-lt"/>
                <a:cs typeface="Times New Roman" pitchFamily="18" charset="0"/>
              </a:rPr>
              <a:t>Let</a:t>
            </a:r>
            <a:r>
              <a:rPr lang="it-IT" sz="2400" dirty="0">
                <a:latin typeface="+mn-lt"/>
                <a:cs typeface="Times New Roman" pitchFamily="18" charset="0"/>
              </a:rPr>
              <a:t>’s </a:t>
            </a:r>
            <a:r>
              <a:rPr lang="it-IT" sz="2400" dirty="0" err="1">
                <a:latin typeface="+mn-lt"/>
                <a:cs typeface="Times New Roman" pitchFamily="18" charset="0"/>
              </a:rPr>
              <a:t>make</a:t>
            </a:r>
            <a:r>
              <a:rPr lang="it-IT" sz="2400" dirty="0">
                <a:latin typeface="+mn-lt"/>
                <a:cs typeface="Times New Roman" pitchFamily="18" charset="0"/>
              </a:rPr>
              <a:t> a deal” (Mettiamoci d’accordo). </a:t>
            </a:r>
          </a:p>
          <a:p>
            <a:pPr>
              <a:defRPr/>
            </a:pPr>
            <a:endParaRPr lang="it-IT" sz="2400" dirty="0">
              <a:latin typeface="+mn-lt"/>
              <a:cs typeface="Times New Roman" pitchFamily="18" charset="0"/>
            </a:endParaRPr>
          </a:p>
          <a:p>
            <a:pPr>
              <a:defRPr/>
            </a:pPr>
            <a:r>
              <a:rPr lang="it-IT" sz="2400" dirty="0">
                <a:latin typeface="+mn-lt"/>
                <a:cs typeface="Times New Roman" pitchFamily="18" charset="0"/>
              </a:rPr>
              <a:t>Il regolamento prevedeva che il concorrente di turno, dopo aver superato una serie di prove, venisse portato di fronte a una parete con tre porte chiuse. Dietro una di esse si nascondeva l’ambito premio (un’auto di lusso), mentre dietro ognuna delle altre due veniva posta, beffardamente, una capra.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ox(ou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asellaDiTesto 1"/>
          <p:cNvSpPr txBox="1">
            <a:spLocks noChangeArrowheads="1"/>
          </p:cNvSpPr>
          <p:nvPr/>
        </p:nvSpPr>
        <p:spPr bwMode="auto">
          <a:xfrm>
            <a:off x="720725" y="360363"/>
            <a:ext cx="7920038"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 primi concetti del </a:t>
            </a:r>
            <a:r>
              <a:rPr lang="it-IT" sz="2400" i="1" dirty="0">
                <a:latin typeface="+mn-lt"/>
                <a:cs typeface="Times New Roman" pitchFamily="18" charset="0"/>
              </a:rPr>
              <a:t>Calcolo delle probabilità</a:t>
            </a:r>
            <a:r>
              <a:rPr lang="it-IT" sz="2400" dirty="0">
                <a:latin typeface="+mn-lt"/>
                <a:cs typeface="Times New Roman" pitchFamily="18" charset="0"/>
              </a:rPr>
              <a:t> sono stati elaborati, per opera di alcuni sommi scienziati (come Gerolamo Cardano, Galileo Galilei e </a:t>
            </a:r>
            <a:r>
              <a:rPr lang="it-IT" sz="2400" dirty="0" err="1">
                <a:latin typeface="+mn-lt"/>
                <a:cs typeface="Times New Roman" pitchFamily="18" charset="0"/>
              </a:rPr>
              <a:t>Blaise</a:t>
            </a:r>
            <a:r>
              <a:rPr lang="it-IT" sz="2400" dirty="0">
                <a:latin typeface="+mn-lt"/>
                <a:cs typeface="Times New Roman" pitchFamily="18" charset="0"/>
              </a:rPr>
              <a:t> Pascal), analizzando alcune questioni relative al lancio dei dadi. </a:t>
            </a:r>
            <a:endParaRPr lang="it-IT" sz="2400" dirty="0">
              <a:latin typeface="+mn-lt"/>
            </a:endParaRPr>
          </a:p>
        </p:txBody>
      </p:sp>
      <p:pic>
        <p:nvPicPr>
          <p:cNvPr id="9219" name="Immagine 3" descr="Galileo.JPG"/>
          <p:cNvPicPr>
            <a:picLocks noChangeAspect="1"/>
          </p:cNvPicPr>
          <p:nvPr/>
        </p:nvPicPr>
        <p:blipFill>
          <a:blip r:embed="rId2" cstate="print"/>
          <a:srcRect/>
          <a:stretch>
            <a:fillRect/>
          </a:stretch>
        </p:blipFill>
        <p:spPr bwMode="auto">
          <a:xfrm>
            <a:off x="1079500" y="2339975"/>
            <a:ext cx="7040563" cy="396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prima istanza, il conduttore, invitava il concorrente a scegliere una delle tre porte.  </a:t>
            </a:r>
          </a:p>
        </p:txBody>
      </p:sp>
      <p:pic>
        <p:nvPicPr>
          <p:cNvPr id="57347" name="Immagine 6" descr="00 - Porte chiuse.JPG"/>
          <p:cNvPicPr>
            <a:picLocks noChangeAspect="1"/>
          </p:cNvPicPr>
          <p:nvPr/>
        </p:nvPicPr>
        <p:blipFill>
          <a:blip r:embed="rId2" cstate="print"/>
          <a:srcRect/>
          <a:stretch>
            <a:fillRect/>
          </a:stretch>
        </p:blipFill>
        <p:spPr bwMode="auto">
          <a:xfrm>
            <a:off x="684213" y="1403350"/>
            <a:ext cx="7710487" cy="4392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box(out)">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In prima istanza, il conduttore, invitava il concorrente a scegliere una delle tre porte.  </a:t>
            </a:r>
          </a:p>
        </p:txBody>
      </p:sp>
      <p:pic>
        <p:nvPicPr>
          <p:cNvPr id="80899" name="Immagine 3" descr="Tre porte col.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Poi (lasciando chiusa la porta scelta) ne apriva un’altra, mostrando intenzionalmente una capra.</a:t>
            </a:r>
          </a:p>
        </p:txBody>
      </p:sp>
      <p:pic>
        <p:nvPicPr>
          <p:cNvPr id="81923" name="Immagine 3" descr="Tre porte col.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Poi (lasciando chiusa la porta scelta), ne apriva un’altra, mostrando invariabilmente una capra.</a:t>
            </a:r>
          </a:p>
        </p:txBody>
      </p:sp>
      <p:pic>
        <p:nvPicPr>
          <p:cNvPr id="82947" name="Immagine 3" descr="Tre porte col 1.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A questo punto, offriva al concorrente la possibilità di cambiare la scelta iniziale, optando per l’altra porta rimasta chiusa.</a:t>
            </a:r>
          </a:p>
        </p:txBody>
      </p:sp>
      <p:pic>
        <p:nvPicPr>
          <p:cNvPr id="83971" name="Immagine 3" descr="Tre porte col 1.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Col tempo, i telespettatori cominciarono a domandarsi: al concorrente conviene cambiare la propria scelta o no?</a:t>
            </a:r>
          </a:p>
        </p:txBody>
      </p:sp>
      <p:pic>
        <p:nvPicPr>
          <p:cNvPr id="84995" name="Immagine 3" descr="Tre porte col 1.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L’opinione prevalente era che le due possibilità fossero equivalenti.</a:t>
            </a:r>
          </a:p>
        </p:txBody>
      </p:sp>
      <p:pic>
        <p:nvPicPr>
          <p:cNvPr id="86019" name="Immagine 3" descr="Tre porte col 1.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asellaDiTesto 4"/>
          <p:cNvSpPr txBox="1">
            <a:spLocks noChangeArrowheads="1"/>
          </p:cNvSpPr>
          <p:nvPr/>
        </p:nvSpPr>
        <p:spPr bwMode="auto">
          <a:xfrm>
            <a:off x="720725" y="360363"/>
            <a:ext cx="8137525" cy="830262"/>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Il metodo migliore, per dirimere ogni possibile disputa teorica, consiste </a:t>
            </a:r>
            <a:r>
              <a:rPr lang="it-IT" sz="2400" dirty="0">
                <a:latin typeface="+mn-lt"/>
                <a:cs typeface="Times New Roman" pitchFamily="18" charset="0"/>
              </a:rPr>
              <a:t>nell’analizzare, praticamente, </a:t>
            </a:r>
            <a:r>
              <a:rPr lang="it-IT" sz="2400" dirty="0">
                <a:latin typeface="+mn-lt"/>
                <a:cs typeface="Times New Roman" pitchFamily="18" charset="0"/>
              </a:rPr>
              <a:t>tutti i vari casi </a:t>
            </a:r>
            <a:r>
              <a:rPr lang="it-IT" sz="2400" dirty="0">
                <a:latin typeface="+mn-lt"/>
                <a:cs typeface="Times New Roman" pitchFamily="18" charset="0"/>
              </a:rPr>
              <a:t>previsti. </a:t>
            </a:r>
            <a:endParaRPr lang="it-IT" sz="2400" dirty="0">
              <a:latin typeface="+mn-lt"/>
              <a:cs typeface="Times New Roman" pitchFamily="18" charset="0"/>
            </a:endParaRPr>
          </a:p>
        </p:txBody>
      </p:sp>
      <p:pic>
        <p:nvPicPr>
          <p:cNvPr id="87043" name="Immagine 3" descr="Tre porte col 1.JPG"/>
          <p:cNvPicPr>
            <a:picLocks noChangeAspect="1"/>
          </p:cNvPicPr>
          <p:nvPr/>
        </p:nvPicPr>
        <p:blipFill>
          <a:blip r:embed="rId2" cstate="print"/>
          <a:srcRect/>
          <a:stretch>
            <a:fillRect/>
          </a:stretch>
        </p:blipFill>
        <p:spPr bwMode="auto">
          <a:xfrm>
            <a:off x="684213" y="1403350"/>
            <a:ext cx="7724775" cy="441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1" descr="Porte vuote.jpg"/>
          <p:cNvPicPr>
            <a:picLocks noChangeAspect="1"/>
          </p:cNvPicPr>
          <p:nvPr/>
        </p:nvPicPr>
        <p:blipFill>
          <a:blip r:embed="rId2" cstate="print"/>
          <a:srcRect/>
          <a:stretch>
            <a:fillRect/>
          </a:stretch>
        </p:blipFill>
        <p:spPr bwMode="auto">
          <a:xfrm>
            <a:off x="1042988" y="179388"/>
            <a:ext cx="6972300"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1" descr="01 - non cambia 1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sellaDiTesto 1"/>
          <p:cNvSpPr txBox="1">
            <a:spLocks noChangeArrowheads="1"/>
          </p:cNvSpPr>
          <p:nvPr/>
        </p:nvSpPr>
        <p:spPr bwMode="auto">
          <a:xfrm>
            <a:off x="720725" y="360363"/>
            <a:ext cx="7920038" cy="1570037"/>
          </a:xfrm>
          <a:prstGeom prst="rect">
            <a:avLst/>
          </a:prstGeom>
          <a:noFill/>
          <a:ln w="9525">
            <a:noFill/>
            <a:miter lim="800000"/>
            <a:headEnd/>
            <a:tailEnd/>
          </a:ln>
        </p:spPr>
        <p:txBody>
          <a:bodyPr>
            <a:spAutoFit/>
          </a:bodyPr>
          <a:lstStyle/>
          <a:p>
            <a:pPr>
              <a:defRPr/>
            </a:pPr>
            <a:r>
              <a:rPr lang="it-IT" sz="2400" dirty="0">
                <a:latin typeface="+mn-lt"/>
                <a:cs typeface="Times New Roman" pitchFamily="18" charset="0"/>
              </a:rPr>
              <a:t>I primi concetti del </a:t>
            </a:r>
            <a:r>
              <a:rPr lang="it-IT" sz="2400" i="1" dirty="0">
                <a:latin typeface="+mn-lt"/>
                <a:cs typeface="Times New Roman" pitchFamily="18" charset="0"/>
              </a:rPr>
              <a:t>Calcolo delle probabilità</a:t>
            </a:r>
            <a:r>
              <a:rPr lang="it-IT" sz="2400" dirty="0">
                <a:latin typeface="+mn-lt"/>
                <a:cs typeface="Times New Roman" pitchFamily="18" charset="0"/>
              </a:rPr>
              <a:t> sono stati elaborati, per opera di alcuni sommi scienziati (come Gerolamo Cardano, Galileo Galilei e </a:t>
            </a:r>
            <a:r>
              <a:rPr lang="it-IT" sz="2400" dirty="0" err="1">
                <a:latin typeface="+mn-lt"/>
                <a:cs typeface="Times New Roman" pitchFamily="18" charset="0"/>
              </a:rPr>
              <a:t>Blaise</a:t>
            </a:r>
            <a:r>
              <a:rPr lang="it-IT" sz="2400" dirty="0">
                <a:latin typeface="+mn-lt"/>
                <a:cs typeface="Times New Roman" pitchFamily="18" charset="0"/>
              </a:rPr>
              <a:t> Pascal), analizzando alcune questioni relative al lancio dei dadi. </a:t>
            </a:r>
            <a:endParaRPr lang="it-IT" sz="2400" dirty="0">
              <a:latin typeface="+mn-lt"/>
            </a:endParaRPr>
          </a:p>
        </p:txBody>
      </p:sp>
      <p:pic>
        <p:nvPicPr>
          <p:cNvPr id="10243" name="Immagine 4" descr="Pascal.jpg"/>
          <p:cNvPicPr>
            <a:picLocks noChangeAspect="1"/>
          </p:cNvPicPr>
          <p:nvPr/>
        </p:nvPicPr>
        <p:blipFill>
          <a:blip r:embed="rId2" cstate="print"/>
          <a:srcRect/>
          <a:stretch>
            <a:fillRect/>
          </a:stretch>
        </p:blipFill>
        <p:spPr bwMode="auto">
          <a:xfrm>
            <a:off x="1547813" y="2349500"/>
            <a:ext cx="5891212"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magine 1" descr="02 - non cambia 1r a.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Immagine 1" descr="03 - non cambia 1r b.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magine 1" descr="04 - non cambia 1r c.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magine 1" descr="05 - non cambia 2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magine 2" descr="06 - non cambia 2r a.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1" descr="07 - non cambia 2r b.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Immagine 1" descr="08 - non cambia 2r c.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magine 1" descr="09 - non cambia 3r.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mmagine 1" descr="10 - non cambia 3r a.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1" descr="11 - non cambia 3r b.JPG"/>
          <p:cNvPicPr>
            <a:picLocks noChangeAspect="1"/>
          </p:cNvPicPr>
          <p:nvPr/>
        </p:nvPicPr>
        <p:blipFill>
          <a:blip r:embed="rId2" cstate="print"/>
          <a:srcRect/>
          <a:stretch>
            <a:fillRect/>
          </a:stretch>
        </p:blipFill>
        <p:spPr bwMode="auto">
          <a:xfrm>
            <a:off x="1044575" y="179388"/>
            <a:ext cx="71088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a:defRPr sz="2400" dirty="0">
            <a:latin typeface="+mn-lt"/>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3092</TotalTime>
  <Words>5608</Words>
  <Application>Microsoft Office PowerPoint</Application>
  <PresentationFormat>Presentazione su schermo (4:3)</PresentationFormat>
  <Paragraphs>340</Paragraphs>
  <Slides>142</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142</vt:i4>
      </vt:variant>
    </vt:vector>
  </HeadingPairs>
  <TitlesOfParts>
    <vt:vector size="147" baseType="lpstr">
      <vt:lpstr>Arial</vt:lpstr>
      <vt:lpstr>Times New Roman</vt:lpstr>
      <vt:lpstr>Calibri</vt:lpstr>
      <vt:lpstr>Courier New</vt: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client</cp:lastModifiedBy>
  <cp:revision>314</cp:revision>
  <dcterms:created xsi:type="dcterms:W3CDTF">2010-03-04T19:07:24Z</dcterms:created>
  <dcterms:modified xsi:type="dcterms:W3CDTF">2013-10-12T10:56:11Z</dcterms:modified>
</cp:coreProperties>
</file>