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8" r:id="rId3"/>
    <p:sldId id="270" r:id="rId4"/>
    <p:sldId id="269" r:id="rId5"/>
    <p:sldId id="271" r:id="rId6"/>
    <p:sldId id="264" r:id="rId7"/>
    <p:sldId id="265" r:id="rId8"/>
    <p:sldId id="266" r:id="rId9"/>
    <p:sldId id="307" r:id="rId10"/>
    <p:sldId id="267" r:id="rId11"/>
    <p:sldId id="259" r:id="rId12"/>
    <p:sldId id="261" r:id="rId13"/>
    <p:sldId id="272" r:id="rId14"/>
    <p:sldId id="263" r:id="rId15"/>
    <p:sldId id="308" r:id="rId16"/>
    <p:sldId id="275" r:id="rId17"/>
    <p:sldId id="276" r:id="rId18"/>
    <p:sldId id="277" r:id="rId19"/>
    <p:sldId id="278" r:id="rId20"/>
    <p:sldId id="309" r:id="rId21"/>
    <p:sldId id="279" r:id="rId22"/>
    <p:sldId id="282" r:id="rId23"/>
    <p:sldId id="283" r:id="rId24"/>
    <p:sldId id="284" r:id="rId25"/>
    <p:sldId id="310" r:id="rId26"/>
    <p:sldId id="285" r:id="rId27"/>
    <p:sldId id="288" r:id="rId28"/>
    <p:sldId id="289" r:id="rId29"/>
    <p:sldId id="290" r:id="rId30"/>
    <p:sldId id="291" r:id="rId31"/>
    <p:sldId id="292" r:id="rId32"/>
    <p:sldId id="293" r:id="rId33"/>
    <p:sldId id="340" r:id="rId34"/>
    <p:sldId id="341" r:id="rId35"/>
    <p:sldId id="339" r:id="rId36"/>
    <p:sldId id="437" r:id="rId37"/>
    <p:sldId id="411" r:id="rId38"/>
    <p:sldId id="406" r:id="rId39"/>
    <p:sldId id="363" r:id="rId40"/>
    <p:sldId id="336" r:id="rId41"/>
    <p:sldId id="337" r:id="rId42"/>
    <p:sldId id="338" r:id="rId43"/>
    <p:sldId id="313" r:id="rId44"/>
    <p:sldId id="316" r:id="rId45"/>
    <p:sldId id="356" r:id="rId46"/>
    <p:sldId id="317" r:id="rId47"/>
    <p:sldId id="358" r:id="rId48"/>
    <p:sldId id="319" r:id="rId49"/>
    <p:sldId id="359" r:id="rId50"/>
    <p:sldId id="322" r:id="rId51"/>
    <p:sldId id="360" r:id="rId52"/>
    <p:sldId id="361" r:id="rId53"/>
    <p:sldId id="362" r:id="rId54"/>
    <p:sldId id="301" r:id="rId55"/>
    <p:sldId id="412" r:id="rId56"/>
    <p:sldId id="419" r:id="rId57"/>
    <p:sldId id="418" r:id="rId58"/>
    <p:sldId id="417" r:id="rId59"/>
    <p:sldId id="416" r:id="rId60"/>
    <p:sldId id="415" r:id="rId61"/>
    <p:sldId id="414" r:id="rId62"/>
    <p:sldId id="413" r:id="rId63"/>
    <p:sldId id="421" r:id="rId64"/>
    <p:sldId id="420" r:id="rId65"/>
    <p:sldId id="302" r:id="rId66"/>
    <p:sldId id="407" r:id="rId67"/>
    <p:sldId id="303" r:id="rId68"/>
    <p:sldId id="422" r:id="rId69"/>
    <p:sldId id="424" r:id="rId70"/>
    <p:sldId id="423" r:id="rId71"/>
    <p:sldId id="304" r:id="rId72"/>
    <p:sldId id="425" r:id="rId73"/>
    <p:sldId id="305" r:id="rId74"/>
    <p:sldId id="306" r:id="rId75"/>
    <p:sldId id="364" r:id="rId76"/>
    <p:sldId id="365" r:id="rId77"/>
    <p:sldId id="366" r:id="rId78"/>
    <p:sldId id="409" r:id="rId79"/>
    <p:sldId id="426" r:id="rId80"/>
    <p:sldId id="410" r:id="rId81"/>
    <p:sldId id="429" r:id="rId82"/>
    <p:sldId id="427" r:id="rId83"/>
    <p:sldId id="430" r:id="rId84"/>
    <p:sldId id="372" r:id="rId85"/>
    <p:sldId id="428" r:id="rId86"/>
    <p:sldId id="432" r:id="rId87"/>
    <p:sldId id="433" r:id="rId88"/>
    <p:sldId id="373" r:id="rId89"/>
    <p:sldId id="438" r:id="rId90"/>
    <p:sldId id="374" r:id="rId91"/>
    <p:sldId id="440" r:id="rId92"/>
    <p:sldId id="441" r:id="rId93"/>
    <p:sldId id="442" r:id="rId94"/>
    <p:sldId id="443" r:id="rId95"/>
    <p:sldId id="444" r:id="rId96"/>
    <p:sldId id="375" r:id="rId97"/>
    <p:sldId id="445" r:id="rId98"/>
    <p:sldId id="376" r:id="rId99"/>
    <p:sldId id="377" r:id="rId100"/>
    <p:sldId id="446" r:id="rId101"/>
    <p:sldId id="435" r:id="rId102"/>
    <p:sldId id="389" r:id="rId103"/>
    <p:sldId id="391" r:id="rId104"/>
    <p:sldId id="450" r:id="rId105"/>
    <p:sldId id="470" r:id="rId106"/>
    <p:sldId id="447" r:id="rId107"/>
    <p:sldId id="448" r:id="rId108"/>
    <p:sldId id="451" r:id="rId109"/>
    <p:sldId id="436" r:id="rId110"/>
    <p:sldId id="396" r:id="rId111"/>
    <p:sldId id="455" r:id="rId112"/>
    <p:sldId id="452" r:id="rId113"/>
    <p:sldId id="471" r:id="rId114"/>
    <p:sldId id="472" r:id="rId115"/>
    <p:sldId id="473" r:id="rId116"/>
    <p:sldId id="460" r:id="rId117"/>
    <p:sldId id="474" r:id="rId118"/>
    <p:sldId id="475" r:id="rId119"/>
    <p:sldId id="476" r:id="rId120"/>
    <p:sldId id="477" r:id="rId121"/>
    <p:sldId id="478" r:id="rId122"/>
    <p:sldId id="467" r:id="rId123"/>
    <p:sldId id="398" r:id="rId124"/>
    <p:sldId id="480" r:id="rId125"/>
    <p:sldId id="468" r:id="rId126"/>
    <p:sldId id="382" r:id="rId127"/>
    <p:sldId id="481" r:id="rId128"/>
    <p:sldId id="482" r:id="rId1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71" autoAdjust="0"/>
  </p:normalViewPr>
  <p:slideViewPr>
    <p:cSldViewPr>
      <p:cViewPr varScale="1">
        <p:scale>
          <a:sx n="70" d="100"/>
          <a:sy n="70" d="100"/>
        </p:scale>
        <p:origin x="-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2A095C-D2A6-4C75-95B1-70DF6A9EB05F}" type="datetimeFigureOut">
              <a:rPr lang="it-IT" smtClean="0"/>
              <a:pPr/>
              <a:t>12/10/2013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932AB5-AE35-45D1-BFE4-B8F5803C4C6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A095C-D2A6-4C75-95B1-70DF6A9EB05F}" type="datetimeFigureOut">
              <a:rPr lang="it-IT" smtClean="0"/>
              <a:pPr/>
              <a:t>12/10/2013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32AB5-AE35-45D1-BFE4-B8F5803C4C6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opertina 00.JPG"/>
          <p:cNvPicPr>
            <a:picLocks noChangeAspect="1"/>
          </p:cNvPicPr>
          <p:nvPr/>
        </p:nvPicPr>
        <p:blipFill>
          <a:blip r:embed="rId2" cstate="print"/>
          <a:stretch>
            <a:fillRect/>
          </a:stretch>
        </p:blipFill>
        <p:spPr>
          <a:xfrm>
            <a:off x="684000" y="1836000"/>
            <a:ext cx="7920000" cy="28928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riquadro 2.JPG"/>
          <p:cNvPicPr>
            <a:picLocks noChangeAspect="1"/>
          </p:cNvPicPr>
          <p:nvPr/>
        </p:nvPicPr>
        <p:blipFill>
          <a:blip r:embed="rId2" cstate="print"/>
          <a:stretch>
            <a:fillRect/>
          </a:stretch>
        </p:blipFill>
        <p:spPr>
          <a:xfrm>
            <a:off x="2340000" y="187200"/>
            <a:ext cx="4489200" cy="6479600"/>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84448" cy="3046988"/>
          </a:xfrm>
          <a:prstGeom prst="rect">
            <a:avLst/>
          </a:prstGeom>
          <a:noFill/>
        </p:spPr>
        <p:txBody>
          <a:bodyPr wrap="square" rtlCol="0">
            <a:spAutoFit/>
          </a:bodyPr>
          <a:lstStyle/>
          <a:p>
            <a:r>
              <a:rPr lang="it-IT" sz="2400" dirty="0" smtClean="0">
                <a:latin typeface="Times New Roman" pitchFamily="18" charset="0"/>
                <a:cs typeface="Times New Roman" pitchFamily="18" charset="0"/>
              </a:rPr>
              <a:t>Una </a:t>
            </a:r>
            <a:r>
              <a:rPr lang="it-IT" sz="2400" dirty="0" smtClean="0">
                <a:latin typeface="Times New Roman" pitchFamily="18" charset="0"/>
                <a:cs typeface="Times New Roman" pitchFamily="18" charset="0"/>
              </a:rPr>
              <a:t>strategia cooperativa risulta valida, quindi, quando si è in grado di difendersi da eventuali defezioni dei propri </a:t>
            </a:r>
            <a:r>
              <a:rPr lang="it-IT" sz="2400" dirty="0" smtClean="0">
                <a:latin typeface="Times New Roman" pitchFamily="18" charset="0"/>
                <a:cs typeface="Times New Roman" pitchFamily="18" charset="0"/>
              </a:rPr>
              <a:t>alleati; i suoi vantaggi sono </a:t>
            </a:r>
            <a:r>
              <a:rPr lang="it-IT" sz="2400" dirty="0" smtClean="0">
                <a:latin typeface="Times New Roman" pitchFamily="18" charset="0"/>
                <a:cs typeface="Times New Roman" pitchFamily="18" charset="0"/>
              </a:rPr>
              <a:t>certi, anche se non immediati</a:t>
            </a:r>
            <a:r>
              <a:rPr lang="it-IT" sz="2400" dirty="0" smtClean="0">
                <a:latin typeface="Times New Roman" pitchFamily="18" charset="0"/>
                <a:cs typeface="Times New Roman" pitchFamily="18" charset="0"/>
              </a:rPr>
              <a:t>.</a:t>
            </a:r>
          </a:p>
          <a:p>
            <a:r>
              <a:rPr lang="it-IT" sz="2400" dirty="0" smtClean="0">
                <a:latin typeface="Times New Roman" pitchFamily="18" charset="0"/>
                <a:cs typeface="Times New Roman" pitchFamily="18" charset="0"/>
              </a:rPr>
              <a:t> </a:t>
            </a:r>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D’altra parte, nella </a:t>
            </a:r>
            <a:r>
              <a:rPr lang="it-IT" sz="2400" dirty="0" smtClean="0">
                <a:latin typeface="Times New Roman" pitchFamily="18" charset="0"/>
                <a:cs typeface="Times New Roman" pitchFamily="18" charset="0"/>
              </a:rPr>
              <a:t>storia dell’Umanità, le nazioni non coinvolte in contese belliche hanno sempre goduto di maggiore prosperità, anche rispetto a quelle che erano uscite vincitrici da tali conflitti</a:t>
            </a:r>
            <a:r>
              <a:rPr lang="it-IT" sz="2400" dirty="0" smtClean="0">
                <a:latin typeface="Times New Roman" pitchFamily="18" charset="0"/>
                <a:cs typeface="Times New Roman" pitchFamily="18" charset="0"/>
              </a:rPr>
              <a:t>.</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880000"/>
            <a:ext cx="9144000" cy="584775"/>
          </a:xfrm>
          <a:prstGeom prst="rect">
            <a:avLst/>
          </a:prstGeom>
          <a:noFill/>
        </p:spPr>
        <p:txBody>
          <a:bodyPr wrap="square" rtlCol="0">
            <a:spAutoFit/>
          </a:bodyPr>
          <a:lstStyle/>
          <a:p>
            <a:pPr algn="ctr"/>
            <a:r>
              <a:rPr lang="it-IT" sz="3200" b="1" dirty="0" smtClean="0">
                <a:solidFill>
                  <a:srgbClr val="FF0000"/>
                </a:solidFill>
                <a:latin typeface="Times New Roman" pitchFamily="18" charset="0"/>
                <a:cs typeface="Times New Roman" pitchFamily="18" charset="0"/>
              </a:rPr>
              <a:t>NON </a:t>
            </a:r>
            <a:r>
              <a:rPr lang="it-IT" sz="3200" b="1" dirty="0" err="1" smtClean="0">
                <a:solidFill>
                  <a:srgbClr val="FF0000"/>
                </a:solidFill>
                <a:latin typeface="Times New Roman" pitchFamily="18" charset="0"/>
                <a:cs typeface="Times New Roman" pitchFamily="18" charset="0"/>
              </a:rPr>
              <a:t>C’È</a:t>
            </a:r>
            <a:r>
              <a:rPr lang="it-IT" sz="3200" b="1" dirty="0" smtClean="0">
                <a:solidFill>
                  <a:srgbClr val="FF0000"/>
                </a:solidFill>
                <a:latin typeface="Times New Roman" pitchFamily="18" charset="0"/>
                <a:cs typeface="Times New Roman" pitchFamily="18" charset="0"/>
              </a:rPr>
              <a:t> DUE SENZA TRE</a:t>
            </a:r>
            <a:endParaRPr lang="it-IT"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208912" cy="2677656"/>
          </a:xfrm>
          <a:prstGeom prst="rect">
            <a:avLst/>
          </a:prstGeom>
          <a:noFill/>
        </p:spPr>
        <p:txBody>
          <a:bodyPr wrap="square" rtlCol="0">
            <a:spAutoFit/>
          </a:bodyPr>
          <a:lstStyle/>
          <a:p>
            <a:r>
              <a:rPr lang="it-IT" sz="2400" dirty="0" smtClean="0">
                <a:latin typeface="Times New Roman" pitchFamily="18" charset="0"/>
                <a:cs typeface="Times New Roman" pitchFamily="18" charset="0"/>
              </a:rPr>
              <a:t>Se si considera che il </a:t>
            </a:r>
            <a:r>
              <a:rPr lang="it-IT" sz="2400" i="1" dirty="0" smtClean="0">
                <a:latin typeface="Times New Roman" pitchFamily="18" charset="0"/>
                <a:cs typeface="Times New Roman" pitchFamily="18" charset="0"/>
              </a:rPr>
              <a:t>due</a:t>
            </a:r>
            <a:r>
              <a:rPr lang="it-IT" sz="2400" dirty="0" smtClean="0">
                <a:latin typeface="Times New Roman" pitchFamily="18" charset="0"/>
                <a:cs typeface="Times New Roman" pitchFamily="18" charset="0"/>
              </a:rPr>
              <a:t> è ritenuto l’emblema dei numeri </a:t>
            </a:r>
            <a:r>
              <a:rPr lang="it-IT" sz="2400" i="1" dirty="0" smtClean="0">
                <a:latin typeface="Times New Roman" pitchFamily="18" charset="0"/>
                <a:cs typeface="Times New Roman" pitchFamily="18" charset="0"/>
              </a:rPr>
              <a:t>pari</a:t>
            </a:r>
            <a:r>
              <a:rPr lang="it-IT" sz="2400" dirty="0" smtClean="0">
                <a:latin typeface="Times New Roman" pitchFamily="18" charset="0"/>
                <a:cs typeface="Times New Roman" pitchFamily="18" charset="0"/>
              </a:rPr>
              <a:t> e che, analogamente, il </a:t>
            </a:r>
            <a:r>
              <a:rPr lang="it-IT" sz="2400" i="1" dirty="0" smtClean="0">
                <a:latin typeface="Times New Roman" pitchFamily="18" charset="0"/>
                <a:cs typeface="Times New Roman" pitchFamily="18" charset="0"/>
              </a:rPr>
              <a:t>tre</a:t>
            </a:r>
            <a:r>
              <a:rPr lang="it-IT" sz="2400" dirty="0" smtClean="0">
                <a:latin typeface="Times New Roman" pitchFamily="18" charset="0"/>
                <a:cs typeface="Times New Roman" pitchFamily="18" charset="0"/>
              </a:rPr>
              <a:t> è ritenuto l’emblema dei numeri </a:t>
            </a:r>
            <a:r>
              <a:rPr lang="it-IT" sz="2400" i="1" dirty="0" smtClean="0">
                <a:latin typeface="Times New Roman" pitchFamily="18" charset="0"/>
                <a:cs typeface="Times New Roman" pitchFamily="18" charset="0"/>
              </a:rPr>
              <a:t>dispari</a:t>
            </a:r>
            <a:r>
              <a:rPr lang="it-IT" sz="2400" dirty="0" smtClean="0">
                <a:latin typeface="Times New Roman" pitchFamily="18" charset="0"/>
                <a:cs typeface="Times New Roman" pitchFamily="18" charset="0"/>
              </a:rPr>
              <a:t>, l’affermazione: «Non c’è due senza tre» può essere interpretata anche come: «Non c’è pari senza dispari».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E</a:t>
            </a:r>
            <a:r>
              <a:rPr lang="it-IT" sz="2400" dirty="0" smtClean="0">
                <a:latin typeface="Times New Roman" pitchFamily="18" charset="0"/>
                <a:cs typeface="Times New Roman" pitchFamily="18" charset="0"/>
              </a:rPr>
              <a:t>, in effetti, nella successione dei numeri interi, i pari e i dispari si alternano rigorosamente. </a:t>
            </a:r>
            <a:endParaRPr lang="it-IT" sz="2400" dirty="0">
              <a:latin typeface="Times New Roman" pitchFamily="18" charset="0"/>
              <a:cs typeface="Times New Roman" pitchFamily="18" charset="0"/>
            </a:endParaRPr>
          </a:p>
        </p:txBody>
      </p:sp>
      <p:pic>
        <p:nvPicPr>
          <p:cNvPr id="3" name="Immagine 2" descr="Parità.JPG"/>
          <p:cNvPicPr>
            <a:picLocks noChangeAspect="1"/>
          </p:cNvPicPr>
          <p:nvPr/>
        </p:nvPicPr>
        <p:blipFill>
          <a:blip r:embed="rId2" cstate="print"/>
          <a:stretch>
            <a:fillRect/>
          </a:stretch>
        </p:blipFill>
        <p:spPr>
          <a:xfrm>
            <a:off x="539552" y="3284984"/>
            <a:ext cx="8258880" cy="12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92888" cy="3785652"/>
          </a:xfrm>
          <a:prstGeom prst="rect">
            <a:avLst/>
          </a:prstGeom>
          <a:noFill/>
        </p:spPr>
        <p:txBody>
          <a:bodyPr wrap="square" rtlCol="0">
            <a:spAutoFit/>
          </a:bodyPr>
          <a:lstStyle/>
          <a:p>
            <a:r>
              <a:rPr lang="it-IT" sz="2400" dirty="0" smtClean="0">
                <a:latin typeface="Times New Roman" pitchFamily="18" charset="0"/>
                <a:cs typeface="Times New Roman" pitchFamily="18" charset="0"/>
              </a:rPr>
              <a:t>L’elementare concetto </a:t>
            </a:r>
            <a:r>
              <a:rPr lang="it-IT" sz="2400" dirty="0" smtClean="0">
                <a:latin typeface="Times New Roman" pitchFamily="18" charset="0"/>
                <a:cs typeface="Times New Roman" pitchFamily="18" charset="0"/>
              </a:rPr>
              <a:t>di parità (ovvero </a:t>
            </a:r>
            <a:r>
              <a:rPr lang="it-IT" sz="2400" dirty="0" smtClean="0">
                <a:latin typeface="Times New Roman" pitchFamily="18" charset="0"/>
                <a:cs typeface="Times New Roman" pitchFamily="18" charset="0"/>
              </a:rPr>
              <a:t>la </a:t>
            </a:r>
            <a:r>
              <a:rPr lang="it-IT" sz="2400" dirty="0" smtClean="0">
                <a:latin typeface="Times New Roman" pitchFamily="18" charset="0"/>
                <a:cs typeface="Times New Roman" pitchFamily="18" charset="0"/>
              </a:rPr>
              <a:t>caratteristica di un numero intero di poter essere pari o dispari</a:t>
            </a:r>
            <a:r>
              <a:rPr lang="it-IT" sz="2400" dirty="0" smtClean="0">
                <a:latin typeface="Times New Roman" pitchFamily="18" charset="0"/>
                <a:cs typeface="Times New Roman" pitchFamily="18" charset="0"/>
              </a:rPr>
              <a:t>) è alla base del </a:t>
            </a:r>
            <a:r>
              <a:rPr lang="it-IT" sz="2400" dirty="0" smtClean="0">
                <a:latin typeface="Times New Roman" pitchFamily="18" charset="0"/>
                <a:cs typeface="Times New Roman" pitchFamily="18" charset="0"/>
              </a:rPr>
              <a:t>più </a:t>
            </a:r>
            <a:r>
              <a:rPr lang="it-IT" sz="2400" dirty="0" smtClean="0">
                <a:latin typeface="Times New Roman" pitchFamily="18" charset="0"/>
                <a:cs typeface="Times New Roman" pitchFamily="18" charset="0"/>
              </a:rPr>
              <a:t>semplice ed economico </a:t>
            </a:r>
            <a:r>
              <a:rPr lang="it-IT" sz="2400" dirty="0" smtClean="0">
                <a:latin typeface="Times New Roman" pitchFamily="18" charset="0"/>
                <a:cs typeface="Times New Roman" pitchFamily="18" charset="0"/>
              </a:rPr>
              <a:t>sistema di controllo utilizzato in </a:t>
            </a:r>
            <a:r>
              <a:rPr lang="it-IT" sz="2400" dirty="0" smtClean="0">
                <a:latin typeface="Times New Roman" pitchFamily="18" charset="0"/>
                <a:cs typeface="Times New Roman" pitchFamily="18" charset="0"/>
              </a:rPr>
              <a:t>Informatica</a:t>
            </a:r>
            <a:r>
              <a:rPr lang="it-IT" sz="2400" dirty="0" smtClean="0">
                <a:latin typeface="Times New Roman" pitchFamily="18" charset="0"/>
                <a:cs typeface="Times New Roman" pitchFamily="18" charset="0"/>
              </a:rPr>
              <a:t>, per prevenire errori nella trasmissione o nella memorizzazione dei </a:t>
            </a:r>
            <a:r>
              <a:rPr lang="it-IT" sz="2400" dirty="0" smtClean="0">
                <a:latin typeface="Times New Roman" pitchFamily="18" charset="0"/>
                <a:cs typeface="Times New Roman" pitchFamily="18" charset="0"/>
              </a:rPr>
              <a:t>dati</a:t>
            </a:r>
            <a:r>
              <a:rPr lang="it-IT" sz="2400" dirty="0" smtClean="0">
                <a:latin typeface="Times New Roman" pitchFamily="18" charset="0"/>
                <a:cs typeface="Times New Roman" pitchFamily="18" charset="0"/>
              </a:rPr>
              <a:t>.</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Per applicare questo metodo, a ogni insieme di bit da trasmettere, se ne deve affiancare un altro, detto </a:t>
            </a:r>
            <a:r>
              <a:rPr lang="it-IT" sz="2400" i="1" dirty="0" smtClean="0">
                <a:latin typeface="Times New Roman" pitchFamily="18" charset="0"/>
                <a:cs typeface="Times New Roman" pitchFamily="18" charset="0"/>
              </a:rPr>
              <a:t>bit di parità</a:t>
            </a:r>
            <a:r>
              <a:rPr lang="it-IT" sz="2400" dirty="0" smtClean="0">
                <a:latin typeface="Times New Roman" pitchFamily="18" charset="0"/>
                <a:cs typeface="Times New Roman" pitchFamily="18" charset="0"/>
              </a:rPr>
              <a:t>, che non influisce sull’informazione da passare, ma ne controlla la struttura.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64896" cy="3785652"/>
          </a:xfrm>
          <a:prstGeom prst="rect">
            <a:avLst/>
          </a:prstGeom>
          <a:noFill/>
        </p:spPr>
        <p:txBody>
          <a:bodyPr wrap="square" rtlCol="0">
            <a:spAutoFit/>
          </a:bodyPr>
          <a:lstStyle/>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particolare, un bit di parità viene impostato a:</a:t>
            </a:r>
          </a:p>
          <a:p>
            <a:endParaRPr lang="it-IT" sz="2400" dirty="0" smtClean="0">
              <a:latin typeface="Times New Roman" pitchFamily="18" charset="0"/>
              <a:cs typeface="Times New Roman" pitchFamily="18" charset="0"/>
              <a:sym typeface="Symbol"/>
            </a:endParaRPr>
          </a:p>
          <a:p>
            <a:r>
              <a:rPr lang="it-IT" sz="2400" dirty="0" smtClean="0">
                <a:latin typeface="Times New Roman" pitchFamily="18" charset="0"/>
                <a:cs typeface="Times New Roman" pitchFamily="18" charset="0"/>
                <a:sym typeface="Symbol"/>
              </a:rPr>
              <a:t></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«0», se la quantità di «1» dell’insieme di bit da trasmettere è pari;</a:t>
            </a:r>
          </a:p>
          <a:p>
            <a:endParaRPr lang="it-IT" sz="2400" dirty="0" smtClean="0">
              <a:latin typeface="Times New Roman" pitchFamily="18" charset="0"/>
              <a:cs typeface="Times New Roman" pitchFamily="18" charset="0"/>
              <a:sym typeface="Symbol"/>
            </a:endParaRPr>
          </a:p>
          <a:p>
            <a:r>
              <a:rPr lang="it-IT" sz="2400" dirty="0" smtClean="0">
                <a:latin typeface="Times New Roman" pitchFamily="18" charset="0"/>
                <a:cs typeface="Times New Roman" pitchFamily="18" charset="0"/>
                <a:sym typeface="Symbol"/>
              </a:rPr>
              <a:t></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«1», se la quantità di «1» dell’insieme di bit da trasmettere è dispari.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questo modo, la quantità globale di «1», incluso il bit di parità, è sempre pari.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64896" cy="3416320"/>
          </a:xfrm>
          <a:prstGeom prst="rect">
            <a:avLst/>
          </a:prstGeom>
          <a:noFill/>
        </p:spPr>
        <p:txBody>
          <a:bodyPr wrap="square" rtlCol="0">
            <a:spAutoFit/>
          </a:bodyPr>
          <a:lstStyle/>
          <a:p>
            <a:r>
              <a:rPr lang="it-IT" sz="2400" dirty="0" smtClean="0">
                <a:latin typeface="Times New Roman" pitchFamily="18" charset="0"/>
                <a:cs typeface="Times New Roman" pitchFamily="18" charset="0"/>
              </a:rPr>
              <a:t>Se </a:t>
            </a:r>
            <a:r>
              <a:rPr lang="it-IT" sz="2400" dirty="0" smtClean="0">
                <a:latin typeface="Times New Roman" pitchFamily="18" charset="0"/>
                <a:cs typeface="Times New Roman" pitchFamily="18" charset="0"/>
              </a:rPr>
              <a:t>nella trasmissione di un insieme di bit (incluso quello di parità</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uno di questi subisce una modifica anomala, la quantità di bit effettivamente trasmessa risulterà </a:t>
            </a:r>
            <a:r>
              <a:rPr lang="it-IT" sz="2400" dirty="0" smtClean="0">
                <a:latin typeface="Times New Roman" pitchFamily="18" charset="0"/>
                <a:cs typeface="Times New Roman" pitchFamily="18" charset="0"/>
              </a:rPr>
              <a:t>dispari.</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Ciò </a:t>
            </a:r>
            <a:r>
              <a:rPr lang="it-IT" sz="2400" dirty="0" smtClean="0">
                <a:latin typeface="Times New Roman" pitchFamily="18" charset="0"/>
                <a:cs typeface="Times New Roman" pitchFamily="18" charset="0"/>
              </a:rPr>
              <a:t>segnalerà che si è verificato un errore (anche se non sarà possibile individuarlo).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ogni caso, </a:t>
            </a:r>
            <a:r>
              <a:rPr lang="it-IT" sz="2400" dirty="0" smtClean="0">
                <a:latin typeface="Times New Roman" pitchFamily="18" charset="0"/>
                <a:cs typeface="Times New Roman" pitchFamily="18" charset="0"/>
              </a:rPr>
              <a:t>dovrà essere richiesta la ripetizione della trasmissione. </a:t>
            </a:r>
            <a:r>
              <a:rPr lang="it-IT" sz="2400" b="1" dirty="0" smtClean="0">
                <a:latin typeface="Times New Roman" pitchFamily="18" charset="0"/>
                <a:cs typeface="Times New Roman" pitchFamily="18" charset="0"/>
              </a:rPr>
              <a:t> </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20000" y="360000"/>
            <a:ext cx="7632848" cy="3785652"/>
          </a:xfrm>
          <a:prstGeom prst="rect">
            <a:avLst/>
          </a:prstGeom>
          <a:noFill/>
        </p:spPr>
        <p:txBody>
          <a:bodyPr wrap="square" rtlCol="0">
            <a:spAutoFit/>
          </a:bodyPr>
          <a:lstStyle/>
          <a:p>
            <a:r>
              <a:rPr lang="it-IT" sz="2400" dirty="0" smtClean="0">
                <a:latin typeface="Times New Roman" pitchFamily="18" charset="0"/>
                <a:cs typeface="Times New Roman" pitchFamily="18" charset="0"/>
              </a:rPr>
              <a:t>Ovviamente, il metodo del bit di parità consente di rilevare un errore riguardante un unico bit (o, al limite, un numero dispari di bit).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Se </a:t>
            </a:r>
            <a:r>
              <a:rPr lang="it-IT" sz="2400" dirty="0" smtClean="0">
                <a:latin typeface="Times New Roman" pitchFamily="18" charset="0"/>
                <a:cs typeface="Times New Roman" pitchFamily="18" charset="0"/>
              </a:rPr>
              <a:t>l’errore riguarda due bit (o, al limite, un numero pari di bit), la trasmissione viene erroneamente considerata corretta.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Normalmente</a:t>
            </a:r>
            <a:r>
              <a:rPr lang="it-IT" sz="2400" dirty="0" smtClean="0">
                <a:latin typeface="Times New Roman" pitchFamily="18" charset="0"/>
                <a:cs typeface="Times New Roman" pitchFamily="18" charset="0"/>
              </a:rPr>
              <a:t>, però, la probabilità di trasmettere un bit errato è di 1/10</a:t>
            </a:r>
            <a:r>
              <a:rPr lang="it-IT" sz="2400" baseline="30000" dirty="0" smtClean="0">
                <a:latin typeface="Times New Roman" pitchFamily="18" charset="0"/>
                <a:cs typeface="Times New Roman" pitchFamily="18" charset="0"/>
              </a:rPr>
              <a:t>6</a:t>
            </a:r>
            <a:r>
              <a:rPr lang="it-IT" sz="2400" dirty="0" smtClean="0">
                <a:latin typeface="Times New Roman" pitchFamily="18" charset="0"/>
                <a:cs typeface="Times New Roman" pitchFamily="18" charset="0"/>
              </a:rPr>
              <a:t>; quindi, la probabilità di trasmettere due bit errati in uno stesso invio è di 1/10</a:t>
            </a:r>
            <a:r>
              <a:rPr lang="it-IT" sz="2400" baseline="30000" dirty="0" smtClean="0">
                <a:latin typeface="Times New Roman" pitchFamily="18" charset="0"/>
                <a:cs typeface="Times New Roman" pitchFamily="18" charset="0"/>
              </a:rPr>
              <a:t>12</a:t>
            </a:r>
            <a:r>
              <a:rPr lang="it-IT" sz="2400" dirty="0" smtClean="0">
                <a:latin typeface="Times New Roman" pitchFamily="18" charset="0"/>
                <a:cs typeface="Times New Roman" pitchFamily="18" charset="0"/>
              </a:rPr>
              <a:t>, estremamente bassa.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ou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ou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4154984"/>
          </a:xfrm>
          <a:prstGeom prst="rect">
            <a:avLst/>
          </a:prstGeom>
          <a:noFill/>
        </p:spPr>
        <p:txBody>
          <a:bodyPr wrap="square" rtlCol="0">
            <a:spAutoFit/>
          </a:bodyPr>
          <a:lstStyle/>
          <a:p>
            <a:r>
              <a:rPr lang="it-IT" sz="2400" dirty="0" smtClean="0">
                <a:latin typeface="Times New Roman" pitchFamily="18" charset="0"/>
                <a:cs typeface="Times New Roman" pitchFamily="18" charset="0"/>
              </a:rPr>
              <a:t>Il </a:t>
            </a:r>
            <a:r>
              <a:rPr lang="it-IT" sz="2400" dirty="0" smtClean="0">
                <a:latin typeface="Times New Roman" pitchFamily="18" charset="0"/>
                <a:cs typeface="Times New Roman" pitchFamily="18" charset="0"/>
              </a:rPr>
              <a:t>concetto </a:t>
            </a:r>
            <a:r>
              <a:rPr lang="it-IT" sz="2400" dirty="0" smtClean="0">
                <a:latin typeface="Times New Roman" pitchFamily="18" charset="0"/>
                <a:cs typeface="Times New Roman" pitchFamily="18" charset="0"/>
              </a:rPr>
              <a:t>di parità è estremamente semplice</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se non addirittura banale; però, dà origine a un inestricabile paradosso, che può essere così esposto.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una qualunque successione limitata di numeri interi consecutivi, si alternano rigorosamente un numero pari e uno </a:t>
            </a:r>
            <a:r>
              <a:rPr lang="it-IT" sz="2400" dirty="0" smtClean="0">
                <a:latin typeface="Times New Roman" pitchFamily="18" charset="0"/>
                <a:cs typeface="Times New Roman" pitchFamily="18" charset="0"/>
              </a:rPr>
              <a:t>dispari.</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Quindi, </a:t>
            </a:r>
            <a:r>
              <a:rPr lang="it-IT" sz="2400" dirty="0" smtClean="0">
                <a:latin typeface="Times New Roman" pitchFamily="18" charset="0"/>
                <a:cs typeface="Times New Roman" pitchFamily="18" charset="0"/>
              </a:rPr>
              <a:t>viene spontaneo affermare che la quantità dei numeri pari è uguale alla metà di quella dei numeri interi (lo stesso vale, ovviamente, per i numeri dispari). </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76864" cy="4893647"/>
          </a:xfrm>
          <a:prstGeom prst="rect">
            <a:avLst/>
          </a:prstGeom>
          <a:noFill/>
        </p:spPr>
        <p:txBody>
          <a:bodyPr wrap="square" rtlCol="0">
            <a:spAutoFit/>
          </a:bodyPr>
          <a:lstStyle/>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assoluto, però, dato un qualsiasi numero intero N, è sempre possibile trovare un numero pari P, tale che</a:t>
            </a:r>
            <a:r>
              <a:rPr lang="it-IT" sz="2400" dirty="0" smtClean="0">
                <a:latin typeface="Times New Roman" pitchFamily="18" charset="0"/>
                <a:cs typeface="Times New Roman" pitchFamily="18" charset="0"/>
              </a:rPr>
              <a:t>:</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P = 2</a:t>
            </a:r>
            <a:r>
              <a:rPr lang="it-IT" sz="2400" dirty="0" smtClean="0">
                <a:latin typeface="Times New Roman" pitchFamily="18" charset="0"/>
                <a:cs typeface="Times New Roman" pitchFamily="18" charset="0"/>
                <a:sym typeface="Symbol"/>
              </a:rPr>
              <a:t></a:t>
            </a:r>
            <a:r>
              <a:rPr lang="it-IT" sz="2400" dirty="0" smtClean="0">
                <a:latin typeface="Times New Roman" pitchFamily="18" charset="0"/>
                <a:cs typeface="Times New Roman" pitchFamily="18" charset="0"/>
              </a:rPr>
              <a:t>N.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Analogamente</a:t>
            </a:r>
            <a:r>
              <a:rPr lang="it-IT" sz="2400" dirty="0" smtClean="0">
                <a:latin typeface="Times New Roman" pitchFamily="18" charset="0"/>
                <a:cs typeface="Times New Roman" pitchFamily="18" charset="0"/>
              </a:rPr>
              <a:t>, dato un qualsiasi numero intero N, è sempre possibile trovare un numero dispari D, tale che</a:t>
            </a:r>
            <a:r>
              <a:rPr lang="it-IT" sz="2400" dirty="0" smtClean="0">
                <a:latin typeface="Times New Roman" pitchFamily="18" charset="0"/>
                <a:cs typeface="Times New Roman" pitchFamily="18" charset="0"/>
              </a:rPr>
              <a:t>:</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D = 2</a:t>
            </a:r>
            <a:r>
              <a:rPr lang="it-IT" sz="2400" dirty="0" smtClean="0">
                <a:latin typeface="Times New Roman" pitchFamily="18" charset="0"/>
                <a:cs typeface="Times New Roman" pitchFamily="18" charset="0"/>
                <a:sym typeface="Symbol"/>
              </a:rPr>
              <a:t></a:t>
            </a:r>
            <a:r>
              <a:rPr lang="it-IT" sz="2400" dirty="0" smtClean="0">
                <a:latin typeface="Times New Roman" pitchFamily="18" charset="0"/>
                <a:cs typeface="Times New Roman" pitchFamily="18" charset="0"/>
              </a:rPr>
              <a:t>N+1.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Di </a:t>
            </a:r>
            <a:r>
              <a:rPr lang="it-IT" sz="2400" dirty="0" smtClean="0">
                <a:latin typeface="Times New Roman" pitchFamily="18" charset="0"/>
                <a:cs typeface="Times New Roman" pitchFamily="18" charset="0"/>
              </a:rPr>
              <a:t>conseguenza, se si considera la totalità infinita dei numeri interi, la quantità dei numeri pari (o dispari)  risulta essere esattamente uguale a quella dei numeri interi</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box(out)">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00000"/>
            <a:ext cx="9144000" cy="2134111"/>
          </a:xfrm>
          <a:prstGeom prst="rect">
            <a:avLst/>
          </a:prstGeom>
          <a:noFill/>
        </p:spPr>
        <p:txBody>
          <a:bodyPr wrap="square" rtlCol="0">
            <a:spAutoFit/>
          </a:bodyPr>
          <a:lstStyle/>
          <a:p>
            <a:pPr algn="ctr"/>
            <a:r>
              <a:rPr lang="it-IT" sz="3200" b="1" dirty="0" smtClean="0">
                <a:solidFill>
                  <a:srgbClr val="FF0000"/>
                </a:solidFill>
                <a:latin typeface="Times New Roman" pitchFamily="18" charset="0"/>
                <a:cs typeface="Times New Roman" pitchFamily="18" charset="0"/>
              </a:rPr>
              <a:t>TRENTA GIORNI HA NOVEMBRE, </a:t>
            </a:r>
          </a:p>
          <a:p>
            <a:pPr algn="ctr"/>
            <a:r>
              <a:rPr lang="it-IT" sz="3200" b="1" dirty="0" smtClean="0">
                <a:solidFill>
                  <a:srgbClr val="FF0000"/>
                </a:solidFill>
                <a:latin typeface="Times New Roman" pitchFamily="18" charset="0"/>
                <a:cs typeface="Times New Roman" pitchFamily="18" charset="0"/>
              </a:rPr>
              <a:t>CON APRILE, GIUGNO E SETTEMBRE; </a:t>
            </a:r>
          </a:p>
          <a:p>
            <a:pPr algn="ctr"/>
            <a:r>
              <a:rPr lang="it-IT" sz="3200" b="1" dirty="0" err="1" smtClean="0">
                <a:solidFill>
                  <a:srgbClr val="FF0000"/>
                </a:solidFill>
                <a:latin typeface="Times New Roman" pitchFamily="18" charset="0"/>
                <a:cs typeface="Times New Roman" pitchFamily="18" charset="0"/>
              </a:rPr>
              <a:t>DI</a:t>
            </a:r>
            <a:r>
              <a:rPr lang="it-IT" sz="3200" b="1" dirty="0" smtClean="0">
                <a:solidFill>
                  <a:srgbClr val="FF0000"/>
                </a:solidFill>
                <a:latin typeface="Times New Roman" pitchFamily="18" charset="0"/>
                <a:cs typeface="Times New Roman" pitchFamily="18" charset="0"/>
              </a:rPr>
              <a:t> VENTOTTO CE </a:t>
            </a:r>
            <a:r>
              <a:rPr lang="it-IT" sz="3200" b="1" dirty="0" err="1" smtClean="0">
                <a:solidFill>
                  <a:srgbClr val="FF0000"/>
                </a:solidFill>
                <a:latin typeface="Times New Roman" pitchFamily="18" charset="0"/>
                <a:cs typeface="Times New Roman" pitchFamily="18" charset="0"/>
              </a:rPr>
              <a:t>N’È</a:t>
            </a:r>
            <a:r>
              <a:rPr lang="it-IT" sz="3200" b="1" dirty="0" smtClean="0">
                <a:solidFill>
                  <a:srgbClr val="FF0000"/>
                </a:solidFill>
                <a:latin typeface="Times New Roman" pitchFamily="18" charset="0"/>
                <a:cs typeface="Times New Roman" pitchFamily="18" charset="0"/>
              </a:rPr>
              <a:t> UNO;</a:t>
            </a:r>
          </a:p>
          <a:p>
            <a:pPr algn="ctr"/>
            <a:r>
              <a:rPr lang="it-IT" sz="3200" b="1" dirty="0" smtClean="0">
                <a:solidFill>
                  <a:srgbClr val="FF0000"/>
                </a:solidFill>
                <a:latin typeface="Times New Roman" pitchFamily="18" charset="0"/>
                <a:cs typeface="Times New Roman" pitchFamily="18" charset="0"/>
              </a:rPr>
              <a:t> TUTTI GLI ALTRI NE HA TRENTUNO </a:t>
            </a:r>
            <a:endParaRPr lang="it-IT"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07.JPG"/>
          <p:cNvPicPr>
            <a:picLocks noChangeAspect="1"/>
          </p:cNvPicPr>
          <p:nvPr/>
        </p:nvPicPr>
        <p:blipFill>
          <a:blip r:embed="rId2" cstate="print"/>
          <a:stretch>
            <a:fillRect/>
          </a:stretch>
        </p:blipFill>
        <p:spPr>
          <a:xfrm>
            <a:off x="612000" y="1260000"/>
            <a:ext cx="7920000" cy="4342106"/>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20000" y="360000"/>
            <a:ext cx="8064896" cy="3416320"/>
          </a:xfrm>
          <a:prstGeom prst="rect">
            <a:avLst/>
          </a:prstGeom>
          <a:noFill/>
        </p:spPr>
        <p:txBody>
          <a:bodyPr wrap="square" rtlCol="0">
            <a:spAutoFit/>
          </a:bodyPr>
          <a:lstStyle/>
          <a:p>
            <a:r>
              <a:rPr lang="it-IT" sz="2400" dirty="0" smtClean="0">
                <a:latin typeface="Times New Roman" pitchFamily="18" charset="0"/>
                <a:cs typeface="Times New Roman" pitchFamily="18" charset="0"/>
              </a:rPr>
              <a:t>Questa </a:t>
            </a:r>
            <a:r>
              <a:rPr lang="it-IT" sz="2400" dirty="0" smtClean="0">
                <a:latin typeface="Times New Roman" pitchFamily="18" charset="0"/>
                <a:cs typeface="Times New Roman" pitchFamily="18" charset="0"/>
              </a:rPr>
              <a:t>popolare filastrocca </a:t>
            </a:r>
            <a:r>
              <a:rPr lang="it-IT" sz="2400" dirty="0" smtClean="0">
                <a:latin typeface="Times New Roman" pitchFamily="18" charset="0"/>
                <a:cs typeface="Times New Roman" pitchFamily="18" charset="0"/>
              </a:rPr>
              <a:t>risulta molto utile per ricordare da quanti giorni è composto ogni mese dell’anno.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Per </a:t>
            </a:r>
            <a:r>
              <a:rPr lang="it-IT" sz="2400" dirty="0" smtClean="0">
                <a:latin typeface="Times New Roman" pitchFamily="18" charset="0"/>
                <a:cs typeface="Times New Roman" pitchFamily="18" charset="0"/>
              </a:rPr>
              <a:t>sinteticità, non riporta l’indicazione relativa ai 29 giorni che il mese di Febbraio contiene, negli anni bisestili. </a:t>
            </a:r>
            <a:r>
              <a:rPr lang="it-IT" sz="2400" dirty="0" smtClean="0">
                <a:latin typeface="Times New Roman" pitchFamily="18" charset="0"/>
                <a:cs typeface="Times New Roman" pitchFamily="18" charset="0"/>
              </a:rPr>
              <a:t>Ma </a:t>
            </a:r>
            <a:r>
              <a:rPr lang="it-IT" sz="2400" dirty="0" smtClean="0">
                <a:latin typeface="Times New Roman" pitchFamily="18" charset="0"/>
                <a:cs typeface="Times New Roman" pitchFamily="18" charset="0"/>
              </a:rPr>
              <a:t>questa particolarità è ben presente nella memoria popolare.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Esistono </a:t>
            </a:r>
            <a:r>
              <a:rPr lang="it-IT" sz="2400" dirty="0" smtClean="0">
                <a:latin typeface="Times New Roman" pitchFamily="18" charset="0"/>
                <a:cs typeface="Times New Roman" pitchFamily="18" charset="0"/>
              </a:rPr>
              <a:t>anche altri pratici sistemi, per ricavare le stesse informazioni.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ox(ou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ox(out)">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830997"/>
          </a:xfrm>
          <a:prstGeom prst="rect">
            <a:avLst/>
          </a:prstGeom>
          <a:noFill/>
        </p:spPr>
        <p:txBody>
          <a:bodyPr wrap="square" rtlCol="0">
            <a:spAutoFit/>
          </a:bodyPr>
          <a:lstStyle/>
          <a:p>
            <a:r>
              <a:rPr lang="it-IT" sz="2400" dirty="0" smtClean="0">
                <a:latin typeface="Times New Roman" pitchFamily="18" charset="0"/>
                <a:cs typeface="Times New Roman" pitchFamily="18" charset="0"/>
              </a:rPr>
              <a:t>Uno di questi ricorre alla caratteristica struttura di una tastiera musicale</a:t>
            </a:r>
            <a:r>
              <a:rPr lang="it-IT" sz="2400" dirty="0" smtClean="0">
                <a:latin typeface="Times New Roman" pitchFamily="18" charset="0"/>
                <a:cs typeface="Times New Roman" pitchFamily="18" charset="0"/>
              </a:rPr>
              <a:t>.</a:t>
            </a:r>
          </a:p>
        </p:txBody>
      </p:sp>
      <p:pic>
        <p:nvPicPr>
          <p:cNvPr id="4" name="Immagine 3" descr="1-15a Pianoforte - zero.JPG"/>
          <p:cNvPicPr>
            <a:picLocks noChangeAspect="1"/>
          </p:cNvPicPr>
          <p:nvPr/>
        </p:nvPicPr>
        <p:blipFill>
          <a:blip r:embed="rId2" cstate="print"/>
          <a:stretch>
            <a:fillRect/>
          </a:stretch>
        </p:blipFill>
        <p:spPr>
          <a:xfrm>
            <a:off x="1259632" y="2052000"/>
            <a:ext cx="6480000" cy="2357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1569660"/>
          </a:xfrm>
          <a:prstGeom prst="rect">
            <a:avLst/>
          </a:prstGeom>
          <a:noFill/>
        </p:spPr>
        <p:txBody>
          <a:bodyPr wrap="square" rtlCol="0">
            <a:spAutoFit/>
          </a:bodyPr>
          <a:lstStyle/>
          <a:p>
            <a:r>
              <a:rPr lang="it-IT" sz="2400" dirty="0" smtClean="0">
                <a:latin typeface="Times New Roman" pitchFamily="18" charset="0"/>
                <a:cs typeface="Times New Roman" pitchFamily="18" charset="0"/>
              </a:rPr>
              <a:t>Si parte da un tasto relativo alla nota «fa» (ovvero, un tasto bianco che precede una sequenza di tre tasti neri) e si procede verso destra, pronunciando in successione i nomi dei mesi (un nome per ogni tasto). </a:t>
            </a:r>
            <a:endParaRPr lang="it-IT" sz="2400" dirty="0" smtClean="0">
              <a:latin typeface="Times New Roman" pitchFamily="18" charset="0"/>
              <a:cs typeface="Times New Roman" pitchFamily="18" charset="0"/>
            </a:endParaRPr>
          </a:p>
        </p:txBody>
      </p:sp>
      <p:pic>
        <p:nvPicPr>
          <p:cNvPr id="5" name="Immagine 4" descr="1-15a Pianoforte - zero.JPG"/>
          <p:cNvPicPr>
            <a:picLocks noChangeAspect="1"/>
          </p:cNvPicPr>
          <p:nvPr/>
        </p:nvPicPr>
        <p:blipFill>
          <a:blip r:embed="rId2" cstate="print"/>
          <a:stretch>
            <a:fillRect/>
          </a:stretch>
        </p:blipFill>
        <p:spPr>
          <a:xfrm>
            <a:off x="1259632" y="2052000"/>
            <a:ext cx="6480000" cy="2357657"/>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1569660"/>
          </a:xfrm>
          <a:prstGeom prst="rect">
            <a:avLst/>
          </a:prstGeom>
          <a:noFill/>
        </p:spPr>
        <p:txBody>
          <a:bodyPr wrap="square" rtlCol="0">
            <a:spAutoFit/>
          </a:bodyPr>
          <a:lstStyle/>
          <a:p>
            <a:r>
              <a:rPr lang="it-IT" sz="2400" dirty="0" smtClean="0">
                <a:latin typeface="Times New Roman" pitchFamily="18" charset="0"/>
                <a:cs typeface="Times New Roman" pitchFamily="18" charset="0"/>
              </a:rPr>
              <a:t>Si parte da un tasto relativo alla nota «fa» (ovvero, un tasto bianco che precede una sequenza di tre tasti neri) e si procede verso destra, pronunciando in successione i nomi dei mesi (un nome per ogni tasto). </a:t>
            </a:r>
            <a:endParaRPr lang="it-IT" sz="2400" dirty="0" smtClean="0">
              <a:latin typeface="Times New Roman" pitchFamily="18" charset="0"/>
              <a:cs typeface="Times New Roman" pitchFamily="18" charset="0"/>
            </a:endParaRPr>
          </a:p>
        </p:txBody>
      </p:sp>
      <p:pic>
        <p:nvPicPr>
          <p:cNvPr id="4" name="Immagine 3" descr="1-15a Pianoforte mesi.JPG"/>
          <p:cNvPicPr>
            <a:picLocks noChangeAspect="1"/>
          </p:cNvPicPr>
          <p:nvPr/>
        </p:nvPicPr>
        <p:blipFill>
          <a:blip r:embed="rId2" cstate="print"/>
          <a:stretch>
            <a:fillRect/>
          </a:stretch>
        </p:blipFill>
        <p:spPr>
          <a:xfrm>
            <a:off x="1260000" y="2052000"/>
            <a:ext cx="6480000" cy="2357657"/>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830997"/>
          </a:xfrm>
          <a:prstGeom prst="rect">
            <a:avLst/>
          </a:prstGeom>
          <a:noFill/>
        </p:spPr>
        <p:txBody>
          <a:bodyPr wrap="square" rtlCol="0">
            <a:spAutoFit/>
          </a:bodyPr>
          <a:lstStyle/>
          <a:p>
            <a:r>
              <a:rPr lang="it-IT" sz="2400" dirty="0" smtClean="0">
                <a:latin typeface="Times New Roman" pitchFamily="18" charset="0"/>
                <a:cs typeface="Times New Roman" pitchFamily="18" charset="0"/>
              </a:rPr>
              <a:t>Sorprendentemente, ogni tasto bianco corrisponde a un mese di 31 giorni e ogni tasto nero a un mese di durata minore. </a:t>
            </a:r>
            <a:endParaRPr lang="it-IT" sz="2400" dirty="0">
              <a:latin typeface="Times New Roman" pitchFamily="18" charset="0"/>
              <a:cs typeface="Times New Roman" pitchFamily="18" charset="0"/>
            </a:endParaRPr>
          </a:p>
        </p:txBody>
      </p:sp>
      <p:pic>
        <p:nvPicPr>
          <p:cNvPr id="4" name="Immagine 3" descr="1-15a Pianoforte mesi.JPG"/>
          <p:cNvPicPr>
            <a:picLocks noChangeAspect="1"/>
          </p:cNvPicPr>
          <p:nvPr/>
        </p:nvPicPr>
        <p:blipFill>
          <a:blip r:embed="rId2" cstate="print"/>
          <a:stretch>
            <a:fillRect/>
          </a:stretch>
        </p:blipFill>
        <p:spPr>
          <a:xfrm>
            <a:off x="1260000" y="2052000"/>
            <a:ext cx="6480000" cy="2357657"/>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830997"/>
          </a:xfrm>
          <a:prstGeom prst="rect">
            <a:avLst/>
          </a:prstGeom>
          <a:noFill/>
        </p:spPr>
        <p:txBody>
          <a:bodyPr wrap="square" rtlCol="0">
            <a:spAutoFit/>
          </a:bodyPr>
          <a:lstStyle/>
          <a:p>
            <a:r>
              <a:rPr lang="it-IT" sz="2400" dirty="0" smtClean="0">
                <a:latin typeface="Times New Roman" pitchFamily="18" charset="0"/>
                <a:cs typeface="Times New Roman" pitchFamily="18" charset="0"/>
              </a:rPr>
              <a:t>Sorprendentemente, ogni tasto bianco corrisponde a un mese di 31 giorni e ogni tasto nero a un mese di durata minore. </a:t>
            </a:r>
            <a:endParaRPr lang="it-IT" sz="2400" dirty="0">
              <a:latin typeface="Times New Roman" pitchFamily="18" charset="0"/>
              <a:cs typeface="Times New Roman" pitchFamily="18" charset="0"/>
            </a:endParaRPr>
          </a:p>
        </p:txBody>
      </p:sp>
      <p:pic>
        <p:nvPicPr>
          <p:cNvPr id="5" name="Immagine 4" descr="1-15b Pianoforte mesi.JPG"/>
          <p:cNvPicPr>
            <a:picLocks noChangeAspect="1"/>
          </p:cNvPicPr>
          <p:nvPr/>
        </p:nvPicPr>
        <p:blipFill>
          <a:blip r:embed="rId2" cstate="print"/>
          <a:stretch>
            <a:fillRect/>
          </a:stretch>
        </p:blipFill>
        <p:spPr>
          <a:xfrm>
            <a:off x="2627784" y="1556792"/>
            <a:ext cx="4310343" cy="4680000"/>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28464" cy="1200329"/>
          </a:xfrm>
          <a:prstGeom prst="rect">
            <a:avLst/>
          </a:prstGeom>
          <a:noFill/>
        </p:spPr>
        <p:txBody>
          <a:bodyPr wrap="square" rtlCol="0">
            <a:spAutoFit/>
          </a:bodyPr>
          <a:lstStyle/>
          <a:p>
            <a:r>
              <a:rPr lang="it-IT" sz="2400" dirty="0" smtClean="0">
                <a:latin typeface="Times New Roman" pitchFamily="18" charset="0"/>
                <a:cs typeface="Times New Roman" pitchFamily="18" charset="0"/>
              </a:rPr>
              <a:t>Certo</a:t>
            </a:r>
            <a:r>
              <a:rPr lang="it-IT" sz="2400" dirty="0" smtClean="0">
                <a:latin typeface="Times New Roman" pitchFamily="18" charset="0"/>
                <a:cs typeface="Times New Roman" pitchFamily="18" charset="0"/>
              </a:rPr>
              <a:t>, non sempre si può avere a disposizione una tastiera. Ma, fortunatamente, esiste anche un altro metodo equivalente, molto più... alla mano.</a:t>
            </a:r>
            <a:r>
              <a:rPr lang="it-IT" dirty="0" smtClean="0"/>
              <a:t> </a:t>
            </a:r>
            <a:endParaRPr lang="it-IT" dirty="0" smtClean="0"/>
          </a:p>
        </p:txBody>
      </p:sp>
      <p:pic>
        <p:nvPicPr>
          <p:cNvPr id="4" name="Immagine 3" descr="1-15c Pugni - zero.JPG"/>
          <p:cNvPicPr>
            <a:picLocks noChangeAspect="1"/>
          </p:cNvPicPr>
          <p:nvPr/>
        </p:nvPicPr>
        <p:blipFill>
          <a:blip r:embed="rId2" cstate="print"/>
          <a:stretch>
            <a:fillRect/>
          </a:stretch>
        </p:blipFill>
        <p:spPr>
          <a:xfrm>
            <a:off x="1331640" y="1836000"/>
            <a:ext cx="6025105" cy="36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28464" cy="1200329"/>
          </a:xfrm>
          <a:prstGeom prst="rect">
            <a:avLst/>
          </a:prstGeom>
          <a:noFill/>
        </p:spPr>
        <p:txBody>
          <a:bodyPr wrap="square" rtlCol="0">
            <a:spAutoFit/>
          </a:bodyPr>
          <a:lstStyle/>
          <a:p>
            <a:r>
              <a:rPr lang="it-IT" sz="2400" dirty="0" smtClean="0">
                <a:latin typeface="Times New Roman" pitchFamily="18" charset="0"/>
                <a:cs typeface="Times New Roman" pitchFamily="18" charset="0"/>
              </a:rPr>
              <a:t>Per applicarlo, bisogna accostare le due mani, strette a pugno, osservando le nocche delle dita e gli avvallamenti che le separano. </a:t>
            </a:r>
            <a:endParaRPr lang="it-IT" sz="2400" dirty="0" smtClean="0">
              <a:latin typeface="Times New Roman" pitchFamily="18" charset="0"/>
              <a:cs typeface="Times New Roman" pitchFamily="18" charset="0"/>
            </a:endParaRPr>
          </a:p>
        </p:txBody>
      </p:sp>
      <p:pic>
        <p:nvPicPr>
          <p:cNvPr id="4" name="Immagine 3" descr="1-15c Pugni - zero.JPG"/>
          <p:cNvPicPr>
            <a:picLocks noChangeAspect="1"/>
          </p:cNvPicPr>
          <p:nvPr/>
        </p:nvPicPr>
        <p:blipFill>
          <a:blip r:embed="rId2" cstate="print"/>
          <a:stretch>
            <a:fillRect/>
          </a:stretch>
        </p:blipFill>
        <p:spPr>
          <a:xfrm>
            <a:off x="1331640" y="1836000"/>
            <a:ext cx="6025105" cy="3600000"/>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28464" cy="1200329"/>
          </a:xfrm>
          <a:prstGeom prst="rect">
            <a:avLst/>
          </a:prstGeom>
          <a:noFill/>
        </p:spPr>
        <p:txBody>
          <a:bodyPr wrap="square" rtlCol="0">
            <a:spAutoFit/>
          </a:bodyPr>
          <a:lstStyle/>
          <a:p>
            <a:r>
              <a:rPr lang="it-IT" sz="2400" dirty="0" smtClean="0">
                <a:latin typeface="Times New Roman" pitchFamily="18" charset="0"/>
                <a:cs typeface="Times New Roman" pitchFamily="18" charset="0"/>
              </a:rPr>
              <a:t>Si parte dalla nocca più a sinistra e si procede verso destra, pronunciando in successione i nomi dei mesi (un nome per ogni nocca o per ogni avvallamento).</a:t>
            </a:r>
            <a:endParaRPr lang="it-IT" sz="2400" dirty="0" smtClean="0">
              <a:latin typeface="Times New Roman" pitchFamily="18" charset="0"/>
              <a:cs typeface="Times New Roman" pitchFamily="18" charset="0"/>
            </a:endParaRPr>
          </a:p>
        </p:txBody>
      </p:sp>
      <p:pic>
        <p:nvPicPr>
          <p:cNvPr id="4" name="Immagine 3" descr="1-15c Pugni - zero.JPG"/>
          <p:cNvPicPr>
            <a:picLocks noChangeAspect="1"/>
          </p:cNvPicPr>
          <p:nvPr/>
        </p:nvPicPr>
        <p:blipFill>
          <a:blip r:embed="rId2" cstate="print"/>
          <a:stretch>
            <a:fillRect/>
          </a:stretch>
        </p:blipFill>
        <p:spPr>
          <a:xfrm>
            <a:off x="1331640" y="1836000"/>
            <a:ext cx="6025105" cy="3600000"/>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28464" cy="1200329"/>
          </a:xfrm>
          <a:prstGeom prst="rect">
            <a:avLst/>
          </a:prstGeom>
          <a:noFill/>
        </p:spPr>
        <p:txBody>
          <a:bodyPr wrap="square" rtlCol="0">
            <a:spAutoFit/>
          </a:bodyPr>
          <a:lstStyle/>
          <a:p>
            <a:r>
              <a:rPr lang="it-IT" sz="2400" dirty="0" smtClean="0">
                <a:latin typeface="Times New Roman" pitchFamily="18" charset="0"/>
                <a:cs typeface="Times New Roman" pitchFamily="18" charset="0"/>
              </a:rPr>
              <a:t>Si parte dalla nocca più a sinistra e si procede verso destra, pronunciando in successione i nomi dei mesi (un nome per ogni nocca o per ogni avvallamento).</a:t>
            </a:r>
            <a:endParaRPr lang="it-IT" sz="2400" dirty="0" smtClean="0">
              <a:latin typeface="Times New Roman" pitchFamily="18" charset="0"/>
              <a:cs typeface="Times New Roman" pitchFamily="18" charset="0"/>
            </a:endParaRPr>
          </a:p>
        </p:txBody>
      </p:sp>
      <p:pic>
        <p:nvPicPr>
          <p:cNvPr id="5" name="Immagine 4" descr="1-15c Pugni.JPG"/>
          <p:cNvPicPr>
            <a:picLocks noChangeAspect="1"/>
          </p:cNvPicPr>
          <p:nvPr/>
        </p:nvPicPr>
        <p:blipFill>
          <a:blip r:embed="rId2" cstate="print"/>
          <a:stretch>
            <a:fillRect/>
          </a:stretch>
        </p:blipFill>
        <p:spPr>
          <a:xfrm>
            <a:off x="1332000" y="1836000"/>
            <a:ext cx="6025105" cy="360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09.JPG"/>
          <p:cNvPicPr>
            <a:picLocks noChangeAspect="1"/>
          </p:cNvPicPr>
          <p:nvPr/>
        </p:nvPicPr>
        <p:blipFill>
          <a:blip r:embed="rId2" cstate="print"/>
          <a:stretch>
            <a:fillRect/>
          </a:stretch>
        </p:blipFill>
        <p:spPr>
          <a:xfrm>
            <a:off x="612000" y="1260000"/>
            <a:ext cx="7920000" cy="4342105"/>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244488" cy="1200329"/>
          </a:xfrm>
          <a:prstGeom prst="rect">
            <a:avLst/>
          </a:prstGeom>
          <a:noFill/>
        </p:spPr>
        <p:txBody>
          <a:bodyPr wrap="square" rtlCol="0">
            <a:spAutoFit/>
          </a:bodyPr>
          <a:lstStyle/>
          <a:p>
            <a:r>
              <a:rPr lang="it-IT" sz="2400" dirty="0" smtClean="0">
                <a:latin typeface="Times New Roman" pitchFamily="18" charset="0"/>
                <a:cs typeface="Times New Roman" pitchFamily="18" charset="0"/>
              </a:rPr>
              <a:t>Sorprendentemente, anche in questo caso, ogni nocca corrisponde a un mese di 31 giorni e ogni avvallamento a un mese di durata minore. </a:t>
            </a:r>
            <a:endParaRPr lang="it-IT" sz="2400" dirty="0" smtClean="0">
              <a:latin typeface="Times New Roman" pitchFamily="18" charset="0"/>
              <a:cs typeface="Times New Roman" pitchFamily="18" charset="0"/>
            </a:endParaRPr>
          </a:p>
        </p:txBody>
      </p:sp>
      <p:pic>
        <p:nvPicPr>
          <p:cNvPr id="5" name="Immagine 4" descr="1-15c Pugni.JPG"/>
          <p:cNvPicPr>
            <a:picLocks noChangeAspect="1"/>
          </p:cNvPicPr>
          <p:nvPr/>
        </p:nvPicPr>
        <p:blipFill>
          <a:blip r:embed="rId2" cstate="print"/>
          <a:stretch>
            <a:fillRect/>
          </a:stretch>
        </p:blipFill>
        <p:spPr>
          <a:xfrm>
            <a:off x="1332000" y="1836000"/>
            <a:ext cx="6025105" cy="3600000"/>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244488" cy="1200329"/>
          </a:xfrm>
          <a:prstGeom prst="rect">
            <a:avLst/>
          </a:prstGeom>
          <a:noFill/>
        </p:spPr>
        <p:txBody>
          <a:bodyPr wrap="square" rtlCol="0">
            <a:spAutoFit/>
          </a:bodyPr>
          <a:lstStyle/>
          <a:p>
            <a:r>
              <a:rPr lang="it-IT" sz="2400" dirty="0" smtClean="0">
                <a:latin typeface="Times New Roman" pitchFamily="18" charset="0"/>
                <a:cs typeface="Times New Roman" pitchFamily="18" charset="0"/>
              </a:rPr>
              <a:t>Sorprendentemente, anche in questo caso, ogni nocca corrisponde a un mese di 31 giorni e ogni avvallamento a un mese di durata minore. </a:t>
            </a:r>
            <a:endParaRPr lang="it-IT" sz="2400" dirty="0" smtClean="0">
              <a:latin typeface="Times New Roman" pitchFamily="18" charset="0"/>
              <a:cs typeface="Times New Roman" pitchFamily="18" charset="0"/>
            </a:endParaRPr>
          </a:p>
        </p:txBody>
      </p:sp>
      <p:pic>
        <p:nvPicPr>
          <p:cNvPr id="4" name="Immagine 3" descr="1-15d Pugni mesi.JPG"/>
          <p:cNvPicPr>
            <a:picLocks noChangeAspect="1"/>
          </p:cNvPicPr>
          <p:nvPr/>
        </p:nvPicPr>
        <p:blipFill>
          <a:blip r:embed="rId2" cstate="print"/>
          <a:stretch>
            <a:fillRect/>
          </a:stretch>
        </p:blipFill>
        <p:spPr>
          <a:xfrm>
            <a:off x="1187624" y="1628800"/>
            <a:ext cx="6553092" cy="4680000"/>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136904"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Tutti </a:t>
            </a:r>
            <a:r>
              <a:rPr lang="it-IT" sz="2400" dirty="0" smtClean="0">
                <a:latin typeface="Times New Roman" pitchFamily="18" charset="0"/>
                <a:cs typeface="Times New Roman" pitchFamily="18" charset="0"/>
              </a:rPr>
              <a:t>questi metodi possono tornare </a:t>
            </a:r>
            <a:r>
              <a:rPr lang="it-IT" sz="2400" dirty="0" smtClean="0">
                <a:latin typeface="Times New Roman" pitchFamily="18" charset="0"/>
                <a:cs typeface="Times New Roman" pitchFamily="18" charset="0"/>
              </a:rPr>
              <a:t>utili, ma </a:t>
            </a:r>
            <a:r>
              <a:rPr lang="it-IT" sz="2400" dirty="0" smtClean="0">
                <a:latin typeface="Times New Roman" pitchFamily="18" charset="0"/>
                <a:cs typeface="Times New Roman" pitchFamily="18" charset="0"/>
              </a:rPr>
              <a:t>sarebbe molto più comodo se </a:t>
            </a:r>
            <a:r>
              <a:rPr lang="it-IT" sz="2400" dirty="0" smtClean="0">
                <a:latin typeface="Times New Roman" pitchFamily="18" charset="0"/>
                <a:cs typeface="Times New Roman" pitchFamily="18" charset="0"/>
              </a:rPr>
              <a:t>tutti i </a:t>
            </a:r>
            <a:r>
              <a:rPr lang="it-IT" sz="2400" dirty="0" smtClean="0">
                <a:latin typeface="Times New Roman" pitchFamily="18" charset="0"/>
                <a:cs typeface="Times New Roman" pitchFamily="18" charset="0"/>
              </a:rPr>
              <a:t>mesi </a:t>
            </a:r>
            <a:r>
              <a:rPr lang="it-IT" sz="2400" dirty="0" smtClean="0">
                <a:latin typeface="Times New Roman" pitchFamily="18" charset="0"/>
                <a:cs typeface="Times New Roman" pitchFamily="18" charset="0"/>
              </a:rPr>
              <a:t>contenessero lo </a:t>
            </a:r>
            <a:r>
              <a:rPr lang="it-IT" sz="2400" dirty="0" smtClean="0">
                <a:latin typeface="Times New Roman" pitchFamily="18" charset="0"/>
                <a:cs typeface="Times New Roman" pitchFamily="18" charset="0"/>
              </a:rPr>
              <a:t>stesso numero di giorni...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Un </a:t>
            </a:r>
            <a:r>
              <a:rPr lang="it-IT" sz="2400" dirty="0" smtClean="0">
                <a:latin typeface="Times New Roman" pitchFamily="18" charset="0"/>
                <a:cs typeface="Times New Roman" pitchFamily="18" charset="0"/>
              </a:rPr>
              <a:t>risultato del genere, però, potrebbe essere ottenuto solo aggiungendo ulteriori giorni </a:t>
            </a:r>
            <a:r>
              <a:rPr lang="it-IT" sz="2400" dirty="0" smtClean="0">
                <a:latin typeface="Times New Roman" pitchFamily="18" charset="0"/>
                <a:cs typeface="Times New Roman" pitchFamily="18" charset="0"/>
              </a:rPr>
              <a:t>al totale di quelli attuali.</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Infatti, il numero 365 dei giorni di un anno normale, non è divisibile per 12 (e nemmeno per altri potenziali valori a esso vicini) dato che,  scomponendo 365 in fattori primi, si </a:t>
            </a:r>
            <a:r>
              <a:rPr lang="it-IT" sz="2400" dirty="0" smtClean="0">
                <a:latin typeface="Times New Roman" pitchFamily="18" charset="0"/>
                <a:cs typeface="Times New Roman" pitchFamily="18" charset="0"/>
              </a:rPr>
              <a:t>ottiene: </a:t>
            </a:r>
            <a:r>
              <a:rPr lang="it-IT" sz="2400" dirty="0" smtClean="0">
                <a:latin typeface="Times New Roman" pitchFamily="18" charset="0"/>
                <a:cs typeface="Times New Roman" pitchFamily="18" charset="0"/>
              </a:rPr>
              <a:t>365 = 5</a:t>
            </a:r>
            <a:r>
              <a:rPr lang="it-IT" sz="2400" dirty="0" smtClean="0">
                <a:latin typeface="Times New Roman" pitchFamily="18" charset="0"/>
                <a:cs typeface="Times New Roman" pitchFamily="18" charset="0"/>
                <a:sym typeface="Symbol"/>
              </a:rPr>
              <a:t></a:t>
            </a:r>
            <a:r>
              <a:rPr lang="it-IT" sz="2400" dirty="0" smtClean="0">
                <a:latin typeface="Times New Roman" pitchFamily="18" charset="0"/>
                <a:cs typeface="Times New Roman" pitchFamily="18" charset="0"/>
              </a:rPr>
              <a:t>73.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Di </a:t>
            </a:r>
            <a:r>
              <a:rPr lang="it-IT" sz="2400" dirty="0" smtClean="0">
                <a:latin typeface="Times New Roman" pitchFamily="18" charset="0"/>
                <a:cs typeface="Times New Roman" pitchFamily="18" charset="0"/>
              </a:rPr>
              <a:t>conseguenza, sarebbe possibile risolvere il problema (senza introdurre giorni addizionali), solo prevedendo 73 mesi di 5 giorni o 5 mesi di 73 giorni...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20000" y="360000"/>
            <a:ext cx="8064896" cy="2677656"/>
          </a:xfrm>
          <a:prstGeom prst="rect">
            <a:avLst/>
          </a:prstGeom>
          <a:noFill/>
        </p:spPr>
        <p:txBody>
          <a:bodyPr wrap="square" rtlCol="0">
            <a:spAutoFit/>
          </a:bodyPr>
          <a:lstStyle/>
          <a:p>
            <a:r>
              <a:rPr lang="it-IT" sz="2400" dirty="0" smtClean="0">
                <a:latin typeface="Times New Roman" pitchFamily="18" charset="0"/>
                <a:cs typeface="Times New Roman" pitchFamily="18" charset="0"/>
              </a:rPr>
              <a:t>Nel </a:t>
            </a:r>
            <a:r>
              <a:rPr lang="it-IT" sz="2400" dirty="0" smtClean="0">
                <a:latin typeface="Times New Roman" pitchFamily="18" charset="0"/>
                <a:cs typeface="Times New Roman" pitchFamily="18" charset="0"/>
              </a:rPr>
              <a:t>2004, il fisico statunitense, Dick Henry, ha proposto l’adozione di uno stravagante </a:t>
            </a:r>
            <a:r>
              <a:rPr lang="it-IT" sz="2400" dirty="0" smtClean="0">
                <a:latin typeface="Times New Roman" pitchFamily="18" charset="0"/>
                <a:cs typeface="Times New Roman" pitchFamily="18" charset="0"/>
              </a:rPr>
              <a:t>calendario che </a:t>
            </a:r>
            <a:r>
              <a:rPr lang="it-IT" sz="2400" dirty="0" smtClean="0">
                <a:latin typeface="Times New Roman" pitchFamily="18" charset="0"/>
                <a:cs typeface="Times New Roman" pitchFamily="18" charset="0"/>
              </a:rPr>
              <a:t>consente di far coincidere, in maniera definitiva, ogni possibile data con un determinato giorno della settimana.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A </a:t>
            </a:r>
            <a:r>
              <a:rPr lang="it-IT" sz="2400" dirty="0" smtClean="0">
                <a:latin typeface="Times New Roman" pitchFamily="18" charset="0"/>
                <a:cs typeface="Times New Roman" pitchFamily="18" charset="0"/>
              </a:rPr>
              <a:t>tale scopo, ogni anno sarebbe composto da 364 giorni (ovvero da 52 settimane esatte) e inizierebbe sempre con una domenica</a:t>
            </a:r>
            <a:r>
              <a:rPr lang="it-IT" sz="2400" dirty="0" smtClean="0">
                <a:latin typeface="Times New Roman" pitchFamily="18" charset="0"/>
                <a:cs typeface="Times New Roman" pitchFamily="18" charset="0"/>
              </a:rPr>
              <a:t>.</a:t>
            </a: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ou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20000" y="360000"/>
            <a:ext cx="8136904" cy="3416320"/>
          </a:xfrm>
          <a:prstGeom prst="rect">
            <a:avLst/>
          </a:prstGeom>
          <a:noFill/>
        </p:spPr>
        <p:txBody>
          <a:bodyPr wrap="square" rtlCol="0">
            <a:spAutoFit/>
          </a:bodyPr>
          <a:lstStyle/>
          <a:p>
            <a:r>
              <a:rPr lang="it-IT" sz="2400" dirty="0" smtClean="0">
                <a:latin typeface="Times New Roman" pitchFamily="18" charset="0"/>
                <a:cs typeface="Times New Roman" pitchFamily="18" charset="0"/>
              </a:rPr>
              <a:t>I mesi il cui numero d’ordine è un multiplo esatto di 3 (Marzo, Giugno, Settembre e Dicembre) sarebbero composti da 31 giorni, mentre tutti gli altri ne conterrebbero 30 (compreso Febbraio).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questo modo, anche la quantità di giorni di un trimestre sarebbe uguale a un multiplo di 7 (dato che 30+30+31 = 91) e, di conseguenza, la stessa cadenza di giorni si ripresenterebbe in maniera identica, non solo ogni anno, ma anche ogni trimestre.</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ou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lendario Henry.JPG"/>
          <p:cNvPicPr>
            <a:picLocks noChangeAspect="1"/>
          </p:cNvPicPr>
          <p:nvPr/>
        </p:nvPicPr>
        <p:blipFill>
          <a:blip r:embed="rId2" cstate="print"/>
          <a:stretch>
            <a:fillRect/>
          </a:stretch>
        </p:blipFill>
        <p:spPr>
          <a:xfrm>
            <a:off x="1259632" y="188640"/>
            <a:ext cx="6665760" cy="6480000"/>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04664"/>
            <a:ext cx="184731" cy="369332"/>
          </a:xfrm>
          <a:prstGeom prst="rect">
            <a:avLst/>
          </a:prstGeom>
          <a:noFill/>
        </p:spPr>
        <p:txBody>
          <a:bodyPr wrap="none" rtlCol="0">
            <a:spAutoFit/>
          </a:bodyPr>
          <a:lstStyle/>
          <a:p>
            <a:endParaRPr lang="it-IT" dirty="0"/>
          </a:p>
        </p:txBody>
      </p:sp>
      <p:sp>
        <p:nvSpPr>
          <p:cNvPr id="3" name="CasellaDiTesto 2"/>
          <p:cNvSpPr txBox="1"/>
          <p:nvPr/>
        </p:nvSpPr>
        <p:spPr>
          <a:xfrm>
            <a:off x="720000" y="360000"/>
            <a:ext cx="7920880" cy="4524315"/>
          </a:xfrm>
          <a:prstGeom prst="rect">
            <a:avLst/>
          </a:prstGeom>
          <a:noFill/>
        </p:spPr>
        <p:txBody>
          <a:bodyPr wrap="square" rtlCol="0">
            <a:spAutoFit/>
          </a:bodyPr>
          <a:lstStyle/>
          <a:p>
            <a:r>
              <a:rPr lang="it-IT" sz="2400" dirty="0" smtClean="0">
                <a:latin typeface="Times New Roman" pitchFamily="18" charset="0"/>
                <a:cs typeface="Times New Roman" pitchFamily="18" charset="0"/>
              </a:rPr>
              <a:t>Non sarebbero previsti anni bisestili, ma per consentire il riallineamento con il ciclo delle stagioni, ogni cinque o sei anni verrebbe introdotta una settimana speciale (detta </a:t>
            </a:r>
            <a:r>
              <a:rPr lang="it-IT" sz="2400" i="1" dirty="0" smtClean="0">
                <a:latin typeface="Times New Roman" pitchFamily="18" charset="0"/>
                <a:cs typeface="Times New Roman" pitchFamily="18" charset="0"/>
              </a:rPr>
              <a:t>settimana di Newton</a:t>
            </a:r>
            <a:r>
              <a:rPr lang="it-IT" sz="2400" dirty="0" smtClean="0">
                <a:latin typeface="Times New Roman" pitchFamily="18" charset="0"/>
                <a:cs typeface="Times New Roman" pitchFamily="18" charset="0"/>
              </a:rPr>
              <a:t>), da dedicare interamente ad attività non lavorative.</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Una </a:t>
            </a:r>
            <a:r>
              <a:rPr lang="it-IT" sz="2400" dirty="0" smtClean="0">
                <a:latin typeface="Times New Roman" pitchFamily="18" charset="0"/>
                <a:cs typeface="Times New Roman" pitchFamily="18" charset="0"/>
              </a:rPr>
              <a:t>tale rivoluzionaria impostazione agevolerebbe notevolmente la gestione delle date, perché un unico calendario sarebbe valido per tutti i possibili anni.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Di </a:t>
            </a:r>
            <a:r>
              <a:rPr lang="it-IT" sz="2400" dirty="0" smtClean="0">
                <a:latin typeface="Times New Roman" pitchFamily="18" charset="0"/>
                <a:cs typeface="Times New Roman" pitchFamily="18" charset="0"/>
              </a:rPr>
              <a:t>conseguenza, diventerebbe molto più semplice determinare i giorni appartenenti a ciascun mese (senza bisogno di ricorrere a filastrocche o ad altri espedienti mnemonici...).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ou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ou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04664"/>
            <a:ext cx="184731" cy="369332"/>
          </a:xfrm>
          <a:prstGeom prst="rect">
            <a:avLst/>
          </a:prstGeom>
          <a:noFill/>
        </p:spPr>
        <p:txBody>
          <a:bodyPr wrap="none" rtlCol="0">
            <a:spAutoFit/>
          </a:bodyPr>
          <a:lstStyle/>
          <a:p>
            <a:endParaRPr lang="it-IT" dirty="0"/>
          </a:p>
        </p:txBody>
      </p:sp>
      <p:sp>
        <p:nvSpPr>
          <p:cNvPr id="3" name="CasellaDiTesto 2"/>
          <p:cNvSpPr txBox="1"/>
          <p:nvPr/>
        </p:nvSpPr>
        <p:spPr>
          <a:xfrm>
            <a:off x="720000" y="360000"/>
            <a:ext cx="8064896" cy="4524315"/>
          </a:xfrm>
          <a:prstGeom prst="rect">
            <a:avLst/>
          </a:prstGeom>
          <a:noFill/>
        </p:spPr>
        <p:txBody>
          <a:bodyPr wrap="square" rtlCol="0">
            <a:spAutoFit/>
          </a:bodyPr>
          <a:lstStyle/>
          <a:p>
            <a:r>
              <a:rPr lang="it-IT" sz="2400" dirty="0" smtClean="0">
                <a:latin typeface="Times New Roman" pitchFamily="18" charset="0"/>
                <a:cs typeface="Times New Roman" pitchFamily="18" charset="0"/>
              </a:rPr>
              <a:t>I </a:t>
            </a:r>
            <a:r>
              <a:rPr lang="it-IT" sz="2400" dirty="0" smtClean="0">
                <a:latin typeface="Times New Roman" pitchFamily="18" charset="0"/>
                <a:cs typeface="Times New Roman" pitchFamily="18" charset="0"/>
              </a:rPr>
              <a:t>giorni di </a:t>
            </a:r>
            <a:r>
              <a:rPr lang="it-IT" sz="2400" i="1" dirty="0" smtClean="0">
                <a:latin typeface="Times New Roman" pitchFamily="18" charset="0"/>
                <a:cs typeface="Times New Roman" pitchFamily="18" charset="0"/>
              </a:rPr>
              <a:t>Natale</a:t>
            </a:r>
            <a:r>
              <a:rPr lang="it-IT" sz="2400" dirty="0" smtClean="0">
                <a:latin typeface="Times New Roman" pitchFamily="18" charset="0"/>
                <a:cs typeface="Times New Roman" pitchFamily="18" charset="0"/>
              </a:rPr>
              <a:t> (25 dicembre) e di </a:t>
            </a:r>
            <a:r>
              <a:rPr lang="it-IT" sz="2400" i="1" dirty="0" smtClean="0">
                <a:latin typeface="Times New Roman" pitchFamily="18" charset="0"/>
                <a:cs typeface="Times New Roman" pitchFamily="18" charset="0"/>
              </a:rPr>
              <a:t>Capodanno </a:t>
            </a:r>
            <a:r>
              <a:rPr lang="it-IT" sz="2400" dirty="0" smtClean="0">
                <a:latin typeface="Times New Roman" pitchFamily="18" charset="0"/>
                <a:cs typeface="Times New Roman" pitchFamily="18" charset="0"/>
              </a:rPr>
              <a:t>(1 gennaio) cadrebbero sempre di domenica.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Altre </a:t>
            </a:r>
            <a:r>
              <a:rPr lang="it-IT" sz="2400" dirty="0" smtClean="0">
                <a:latin typeface="Times New Roman" pitchFamily="18" charset="0"/>
                <a:cs typeface="Times New Roman" pitchFamily="18" charset="0"/>
              </a:rPr>
              <a:t>festività nazionali e internazionali, però, capiterebbero in altri giorni della settimana, come ad esempio: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Epifania</a:t>
            </a:r>
            <a:r>
              <a:rPr lang="it-IT" sz="2400" dirty="0" smtClean="0">
                <a:latin typeface="Times New Roman" pitchFamily="18" charset="0"/>
                <a:cs typeface="Times New Roman" pitchFamily="18" charset="0"/>
              </a:rPr>
              <a:t> (6 gennaio) </a:t>
            </a:r>
            <a:r>
              <a:rPr lang="it-IT" sz="2400" dirty="0" smtClean="0">
                <a:latin typeface="Times New Roman" pitchFamily="18" charset="0"/>
                <a:cs typeface="Times New Roman" pitchFamily="18" charset="0"/>
                <a:sym typeface="Wingdings"/>
              </a:rPr>
              <a:t></a:t>
            </a:r>
            <a:r>
              <a:rPr lang="it-IT" sz="2400" dirty="0" smtClean="0">
                <a:latin typeface="Times New Roman" pitchFamily="18" charset="0"/>
                <a:cs typeface="Times New Roman" pitchFamily="18" charset="0"/>
              </a:rPr>
              <a:t> venerdì </a:t>
            </a:r>
          </a:p>
          <a:p>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Anniversario della Liberazione</a:t>
            </a:r>
            <a:r>
              <a:rPr lang="it-IT" sz="2400" dirty="0" smtClean="0">
                <a:latin typeface="Times New Roman" pitchFamily="18" charset="0"/>
                <a:cs typeface="Times New Roman" pitchFamily="18" charset="0"/>
              </a:rPr>
              <a:t> (25 aprile) </a:t>
            </a:r>
            <a:r>
              <a:rPr lang="it-IT" sz="2400" dirty="0" smtClean="0">
                <a:latin typeface="Times New Roman" pitchFamily="18" charset="0"/>
                <a:cs typeface="Times New Roman" pitchFamily="18" charset="0"/>
                <a:sym typeface="Wingdings"/>
              </a:rPr>
              <a:t></a:t>
            </a:r>
            <a:r>
              <a:rPr lang="it-IT" sz="2400" dirty="0" smtClean="0">
                <a:latin typeface="Times New Roman" pitchFamily="18" charset="0"/>
                <a:cs typeface="Times New Roman" pitchFamily="18" charset="0"/>
              </a:rPr>
              <a:t> mercoledì</a:t>
            </a:r>
          </a:p>
          <a:p>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Festa del Lavoro</a:t>
            </a:r>
            <a:r>
              <a:rPr lang="it-IT" sz="2400" dirty="0" smtClean="0">
                <a:latin typeface="Times New Roman" pitchFamily="18" charset="0"/>
                <a:cs typeface="Times New Roman" pitchFamily="18" charset="0"/>
              </a:rPr>
              <a:t> (1 maggio) </a:t>
            </a:r>
            <a:r>
              <a:rPr lang="it-IT" sz="2400" dirty="0" smtClean="0">
                <a:latin typeface="Times New Roman" pitchFamily="18" charset="0"/>
                <a:cs typeface="Times New Roman" pitchFamily="18" charset="0"/>
                <a:sym typeface="Wingdings"/>
              </a:rPr>
              <a:t></a:t>
            </a:r>
            <a:r>
              <a:rPr lang="it-IT" sz="2400" dirty="0" smtClean="0">
                <a:latin typeface="Times New Roman" pitchFamily="18" charset="0"/>
                <a:cs typeface="Times New Roman" pitchFamily="18" charset="0"/>
              </a:rPr>
              <a:t> martedì</a:t>
            </a:r>
          </a:p>
          <a:p>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Ferragosto</a:t>
            </a:r>
            <a:r>
              <a:rPr lang="it-IT" sz="2400" dirty="0" smtClean="0">
                <a:latin typeface="Times New Roman" pitchFamily="18" charset="0"/>
                <a:cs typeface="Times New Roman" pitchFamily="18" charset="0"/>
              </a:rPr>
              <a:t> (15 agosto) </a:t>
            </a:r>
            <a:r>
              <a:rPr lang="it-IT" sz="2400" dirty="0" smtClean="0">
                <a:latin typeface="Times New Roman" pitchFamily="18" charset="0"/>
                <a:cs typeface="Times New Roman" pitchFamily="18" charset="0"/>
                <a:sym typeface="Wingdings"/>
              </a:rPr>
              <a:t></a:t>
            </a:r>
            <a:r>
              <a:rPr lang="it-IT" sz="2400" dirty="0" smtClean="0">
                <a:latin typeface="Times New Roman" pitchFamily="18" charset="0"/>
                <a:cs typeface="Times New Roman" pitchFamily="18" charset="0"/>
              </a:rPr>
              <a:t> martedì</a:t>
            </a:r>
          </a:p>
          <a:p>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Festa della Repubblica</a:t>
            </a:r>
            <a:r>
              <a:rPr lang="it-IT" sz="2400" dirty="0" smtClean="0">
                <a:latin typeface="Times New Roman" pitchFamily="18" charset="0"/>
                <a:cs typeface="Times New Roman" pitchFamily="18" charset="0"/>
              </a:rPr>
              <a:t> (2 giugno) </a:t>
            </a:r>
            <a:r>
              <a:rPr lang="it-IT" sz="2400" dirty="0" smtClean="0">
                <a:latin typeface="Times New Roman" pitchFamily="18" charset="0"/>
                <a:cs typeface="Times New Roman" pitchFamily="18" charset="0"/>
                <a:sym typeface="Wingdings"/>
              </a:rPr>
              <a:t></a:t>
            </a:r>
            <a:r>
              <a:rPr lang="it-IT" sz="2400" dirty="0" smtClean="0">
                <a:latin typeface="Times New Roman" pitchFamily="18" charset="0"/>
                <a:cs typeface="Times New Roman" pitchFamily="18" charset="0"/>
              </a:rPr>
              <a:t> venerdì </a:t>
            </a:r>
          </a:p>
          <a:p>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Immacolata Concezione</a:t>
            </a:r>
            <a:r>
              <a:rPr lang="it-IT" sz="2400" dirty="0" smtClean="0">
                <a:latin typeface="Times New Roman" pitchFamily="18" charset="0"/>
                <a:cs typeface="Times New Roman" pitchFamily="18" charset="0"/>
              </a:rPr>
              <a:t> (8 dicembre) </a:t>
            </a:r>
            <a:r>
              <a:rPr lang="it-IT" sz="2400" dirty="0" smtClean="0">
                <a:latin typeface="Times New Roman" pitchFamily="18" charset="0"/>
                <a:cs typeface="Times New Roman" pitchFamily="18" charset="0"/>
                <a:sym typeface="Wingdings"/>
              </a:rPr>
              <a:t></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giovedì</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ou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out)">
                                      <p:cBhvr>
                                        <p:cTn id="12" dur="500"/>
                                        <p:tgtEl>
                                          <p:spTgt spid="3">
                                            <p:txEl>
                                              <p:pRg st="4" end="4"/>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ox(out)">
                                      <p:cBhvr>
                                        <p:cTn id="15" dur="500"/>
                                        <p:tgtEl>
                                          <p:spTgt spid="3">
                                            <p:txEl>
                                              <p:pRg st="5" end="5"/>
                                            </p:txEl>
                                          </p:spTgt>
                                        </p:tgtEl>
                                      </p:cBhvr>
                                    </p:animEffect>
                                  </p:childTnLst>
                                </p:cTn>
                              </p:par>
                              <p:par>
                                <p:cTn id="16" presetID="4" presetClass="entr" presetSubtype="32"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ox(out)">
                                      <p:cBhvr>
                                        <p:cTn id="18" dur="500"/>
                                        <p:tgtEl>
                                          <p:spTgt spid="3">
                                            <p:txEl>
                                              <p:pRg st="6" end="6"/>
                                            </p:txEl>
                                          </p:spTgt>
                                        </p:tgtEl>
                                      </p:cBhvr>
                                    </p:animEffect>
                                  </p:childTnLst>
                                </p:cTn>
                              </p:par>
                              <p:par>
                                <p:cTn id="19" presetID="4" presetClass="entr" presetSubtype="32"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ox(out)">
                                      <p:cBhvr>
                                        <p:cTn id="21" dur="500"/>
                                        <p:tgtEl>
                                          <p:spTgt spid="3">
                                            <p:txEl>
                                              <p:pRg st="7" end="7"/>
                                            </p:txEl>
                                          </p:spTgt>
                                        </p:tgtEl>
                                      </p:cBhvr>
                                    </p:animEffect>
                                  </p:childTnLst>
                                </p:cTn>
                              </p:par>
                              <p:par>
                                <p:cTn id="22" presetID="4" presetClass="entr" presetSubtype="32"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ox(out)">
                                      <p:cBhvr>
                                        <p:cTn id="24" dur="500"/>
                                        <p:tgtEl>
                                          <p:spTgt spid="3">
                                            <p:txEl>
                                              <p:pRg st="8" end="8"/>
                                            </p:txEl>
                                          </p:spTgt>
                                        </p:tgtEl>
                                      </p:cBhvr>
                                    </p:animEffect>
                                  </p:childTnLst>
                                </p:cTn>
                              </p:par>
                              <p:par>
                                <p:cTn id="25" presetID="4" presetClass="entr" presetSubtype="32"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ox(out)">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04664"/>
            <a:ext cx="184731" cy="369332"/>
          </a:xfrm>
          <a:prstGeom prst="rect">
            <a:avLst/>
          </a:prstGeom>
          <a:noFill/>
        </p:spPr>
        <p:txBody>
          <a:bodyPr wrap="none" rtlCol="0">
            <a:spAutoFit/>
          </a:bodyPr>
          <a:lstStyle/>
          <a:p>
            <a:endParaRPr lang="it-IT" dirty="0"/>
          </a:p>
        </p:txBody>
      </p:sp>
      <p:sp>
        <p:nvSpPr>
          <p:cNvPr id="3" name="CasellaDiTesto 2"/>
          <p:cNvSpPr txBox="1"/>
          <p:nvPr/>
        </p:nvSpPr>
        <p:spPr>
          <a:xfrm>
            <a:off x="720000" y="360000"/>
            <a:ext cx="8136904" cy="3785652"/>
          </a:xfrm>
          <a:prstGeom prst="rect">
            <a:avLst/>
          </a:prstGeom>
          <a:noFill/>
        </p:spPr>
        <p:txBody>
          <a:bodyPr wrap="square" rtlCol="0">
            <a:spAutoFit/>
          </a:bodyPr>
          <a:lstStyle/>
          <a:p>
            <a:r>
              <a:rPr lang="it-IT" sz="2400" dirty="0" smtClean="0">
                <a:latin typeface="Times New Roman" pitchFamily="18" charset="0"/>
                <a:cs typeface="Times New Roman" pitchFamily="18" charset="0"/>
              </a:rPr>
              <a:t>Questo </a:t>
            </a:r>
            <a:r>
              <a:rPr lang="it-IT" sz="2400" dirty="0" smtClean="0">
                <a:latin typeface="Times New Roman" pitchFamily="18" charset="0"/>
                <a:cs typeface="Times New Roman" pitchFamily="18" charset="0"/>
              </a:rPr>
              <a:t>significa che, almeno in Italia, verrebbe incoraggiata la pianificazione di un buon numero di ponti infrasettimanali (perenni!...).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Sul versante scaramantico, si può rilevare che ci sarebbero ben quattro </a:t>
            </a:r>
            <a:r>
              <a:rPr lang="it-IT" sz="2400" i="1" dirty="0" smtClean="0">
                <a:latin typeface="Times New Roman" pitchFamily="18" charset="0"/>
                <a:cs typeface="Times New Roman" pitchFamily="18" charset="0"/>
              </a:rPr>
              <a:t>venerdì 13</a:t>
            </a:r>
            <a:r>
              <a:rPr lang="it-IT" sz="2400" dirty="0" smtClean="0">
                <a:latin typeface="Times New Roman" pitchFamily="18" charset="0"/>
                <a:cs typeface="Times New Roman" pitchFamily="18" charset="0"/>
              </a:rPr>
              <a:t> (rispettivamente, nei mesi di Gennaio, Aprile, Luglio e Ottobre), ma sarebbero del tutto assenti i </a:t>
            </a:r>
            <a:r>
              <a:rPr lang="it-IT" sz="2400" i="1" dirty="0" smtClean="0">
                <a:latin typeface="Times New Roman" pitchFamily="18" charset="0"/>
                <a:cs typeface="Times New Roman" pitchFamily="18" charset="0"/>
              </a:rPr>
              <a:t>venerdì 17</a:t>
            </a:r>
            <a:r>
              <a:rPr lang="it-IT" sz="2400" dirty="0" smtClean="0">
                <a:latin typeface="Times New Roman" pitchFamily="18" charset="0"/>
                <a:cs typeface="Times New Roman" pitchFamily="18" charset="0"/>
              </a:rPr>
              <a:t>.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Inoltre, col mutare della durata dei mesi, sarebbe necessario </a:t>
            </a:r>
            <a:r>
              <a:rPr lang="it-IT" sz="2400" dirty="0" smtClean="0">
                <a:latin typeface="Times New Roman" pitchFamily="18" charset="0"/>
                <a:cs typeface="Times New Roman" pitchFamily="18" charset="0"/>
              </a:rPr>
              <a:t>ritoccare </a:t>
            </a:r>
            <a:r>
              <a:rPr lang="it-IT" sz="2400" dirty="0" smtClean="0">
                <a:latin typeface="Times New Roman" pitchFamily="18" charset="0"/>
                <a:cs typeface="Times New Roman" pitchFamily="18" charset="0"/>
              </a:rPr>
              <a:t>la collocazione dei segni zodiacali (per chi ci crede...).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ou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ou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11.JPG"/>
          <p:cNvPicPr>
            <a:picLocks noChangeAspect="1"/>
          </p:cNvPicPr>
          <p:nvPr/>
        </p:nvPicPr>
        <p:blipFill>
          <a:blip r:embed="rId2" cstate="print"/>
          <a:stretch>
            <a:fillRect/>
          </a:stretch>
        </p:blipFill>
        <p:spPr>
          <a:xfrm>
            <a:off x="612000" y="1260000"/>
            <a:ext cx="7920000" cy="43421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12.JPG"/>
          <p:cNvPicPr>
            <a:picLocks noChangeAspect="1"/>
          </p:cNvPicPr>
          <p:nvPr/>
        </p:nvPicPr>
        <p:blipFill>
          <a:blip r:embed="rId2" cstate="print"/>
          <a:stretch>
            <a:fillRect/>
          </a:stretch>
        </p:blipFill>
        <p:spPr>
          <a:xfrm>
            <a:off x="612000" y="1260000"/>
            <a:ext cx="7920000" cy="43421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opertina 03.JPG"/>
          <p:cNvPicPr>
            <a:picLocks noChangeAspect="1"/>
          </p:cNvPicPr>
          <p:nvPr/>
        </p:nvPicPr>
        <p:blipFill>
          <a:blip r:embed="rId2" cstate="print"/>
          <a:stretch>
            <a:fillRect/>
          </a:stretch>
        </p:blipFill>
        <p:spPr>
          <a:xfrm>
            <a:off x="2339752" y="188640"/>
            <a:ext cx="4489477" cy="6480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riquadro 3.JPG"/>
          <p:cNvPicPr>
            <a:picLocks noChangeAspect="1"/>
          </p:cNvPicPr>
          <p:nvPr/>
        </p:nvPicPr>
        <p:blipFill>
          <a:blip r:embed="rId2" cstate="print"/>
          <a:stretch>
            <a:fillRect/>
          </a:stretch>
        </p:blipFill>
        <p:spPr>
          <a:xfrm>
            <a:off x="2340000" y="187200"/>
            <a:ext cx="4489200" cy="6479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13.JPG"/>
          <p:cNvPicPr>
            <a:picLocks noChangeAspect="1"/>
          </p:cNvPicPr>
          <p:nvPr/>
        </p:nvPicPr>
        <p:blipFill>
          <a:blip r:embed="rId2" cstate="print"/>
          <a:stretch>
            <a:fillRect/>
          </a:stretch>
        </p:blipFill>
        <p:spPr>
          <a:xfrm>
            <a:off x="612000" y="1260000"/>
            <a:ext cx="7920000" cy="40408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14.JPG"/>
          <p:cNvPicPr>
            <a:picLocks noChangeAspect="1"/>
          </p:cNvPicPr>
          <p:nvPr/>
        </p:nvPicPr>
        <p:blipFill>
          <a:blip r:embed="rId2" cstate="print"/>
          <a:stretch>
            <a:fillRect/>
          </a:stretch>
        </p:blipFill>
        <p:spPr>
          <a:xfrm>
            <a:off x="612000" y="1260000"/>
            <a:ext cx="7920000" cy="40408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15.JPG"/>
          <p:cNvPicPr>
            <a:picLocks noChangeAspect="1"/>
          </p:cNvPicPr>
          <p:nvPr/>
        </p:nvPicPr>
        <p:blipFill>
          <a:blip r:embed="rId2" cstate="print"/>
          <a:stretch>
            <a:fillRect/>
          </a:stretch>
        </p:blipFill>
        <p:spPr>
          <a:xfrm>
            <a:off x="612000" y="1260000"/>
            <a:ext cx="7920000" cy="40408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01.JPG"/>
          <p:cNvPicPr>
            <a:picLocks noChangeAspect="1"/>
          </p:cNvPicPr>
          <p:nvPr/>
        </p:nvPicPr>
        <p:blipFill>
          <a:blip r:embed="rId2" cstate="print"/>
          <a:stretch>
            <a:fillRect/>
          </a:stretch>
        </p:blipFill>
        <p:spPr>
          <a:xfrm>
            <a:off x="683568" y="1836000"/>
            <a:ext cx="7920000" cy="289282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opertina 03.JPG"/>
          <p:cNvPicPr>
            <a:picLocks noChangeAspect="1"/>
          </p:cNvPicPr>
          <p:nvPr/>
        </p:nvPicPr>
        <p:blipFill>
          <a:blip r:embed="rId2" cstate="print"/>
          <a:stretch>
            <a:fillRect/>
          </a:stretch>
        </p:blipFill>
        <p:spPr>
          <a:xfrm>
            <a:off x="2339752" y="188640"/>
            <a:ext cx="4489477" cy="6480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riquadro 4.JPG"/>
          <p:cNvPicPr>
            <a:picLocks noChangeAspect="1"/>
          </p:cNvPicPr>
          <p:nvPr/>
        </p:nvPicPr>
        <p:blipFill>
          <a:blip r:embed="rId2" cstate="print"/>
          <a:stretch>
            <a:fillRect/>
          </a:stretch>
        </p:blipFill>
        <p:spPr>
          <a:xfrm>
            <a:off x="2340000" y="187200"/>
            <a:ext cx="4489200" cy="6479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opertina 16.JPG"/>
          <p:cNvPicPr>
            <a:picLocks noChangeAspect="1"/>
          </p:cNvPicPr>
          <p:nvPr/>
        </p:nvPicPr>
        <p:blipFill>
          <a:blip r:embed="rId2" cstate="print"/>
          <a:stretch>
            <a:fillRect/>
          </a:stretch>
        </p:blipFill>
        <p:spPr>
          <a:xfrm>
            <a:off x="684000" y="1836000"/>
            <a:ext cx="7920000" cy="254719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17.JPG"/>
          <p:cNvPicPr>
            <a:picLocks noChangeAspect="1"/>
          </p:cNvPicPr>
          <p:nvPr/>
        </p:nvPicPr>
        <p:blipFill>
          <a:blip r:embed="rId2" cstate="print"/>
          <a:stretch>
            <a:fillRect/>
          </a:stretch>
        </p:blipFill>
        <p:spPr>
          <a:xfrm>
            <a:off x="684000" y="1836000"/>
            <a:ext cx="7920000" cy="25471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18.JPG"/>
          <p:cNvPicPr>
            <a:picLocks noChangeAspect="1"/>
          </p:cNvPicPr>
          <p:nvPr/>
        </p:nvPicPr>
        <p:blipFill>
          <a:blip r:embed="rId2" cstate="print"/>
          <a:stretch>
            <a:fillRect/>
          </a:stretch>
        </p:blipFill>
        <p:spPr>
          <a:xfrm>
            <a:off x="684000" y="1836000"/>
            <a:ext cx="7920000" cy="254719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opertina 03.JPG"/>
          <p:cNvPicPr>
            <a:picLocks noChangeAspect="1"/>
          </p:cNvPicPr>
          <p:nvPr/>
        </p:nvPicPr>
        <p:blipFill>
          <a:blip r:embed="rId2" cstate="print"/>
          <a:stretch>
            <a:fillRect/>
          </a:stretch>
        </p:blipFill>
        <p:spPr>
          <a:xfrm>
            <a:off x="2339752" y="188640"/>
            <a:ext cx="4489477" cy="6480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riquadro 5.JPG"/>
          <p:cNvPicPr>
            <a:picLocks noChangeAspect="1"/>
          </p:cNvPicPr>
          <p:nvPr/>
        </p:nvPicPr>
        <p:blipFill>
          <a:blip r:embed="rId2" cstate="print"/>
          <a:stretch>
            <a:fillRect/>
          </a:stretch>
        </p:blipFill>
        <p:spPr>
          <a:xfrm>
            <a:off x="2340000" y="187200"/>
            <a:ext cx="4489200" cy="6479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19.JPG"/>
          <p:cNvPicPr>
            <a:picLocks noChangeAspect="1"/>
          </p:cNvPicPr>
          <p:nvPr/>
        </p:nvPicPr>
        <p:blipFill>
          <a:blip r:embed="rId2" cstate="print"/>
          <a:stretch>
            <a:fillRect/>
          </a:stretch>
        </p:blipFill>
        <p:spPr>
          <a:xfrm>
            <a:off x="612000" y="1440000"/>
            <a:ext cx="7920000" cy="397424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20.JPG"/>
          <p:cNvPicPr>
            <a:picLocks noChangeAspect="1"/>
          </p:cNvPicPr>
          <p:nvPr/>
        </p:nvPicPr>
        <p:blipFill>
          <a:blip r:embed="rId2" cstate="print"/>
          <a:stretch>
            <a:fillRect/>
          </a:stretch>
        </p:blipFill>
        <p:spPr>
          <a:xfrm>
            <a:off x="612000" y="1440000"/>
            <a:ext cx="7920000" cy="397424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21.JPG"/>
          <p:cNvPicPr>
            <a:picLocks noChangeAspect="1"/>
          </p:cNvPicPr>
          <p:nvPr/>
        </p:nvPicPr>
        <p:blipFill>
          <a:blip r:embed="rId2" cstate="print"/>
          <a:stretch>
            <a:fillRect/>
          </a:stretch>
        </p:blipFill>
        <p:spPr>
          <a:xfrm>
            <a:off x="612000" y="1440000"/>
            <a:ext cx="7920000" cy="397424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02.JPG"/>
          <p:cNvPicPr>
            <a:picLocks noChangeAspect="1"/>
          </p:cNvPicPr>
          <p:nvPr/>
        </p:nvPicPr>
        <p:blipFill>
          <a:blip r:embed="rId2" cstate="print"/>
          <a:stretch>
            <a:fillRect/>
          </a:stretch>
        </p:blipFill>
        <p:spPr>
          <a:xfrm>
            <a:off x="2340000" y="187200"/>
            <a:ext cx="4489200" cy="37714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riquadro 6.JPG"/>
          <p:cNvPicPr>
            <a:picLocks noChangeAspect="1"/>
          </p:cNvPicPr>
          <p:nvPr/>
        </p:nvPicPr>
        <p:blipFill>
          <a:blip r:embed="rId2" cstate="print"/>
          <a:stretch>
            <a:fillRect/>
          </a:stretch>
        </p:blipFill>
        <p:spPr>
          <a:xfrm>
            <a:off x="2340000" y="187200"/>
            <a:ext cx="4489200" cy="6479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22.JPG"/>
          <p:cNvPicPr>
            <a:picLocks noChangeAspect="1"/>
          </p:cNvPicPr>
          <p:nvPr/>
        </p:nvPicPr>
        <p:blipFill>
          <a:blip r:embed="rId2" cstate="print"/>
          <a:stretch>
            <a:fillRect/>
          </a:stretch>
        </p:blipFill>
        <p:spPr>
          <a:xfrm>
            <a:off x="612000" y="540000"/>
            <a:ext cx="7920000" cy="541384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23.JPG"/>
          <p:cNvPicPr>
            <a:picLocks noChangeAspect="1"/>
          </p:cNvPicPr>
          <p:nvPr/>
        </p:nvPicPr>
        <p:blipFill>
          <a:blip r:embed="rId2" cstate="print"/>
          <a:stretch>
            <a:fillRect/>
          </a:stretch>
        </p:blipFill>
        <p:spPr>
          <a:xfrm>
            <a:off x="612000" y="540000"/>
            <a:ext cx="7920000" cy="541384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632848"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Con il termine </a:t>
            </a:r>
            <a:r>
              <a:rPr lang="it-IT" sz="2400" i="1" dirty="0" smtClean="0">
                <a:latin typeface="Times New Roman" pitchFamily="18" charset="0"/>
                <a:cs typeface="Times New Roman" pitchFamily="18" charset="0"/>
              </a:rPr>
              <a:t>proverbio</a:t>
            </a:r>
            <a:r>
              <a:rPr lang="it-IT" sz="2400" dirty="0" smtClean="0">
                <a:latin typeface="Times New Roman" pitchFamily="18" charset="0"/>
                <a:cs typeface="Times New Roman" pitchFamily="18" charset="0"/>
              </a:rPr>
              <a:t> si intende un breve detto anonimo, di larga diffusione e antica tradizione, che esprime un giudizio o un consiglio, desunto dall’esperienza comune.</a:t>
            </a:r>
          </a:p>
          <a:p>
            <a:r>
              <a:rPr lang="it-IT" sz="2400" dirty="0" smtClean="0">
                <a:latin typeface="Times New Roman" pitchFamily="18" charset="0"/>
                <a:cs typeface="Times New Roman" pitchFamily="18" charset="0"/>
              </a:rPr>
              <a:t> </a:t>
            </a:r>
          </a:p>
          <a:p>
            <a:r>
              <a:rPr lang="it-IT" sz="2400" dirty="0" smtClean="0">
                <a:latin typeface="Times New Roman" pitchFamily="18" charset="0"/>
                <a:cs typeface="Times New Roman" pitchFamily="18" charset="0"/>
              </a:rPr>
              <a:t>L’origine dei proverbi si perde nella notte dei tempi. </a:t>
            </a:r>
          </a:p>
          <a:p>
            <a:r>
              <a:rPr lang="it-IT" sz="2400" dirty="0" smtClean="0">
                <a:latin typeface="Times New Roman" pitchFamily="18" charset="0"/>
                <a:cs typeface="Times New Roman" pitchFamily="18" charset="0"/>
              </a:rPr>
              <a:t>La</a:t>
            </a:r>
            <a:r>
              <a:rPr lang="it-IT" sz="2400" i="1" dirty="0" smtClean="0">
                <a:latin typeface="Times New Roman" pitchFamily="18" charset="0"/>
                <a:cs typeface="Times New Roman" pitchFamily="18" charset="0"/>
              </a:rPr>
              <a:t> Bibbia</a:t>
            </a:r>
            <a:r>
              <a:rPr lang="it-IT" sz="2400" dirty="0" smtClean="0">
                <a:latin typeface="Times New Roman" pitchFamily="18" charset="0"/>
                <a:cs typeface="Times New Roman" pitchFamily="18" charset="0"/>
              </a:rPr>
              <a:t>, in particolare, contiene un </a:t>
            </a:r>
            <a:r>
              <a:rPr lang="it-IT" sz="2400" i="1" dirty="0" smtClean="0">
                <a:latin typeface="Times New Roman" pitchFamily="18" charset="0"/>
                <a:cs typeface="Times New Roman" pitchFamily="18" charset="0"/>
              </a:rPr>
              <a:t>Libro dei proverbi</a:t>
            </a:r>
            <a:r>
              <a:rPr lang="it-IT" sz="2400" dirty="0" smtClean="0">
                <a:latin typeface="Times New Roman" pitchFamily="18" charset="0"/>
                <a:cs typeface="Times New Roman" pitchFamily="18" charset="0"/>
              </a:rPr>
              <a:t>, attribuito in parte a Salomone, che raccoglie numerosi detti e brevi insegnamenti suddivisi in nove sezioni, precedute da un’introduzione.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Un proverbio è sempre portatore di un significato compiuto, a differenza di un generico </a:t>
            </a:r>
            <a:r>
              <a:rPr lang="it-IT" sz="2400" i="1" dirty="0" smtClean="0">
                <a:latin typeface="Times New Roman" pitchFamily="18" charset="0"/>
                <a:cs typeface="Times New Roman" pitchFamily="18" charset="0"/>
              </a:rPr>
              <a:t>modo di dire</a:t>
            </a:r>
            <a:r>
              <a:rPr lang="it-IT" sz="2400" dirty="0" smtClean="0">
                <a:latin typeface="Times New Roman" pitchFamily="18" charset="0"/>
                <a:cs typeface="Times New Roman" pitchFamily="18" charset="0"/>
              </a:rPr>
              <a:t> che, per riuscire a esprimere un concetto preciso, deve essere associato a un predicato verbale, al pari di un avverbio.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ox(out)">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ox(out)">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84448" cy="4893647"/>
          </a:xfrm>
          <a:prstGeom prst="rect">
            <a:avLst/>
          </a:prstGeom>
          <a:noFill/>
        </p:spPr>
        <p:txBody>
          <a:bodyPr wrap="square" rtlCol="0">
            <a:spAutoFit/>
          </a:bodyPr>
          <a:lstStyle/>
          <a:p>
            <a:r>
              <a:rPr lang="it-IT" sz="2400" dirty="0" smtClean="0">
                <a:latin typeface="Times New Roman" pitchFamily="18" charset="0"/>
                <a:cs typeface="Times New Roman" pitchFamily="18" charset="0"/>
              </a:rPr>
              <a:t>Ad esempio, la locuzione: «a denti stretti» può significare: «con rabbia», «controvoglia» o anche: «col massimo impegno».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Per poter fornire un’informazione meno vaga, però, deve essere inserita in frasi analoghe a queste: «</a:t>
            </a:r>
            <a:r>
              <a:rPr lang="it-IT" sz="2400" i="1" dirty="0" smtClean="0">
                <a:latin typeface="Times New Roman" pitchFamily="18" charset="0"/>
                <a:cs typeface="Times New Roman" pitchFamily="18" charset="0"/>
              </a:rPr>
              <a:t>rispose</a:t>
            </a:r>
            <a:r>
              <a:rPr lang="it-IT" sz="2400" dirty="0" smtClean="0">
                <a:latin typeface="Times New Roman" pitchFamily="18" charset="0"/>
                <a:cs typeface="Times New Roman" pitchFamily="18" charset="0"/>
              </a:rPr>
              <a:t> a denti stretti», «</a:t>
            </a:r>
            <a:r>
              <a:rPr lang="it-IT" sz="2400" i="1" dirty="0" smtClean="0">
                <a:latin typeface="Times New Roman" pitchFamily="18" charset="0"/>
                <a:cs typeface="Times New Roman" pitchFamily="18" charset="0"/>
              </a:rPr>
              <a:t>accettò</a:t>
            </a:r>
            <a:r>
              <a:rPr lang="it-IT" sz="2400" dirty="0" smtClean="0">
                <a:latin typeface="Times New Roman" pitchFamily="18" charset="0"/>
                <a:cs typeface="Times New Roman" pitchFamily="18" charset="0"/>
              </a:rPr>
              <a:t> a denti stretti», «</a:t>
            </a:r>
            <a:r>
              <a:rPr lang="it-IT" sz="2400" i="1" dirty="0" smtClean="0">
                <a:latin typeface="Times New Roman" pitchFamily="18" charset="0"/>
                <a:cs typeface="Times New Roman" pitchFamily="18" charset="0"/>
              </a:rPr>
              <a:t>lottava</a:t>
            </a:r>
            <a:r>
              <a:rPr lang="it-IT" sz="2400" dirty="0" smtClean="0">
                <a:latin typeface="Times New Roman" pitchFamily="18" charset="0"/>
                <a:cs typeface="Times New Roman" pitchFamily="18" charset="0"/>
              </a:rPr>
              <a:t> a denti stretti», </a:t>
            </a:r>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e </a:t>
            </a:r>
            <a:r>
              <a:rPr lang="it-IT" sz="2400" dirty="0" smtClean="0">
                <a:latin typeface="Times New Roman" pitchFamily="18" charset="0"/>
                <a:cs typeface="Times New Roman" pitchFamily="18" charset="0"/>
              </a:rPr>
              <a:t>così via.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Invece, un proverbio come, ad esempio: «Chi la fa, l’aspetti», manifesta il chiaro significato di: «Chi reca danno ad altre persone, deve aspettarsi da queste una reazione dello stesso tipo», senza bisogno di alcun tipo di intervento sintattico.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ox(out)">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ox(out)">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5632311"/>
          </a:xfrm>
          <a:prstGeom prst="rect">
            <a:avLst/>
          </a:prstGeom>
          <a:noFill/>
        </p:spPr>
        <p:txBody>
          <a:bodyPr wrap="square" rtlCol="0">
            <a:spAutoFit/>
          </a:bodyPr>
          <a:lstStyle/>
          <a:p>
            <a:r>
              <a:rPr lang="it-IT" sz="2400" dirty="0" smtClean="0">
                <a:latin typeface="Times New Roman" pitchFamily="18" charset="0"/>
                <a:cs typeface="Times New Roman" pitchFamily="18" charset="0"/>
              </a:rPr>
              <a:t>Ci siamo resi conto del grande potenziale comunicativo che possiedono i proverbi, proprio quando abbiamo cominciato a proporre questo libro alla redazione di Ponte alle Grazie. Dopo alcuni contatti telefonici, uno di noi due  ha spedito il seguente sintetico messaggio di posta elettronica. </a:t>
            </a:r>
            <a:r>
              <a:rPr lang="it-IT" sz="2400" i="1" dirty="0" smtClean="0">
                <a:latin typeface="Times New Roman" pitchFamily="18" charset="0"/>
                <a:cs typeface="Times New Roman" pitchFamily="18" charset="0"/>
              </a:rPr>
              <a:t> </a:t>
            </a:r>
          </a:p>
          <a:p>
            <a:endParaRPr lang="it-IT" sz="2400"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Come promesso, mi affretto a inviare il materiale elaborato da Riccardo Bersani, che avrei dovuto farvi avere ieri. Spero che risulti di vostro gradimento. </a:t>
            </a:r>
            <a:endParaRPr lang="it-IT" sz="2400" b="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Cordiali saluti, Ennio Peres</a:t>
            </a:r>
          </a:p>
          <a:p>
            <a:endParaRPr lang="it-IT" sz="2400" i="1"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Ebbene, a una più attenta analisi, ci siamo accorti che il testo in questione poteva essere suddiviso in più parti, ognuna delle quali si prestava a essere commentata da un noto proverbio, come qui evidenziato.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ox(out)">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ox(out)">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1"/>
            <a:ext cx="7704856" cy="5909310"/>
          </a:xfrm>
          <a:prstGeom prst="rect">
            <a:avLst/>
          </a:prstGeom>
          <a:noFill/>
        </p:spPr>
        <p:txBody>
          <a:bodyPr wrap="square" rtlCol="0">
            <a:spAutoFit/>
          </a:bodyPr>
          <a:lstStyle/>
          <a:p>
            <a:pPr algn="ctr"/>
            <a:r>
              <a:rPr lang="it-IT" sz="2400" b="1" i="1" dirty="0" smtClean="0">
                <a:solidFill>
                  <a:srgbClr val="002060"/>
                </a:solidFill>
                <a:latin typeface="Times New Roman" pitchFamily="18" charset="0"/>
                <a:cs typeface="Times New Roman" pitchFamily="18" charset="0"/>
              </a:rPr>
              <a:t>Come promesso</a:t>
            </a:r>
            <a:r>
              <a:rPr lang="it-IT" sz="2400" b="1" i="1" dirty="0" smtClean="0">
                <a:solidFill>
                  <a:srgbClr val="002060"/>
                </a:solidFill>
                <a:latin typeface="Times New Roman" pitchFamily="18" charset="0"/>
                <a:cs typeface="Times New Roman" pitchFamily="18" charset="0"/>
              </a:rPr>
              <a:t>,</a:t>
            </a:r>
          </a:p>
          <a:p>
            <a:pPr algn="ctr"/>
            <a:r>
              <a:rPr lang="it-IT" sz="2400" b="1" dirty="0" smtClean="0">
                <a:solidFill>
                  <a:srgbClr val="FF0000"/>
                </a:solidFill>
                <a:latin typeface="Times New Roman" pitchFamily="18" charset="0"/>
                <a:cs typeface="Times New Roman" pitchFamily="18" charset="0"/>
              </a:rPr>
              <a:t>«Ogni promessa è debito» </a:t>
            </a:r>
            <a:endParaRPr lang="it-IT" sz="2400" b="1" dirty="0" smtClean="0">
              <a:solidFill>
                <a:srgbClr val="FF0000"/>
              </a:solidFill>
              <a:latin typeface="Times New Roman" pitchFamily="18" charset="0"/>
              <a:cs typeface="Times New Roman" pitchFamily="18" charset="0"/>
            </a:endParaRPr>
          </a:p>
          <a:p>
            <a:pPr algn="ctr"/>
            <a:r>
              <a:rPr lang="it-IT" b="1" dirty="0" smtClean="0">
                <a:solidFill>
                  <a:srgbClr val="FF0000"/>
                </a:solidFill>
                <a:latin typeface="Times New Roman" pitchFamily="18" charset="0"/>
                <a:cs typeface="Times New Roman" pitchFamily="18" charset="0"/>
              </a:rPr>
              <a:t> </a:t>
            </a:r>
            <a:r>
              <a:rPr lang="it-IT" b="1" i="1" dirty="0" smtClean="0">
                <a:latin typeface="Times New Roman" pitchFamily="18" charset="0"/>
                <a:cs typeface="Times New Roman" pitchFamily="18" charset="0"/>
              </a:rPr>
              <a:t> </a:t>
            </a:r>
          </a:p>
          <a:p>
            <a:pPr algn="ctr"/>
            <a:r>
              <a:rPr lang="it-IT" sz="2400" b="1" i="1" dirty="0" smtClean="0">
                <a:solidFill>
                  <a:srgbClr val="002060"/>
                </a:solidFill>
                <a:latin typeface="Times New Roman" pitchFamily="18" charset="0"/>
                <a:cs typeface="Times New Roman" pitchFamily="18" charset="0"/>
              </a:rPr>
              <a:t>mi </a:t>
            </a:r>
            <a:r>
              <a:rPr lang="it-IT" sz="2400" b="1" i="1" dirty="0" smtClean="0">
                <a:solidFill>
                  <a:srgbClr val="002060"/>
                </a:solidFill>
                <a:latin typeface="Times New Roman" pitchFamily="18" charset="0"/>
                <a:cs typeface="Times New Roman" pitchFamily="18" charset="0"/>
              </a:rPr>
              <a:t>affretto a inviare </a:t>
            </a:r>
            <a:endParaRPr lang="it-IT" sz="2400" b="1" i="1" dirty="0" smtClean="0">
              <a:solidFill>
                <a:srgbClr val="002060"/>
              </a:solidFill>
              <a:latin typeface="Times New Roman" pitchFamily="18" charset="0"/>
              <a:cs typeface="Times New Roman" pitchFamily="18" charset="0"/>
            </a:endParaRPr>
          </a:p>
          <a:p>
            <a:pPr algn="ctr"/>
            <a:r>
              <a:rPr lang="it-IT" sz="2400" b="1" dirty="0" smtClean="0">
                <a:solidFill>
                  <a:srgbClr val="FF0000"/>
                </a:solidFill>
                <a:latin typeface="Times New Roman" pitchFamily="18" charset="0"/>
                <a:cs typeface="Times New Roman" pitchFamily="18" charset="0"/>
              </a:rPr>
              <a:t>«Chi ha tempo non aspetti tempo» </a:t>
            </a:r>
            <a:endParaRPr lang="it-IT" sz="2400" b="1" dirty="0" smtClean="0">
              <a:solidFill>
                <a:srgbClr val="FF0000"/>
              </a:solidFill>
              <a:latin typeface="Times New Roman" pitchFamily="18" charset="0"/>
              <a:cs typeface="Times New Roman" pitchFamily="18" charset="0"/>
            </a:endParaRPr>
          </a:p>
          <a:p>
            <a:pPr algn="ctr"/>
            <a:r>
              <a:rPr lang="it-IT" b="1" dirty="0" smtClean="0">
                <a:solidFill>
                  <a:srgbClr val="FF0000"/>
                </a:solidFill>
                <a:latin typeface="Times New Roman" pitchFamily="18" charset="0"/>
                <a:cs typeface="Times New Roman" pitchFamily="18" charset="0"/>
              </a:rPr>
              <a:t> </a:t>
            </a:r>
            <a:endParaRPr lang="it-IT" b="1" i="1" dirty="0" smtClean="0">
              <a:latin typeface="Times New Roman" pitchFamily="18" charset="0"/>
              <a:cs typeface="Times New Roman" pitchFamily="18" charset="0"/>
            </a:endParaRPr>
          </a:p>
          <a:p>
            <a:pPr algn="ctr"/>
            <a:r>
              <a:rPr lang="it-IT" sz="2400" b="1" i="1" dirty="0" smtClean="0">
                <a:solidFill>
                  <a:srgbClr val="002060"/>
                </a:solidFill>
                <a:latin typeface="Times New Roman" pitchFamily="18" charset="0"/>
                <a:cs typeface="Times New Roman" pitchFamily="18" charset="0"/>
              </a:rPr>
              <a:t>il </a:t>
            </a:r>
            <a:r>
              <a:rPr lang="it-IT" sz="2400" b="1" i="1" dirty="0" smtClean="0">
                <a:solidFill>
                  <a:srgbClr val="002060"/>
                </a:solidFill>
                <a:latin typeface="Times New Roman" pitchFamily="18" charset="0"/>
                <a:cs typeface="Times New Roman" pitchFamily="18" charset="0"/>
              </a:rPr>
              <a:t>materiale elaborato da Riccardo Bersan</a:t>
            </a:r>
            <a:r>
              <a:rPr lang="it-IT" sz="2400" b="1" i="1" dirty="0" smtClean="0">
                <a:latin typeface="Times New Roman" pitchFamily="18" charset="0"/>
                <a:cs typeface="Times New Roman" pitchFamily="18" charset="0"/>
              </a:rPr>
              <a:t>i</a:t>
            </a:r>
            <a:r>
              <a:rPr lang="it-IT" sz="2400" b="1" i="1" dirty="0" smtClean="0">
                <a:latin typeface="Times New Roman" pitchFamily="18" charset="0"/>
                <a:cs typeface="Times New Roman" pitchFamily="18" charset="0"/>
              </a:rPr>
              <a:t>,</a:t>
            </a:r>
          </a:p>
          <a:p>
            <a:pPr algn="ctr"/>
            <a:r>
              <a:rPr lang="it-IT" sz="2400" b="1" dirty="0" smtClean="0">
                <a:solidFill>
                  <a:srgbClr val="FF0000"/>
                </a:solidFill>
                <a:latin typeface="Times New Roman" pitchFamily="18" charset="0"/>
                <a:cs typeface="Times New Roman" pitchFamily="18" charset="0"/>
              </a:rPr>
              <a:t>«Date a Cesare quel ch’è di Cesare...» </a:t>
            </a:r>
            <a:endParaRPr lang="it-IT" sz="2400" b="1" dirty="0" smtClean="0">
              <a:solidFill>
                <a:srgbClr val="FF0000"/>
              </a:solidFill>
              <a:latin typeface="Times New Roman" pitchFamily="18" charset="0"/>
              <a:cs typeface="Times New Roman" pitchFamily="18" charset="0"/>
            </a:endParaRPr>
          </a:p>
          <a:p>
            <a:pPr algn="ctr"/>
            <a:r>
              <a:rPr lang="it-IT" b="1" dirty="0" smtClean="0">
                <a:solidFill>
                  <a:srgbClr val="FF0000"/>
                </a:solidFill>
                <a:latin typeface="Times New Roman" pitchFamily="18" charset="0"/>
                <a:cs typeface="Times New Roman" pitchFamily="18" charset="0"/>
              </a:rPr>
              <a:t> </a:t>
            </a:r>
            <a:endParaRPr lang="it-IT" b="1" i="1" dirty="0" smtClean="0">
              <a:latin typeface="Times New Roman" pitchFamily="18" charset="0"/>
              <a:cs typeface="Times New Roman" pitchFamily="18" charset="0"/>
            </a:endParaRPr>
          </a:p>
          <a:p>
            <a:pPr algn="ctr"/>
            <a:r>
              <a:rPr lang="it-IT" sz="2400" b="1" i="1" dirty="0" smtClean="0">
                <a:solidFill>
                  <a:srgbClr val="002060"/>
                </a:solidFill>
                <a:latin typeface="Times New Roman" pitchFamily="18" charset="0"/>
                <a:cs typeface="Times New Roman" pitchFamily="18" charset="0"/>
              </a:rPr>
              <a:t>che </a:t>
            </a:r>
            <a:r>
              <a:rPr lang="it-IT" sz="2400" b="1" i="1" dirty="0" smtClean="0">
                <a:solidFill>
                  <a:srgbClr val="002060"/>
                </a:solidFill>
                <a:latin typeface="Times New Roman" pitchFamily="18" charset="0"/>
                <a:cs typeface="Times New Roman" pitchFamily="18" charset="0"/>
              </a:rPr>
              <a:t>avrei dovuto farvi avere ieri</a:t>
            </a:r>
            <a:r>
              <a:rPr lang="it-IT" sz="2400" b="1" i="1" dirty="0" smtClean="0">
                <a:solidFill>
                  <a:srgbClr val="002060"/>
                </a:solidFill>
                <a:latin typeface="Times New Roman" pitchFamily="18" charset="0"/>
                <a:cs typeface="Times New Roman" pitchFamily="18" charset="0"/>
              </a:rPr>
              <a:t>.</a:t>
            </a:r>
          </a:p>
          <a:p>
            <a:pPr algn="ctr"/>
            <a:r>
              <a:rPr lang="it-IT" sz="2400" b="1" dirty="0" smtClean="0">
                <a:solidFill>
                  <a:srgbClr val="FF0000"/>
                </a:solidFill>
                <a:latin typeface="Times New Roman" pitchFamily="18" charset="0"/>
                <a:cs typeface="Times New Roman" pitchFamily="18" charset="0"/>
              </a:rPr>
              <a:t>«Meglio tardi che mai» </a:t>
            </a:r>
            <a:endParaRPr lang="it-IT" sz="2400" b="1" dirty="0" smtClean="0">
              <a:solidFill>
                <a:srgbClr val="FF0000"/>
              </a:solidFill>
              <a:latin typeface="Times New Roman" pitchFamily="18" charset="0"/>
              <a:cs typeface="Times New Roman" pitchFamily="18" charset="0"/>
            </a:endParaRPr>
          </a:p>
          <a:p>
            <a:pPr algn="ctr"/>
            <a:r>
              <a:rPr lang="it-IT" b="1" dirty="0" smtClean="0">
                <a:solidFill>
                  <a:srgbClr val="FF0000"/>
                </a:solidFill>
                <a:latin typeface="Times New Roman" pitchFamily="18" charset="0"/>
                <a:cs typeface="Times New Roman" pitchFamily="18" charset="0"/>
              </a:rPr>
              <a:t> </a:t>
            </a:r>
            <a:r>
              <a:rPr lang="it-IT" b="1" i="1" dirty="0" smtClean="0">
                <a:latin typeface="Times New Roman" pitchFamily="18" charset="0"/>
                <a:cs typeface="Times New Roman" pitchFamily="18" charset="0"/>
              </a:rPr>
              <a:t> </a:t>
            </a:r>
          </a:p>
          <a:p>
            <a:pPr algn="ctr"/>
            <a:r>
              <a:rPr lang="it-IT" sz="2400" b="1" i="1" dirty="0" smtClean="0">
                <a:solidFill>
                  <a:srgbClr val="002060"/>
                </a:solidFill>
                <a:latin typeface="Times New Roman" pitchFamily="18" charset="0"/>
                <a:cs typeface="Times New Roman" pitchFamily="18" charset="0"/>
              </a:rPr>
              <a:t>Spero </a:t>
            </a:r>
            <a:r>
              <a:rPr lang="it-IT" sz="2400" b="1" i="1" dirty="0" smtClean="0">
                <a:solidFill>
                  <a:srgbClr val="002060"/>
                </a:solidFill>
                <a:latin typeface="Times New Roman" pitchFamily="18" charset="0"/>
                <a:cs typeface="Times New Roman" pitchFamily="18" charset="0"/>
              </a:rPr>
              <a:t>che risulti di vostro gradimento</a:t>
            </a:r>
            <a:r>
              <a:rPr lang="it-IT" sz="2400" b="1" i="1" dirty="0" smtClean="0">
                <a:solidFill>
                  <a:srgbClr val="002060"/>
                </a:solidFill>
                <a:latin typeface="Times New Roman" pitchFamily="18" charset="0"/>
                <a:cs typeface="Times New Roman" pitchFamily="18" charset="0"/>
              </a:rPr>
              <a:t>.</a:t>
            </a:r>
          </a:p>
          <a:p>
            <a:pPr algn="ctr"/>
            <a:r>
              <a:rPr lang="it-IT" sz="2400" b="1" dirty="0" smtClean="0">
                <a:solidFill>
                  <a:srgbClr val="FF0000"/>
                </a:solidFill>
                <a:latin typeface="Times New Roman" pitchFamily="18" charset="0"/>
                <a:cs typeface="Times New Roman" pitchFamily="18" charset="0"/>
              </a:rPr>
              <a:t>«La speranza è l’ultima a morire» </a:t>
            </a:r>
            <a:endParaRPr lang="it-IT" sz="2400" b="1" dirty="0" smtClean="0">
              <a:solidFill>
                <a:srgbClr val="FF0000"/>
              </a:solidFill>
              <a:latin typeface="Times New Roman" pitchFamily="18" charset="0"/>
              <a:cs typeface="Times New Roman" pitchFamily="18" charset="0"/>
            </a:endParaRPr>
          </a:p>
          <a:p>
            <a:pPr algn="ctr"/>
            <a:r>
              <a:rPr lang="it-IT" b="1" dirty="0" smtClean="0">
                <a:solidFill>
                  <a:srgbClr val="FF0000"/>
                </a:solidFill>
                <a:latin typeface="Times New Roman" pitchFamily="18" charset="0"/>
                <a:cs typeface="Times New Roman" pitchFamily="18" charset="0"/>
              </a:rPr>
              <a:t> </a:t>
            </a:r>
            <a:endParaRPr lang="it-IT" b="1" i="1" dirty="0" smtClean="0">
              <a:latin typeface="Times New Roman" pitchFamily="18" charset="0"/>
              <a:cs typeface="Times New Roman" pitchFamily="18" charset="0"/>
            </a:endParaRPr>
          </a:p>
          <a:p>
            <a:pPr algn="ctr"/>
            <a:r>
              <a:rPr lang="it-IT" sz="2400" b="1" i="1" dirty="0" smtClean="0">
                <a:solidFill>
                  <a:srgbClr val="002060"/>
                </a:solidFill>
                <a:latin typeface="Times New Roman" pitchFamily="18" charset="0"/>
                <a:cs typeface="Times New Roman" pitchFamily="18" charset="0"/>
              </a:rPr>
              <a:t>Cordiali saluti, Ennio Peres</a:t>
            </a:r>
          </a:p>
          <a:p>
            <a:pPr algn="ctr"/>
            <a:r>
              <a:rPr lang="it-IT" sz="2400" b="1" dirty="0" smtClean="0">
                <a:solidFill>
                  <a:srgbClr val="FF0000"/>
                </a:solidFill>
                <a:latin typeface="Times New Roman" pitchFamily="18" charset="0"/>
                <a:cs typeface="Times New Roman" pitchFamily="18" charset="0"/>
              </a:rPr>
              <a:t>«Salutare è cortesia...»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ou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box(out)">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box(out)">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box(out)">
                                      <p:cBhvr>
                                        <p:cTn id="27" dur="500"/>
                                        <p:tgtEl>
                                          <p:spTgt spid="2">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2">
                                            <p:txEl>
                                              <p:pRg st="16" end="16"/>
                                            </p:txEl>
                                          </p:spTgt>
                                        </p:tgtEl>
                                        <p:attrNameLst>
                                          <p:attrName>style.visibility</p:attrName>
                                        </p:attrNameLst>
                                      </p:cBhvr>
                                      <p:to>
                                        <p:strVal val="visible"/>
                                      </p:to>
                                    </p:set>
                                    <p:animEffect transition="in" filter="box(out)">
                                      <p:cBhvr>
                                        <p:cTn id="3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84448" cy="6001643"/>
          </a:xfrm>
          <a:prstGeom prst="rect">
            <a:avLst/>
          </a:prstGeom>
          <a:noFill/>
        </p:spPr>
        <p:txBody>
          <a:bodyPr wrap="square" rtlCol="0">
            <a:spAutoFit/>
          </a:bodyPr>
          <a:lstStyle/>
          <a:p>
            <a:r>
              <a:rPr lang="it-IT" sz="2400" dirty="0" smtClean="0">
                <a:latin typeface="Times New Roman" pitchFamily="18" charset="0"/>
                <a:cs typeface="Times New Roman" pitchFamily="18" charset="0"/>
              </a:rPr>
              <a:t>Per ribadire lo stesso concetto, ci è sembrato doveroso associare un </a:t>
            </a:r>
            <a:r>
              <a:rPr lang="it-IT" sz="2400" dirty="0" smtClean="0">
                <a:latin typeface="Times New Roman" pitchFamily="18" charset="0"/>
                <a:cs typeface="Times New Roman" pitchFamily="18" charset="0"/>
              </a:rPr>
              <a:t>proverbio a ciascuna </a:t>
            </a:r>
            <a:r>
              <a:rPr lang="it-IT" sz="2400" dirty="0" smtClean="0">
                <a:latin typeface="Times New Roman" pitchFamily="18" charset="0"/>
                <a:cs typeface="Times New Roman" pitchFamily="18" charset="0"/>
              </a:rPr>
              <a:t>parte del libro.</a:t>
            </a:r>
          </a:p>
          <a:p>
            <a:endParaRPr lang="it-IT" sz="2400" dirty="0" smtClean="0">
              <a:latin typeface="Times New Roman" pitchFamily="18" charset="0"/>
              <a:cs typeface="Times New Roman" pitchFamily="18" charset="0"/>
            </a:endParaRPr>
          </a:p>
          <a:p>
            <a:pPr algn="ctr"/>
            <a:r>
              <a:rPr lang="it-IT" sz="2400" b="1" i="1" dirty="0" smtClean="0">
                <a:latin typeface="Times New Roman" pitchFamily="18" charset="0"/>
                <a:cs typeface="Times New Roman" pitchFamily="18" charset="0"/>
              </a:rPr>
              <a:t>Introduzione</a:t>
            </a:r>
          </a:p>
          <a:p>
            <a:pPr algn="ctr"/>
            <a:r>
              <a:rPr lang="it-IT" sz="2400" b="1" dirty="0" smtClean="0">
                <a:solidFill>
                  <a:srgbClr val="FF0000"/>
                </a:solidFill>
                <a:latin typeface="Times New Roman" pitchFamily="18" charset="0"/>
                <a:cs typeface="Times New Roman" pitchFamily="18" charset="0"/>
              </a:rPr>
              <a:t> </a:t>
            </a:r>
          </a:p>
          <a:p>
            <a:pPr algn="ctr"/>
            <a:r>
              <a:rPr lang="it-IT" b="1" dirty="0" smtClean="0">
                <a:solidFill>
                  <a:srgbClr val="FF0000"/>
                </a:solidFill>
                <a:latin typeface="Times New Roman" pitchFamily="18" charset="0"/>
                <a:cs typeface="Times New Roman" pitchFamily="18" charset="0"/>
              </a:rPr>
              <a:t> </a:t>
            </a:r>
          </a:p>
          <a:p>
            <a:pPr algn="ctr"/>
            <a:r>
              <a:rPr lang="it-IT" sz="2400" b="1" i="1" dirty="0" smtClean="0">
                <a:latin typeface="Times New Roman" pitchFamily="18" charset="0"/>
                <a:cs typeface="Times New Roman" pitchFamily="18" charset="0"/>
              </a:rPr>
              <a:t>Ringraziamenti</a:t>
            </a:r>
          </a:p>
          <a:p>
            <a:pPr algn="ctr"/>
            <a:r>
              <a:rPr lang="it-IT" sz="2400" b="1" dirty="0" smtClean="0">
                <a:solidFill>
                  <a:srgbClr val="FF0000"/>
                </a:solidFill>
                <a:latin typeface="Times New Roman" pitchFamily="18" charset="0"/>
                <a:cs typeface="Times New Roman" pitchFamily="18" charset="0"/>
              </a:rPr>
              <a:t> </a:t>
            </a:r>
          </a:p>
          <a:p>
            <a:pPr algn="ctr"/>
            <a:r>
              <a:rPr lang="it-IT" b="1" dirty="0" smtClean="0">
                <a:solidFill>
                  <a:srgbClr val="FF0000"/>
                </a:solidFill>
                <a:latin typeface="Times New Roman" pitchFamily="18" charset="0"/>
                <a:cs typeface="Times New Roman" pitchFamily="18" charset="0"/>
              </a:rPr>
              <a:t> </a:t>
            </a:r>
          </a:p>
          <a:p>
            <a:pPr algn="ctr"/>
            <a:r>
              <a:rPr lang="it-IT" sz="2400" b="1" i="1" dirty="0" smtClean="0">
                <a:latin typeface="Times New Roman" pitchFamily="18" charset="0"/>
                <a:cs typeface="Times New Roman" pitchFamily="18" charset="0"/>
              </a:rPr>
              <a:t>Bibliografia</a:t>
            </a:r>
          </a:p>
          <a:p>
            <a:pPr algn="ctr"/>
            <a:r>
              <a:rPr lang="it-IT" sz="2400" b="1" dirty="0" smtClean="0">
                <a:solidFill>
                  <a:srgbClr val="FF0000"/>
                </a:solidFill>
                <a:latin typeface="Times New Roman" pitchFamily="18" charset="0"/>
                <a:cs typeface="Times New Roman" pitchFamily="18" charset="0"/>
              </a:rPr>
              <a:t> </a:t>
            </a:r>
          </a:p>
          <a:p>
            <a:pPr algn="ctr"/>
            <a:r>
              <a:rPr lang="it-IT" b="1" dirty="0" smtClean="0">
                <a:solidFill>
                  <a:srgbClr val="FF0000"/>
                </a:solidFill>
                <a:latin typeface="Times New Roman" pitchFamily="18" charset="0"/>
                <a:cs typeface="Times New Roman" pitchFamily="18" charset="0"/>
              </a:rPr>
              <a:t> </a:t>
            </a:r>
          </a:p>
          <a:p>
            <a:pPr algn="ctr"/>
            <a:r>
              <a:rPr lang="it-IT" sz="2400" b="1" i="1" dirty="0" smtClean="0">
                <a:latin typeface="Times New Roman" pitchFamily="18" charset="0"/>
                <a:cs typeface="Times New Roman" pitchFamily="18" charset="0"/>
              </a:rPr>
              <a:t>Indice analitico</a:t>
            </a:r>
          </a:p>
          <a:p>
            <a:pPr algn="ctr"/>
            <a:r>
              <a:rPr lang="it-IT" sz="2400" b="1" dirty="0" smtClean="0">
                <a:solidFill>
                  <a:srgbClr val="FF0000"/>
                </a:solidFill>
                <a:latin typeface="Times New Roman" pitchFamily="18" charset="0"/>
                <a:cs typeface="Times New Roman" pitchFamily="18" charset="0"/>
              </a:rPr>
              <a:t> </a:t>
            </a:r>
          </a:p>
          <a:p>
            <a:pPr algn="ctr"/>
            <a:r>
              <a:rPr lang="it-IT" b="1" dirty="0" smtClean="0">
                <a:solidFill>
                  <a:srgbClr val="FF0000"/>
                </a:solidFill>
                <a:latin typeface="Times New Roman" pitchFamily="18" charset="0"/>
                <a:cs typeface="Times New Roman" pitchFamily="18" charset="0"/>
              </a:rPr>
              <a:t> </a:t>
            </a:r>
          </a:p>
          <a:p>
            <a:pPr algn="ctr"/>
            <a:r>
              <a:rPr lang="it-IT" sz="2400" b="1" i="1" dirty="0" smtClean="0">
                <a:latin typeface="Times New Roman" pitchFamily="18" charset="0"/>
                <a:cs typeface="Times New Roman" pitchFamily="18" charset="0"/>
              </a:rPr>
              <a:t>Indice</a:t>
            </a:r>
          </a:p>
          <a:p>
            <a:pPr algn="ctr"/>
            <a:endParaRPr lang="it-IT"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ox(out)">
                                      <p:cBhvr>
                                        <p:cTn id="10" dur="500"/>
                                        <p:tgtEl>
                                          <p:spTgt spid="2">
                                            <p:txEl>
                                              <p:pRg st="3" end="3"/>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ox(out)">
                                      <p:cBhvr>
                                        <p:cTn id="13" dur="500"/>
                                        <p:tgtEl>
                                          <p:spTgt spid="2">
                                            <p:txEl>
                                              <p:pRg st="4" end="4"/>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ox(out)">
                                      <p:cBhvr>
                                        <p:cTn id="16" dur="500"/>
                                        <p:tgtEl>
                                          <p:spTgt spid="2">
                                            <p:txEl>
                                              <p:pRg st="5" end="5"/>
                                            </p:txEl>
                                          </p:spTgt>
                                        </p:tgtEl>
                                      </p:cBhvr>
                                    </p:animEffect>
                                  </p:childTnLst>
                                </p:cTn>
                              </p:par>
                              <p:par>
                                <p:cTn id="17" presetID="4" presetClass="entr" presetSubtype="32"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box(out)">
                                      <p:cBhvr>
                                        <p:cTn id="19" dur="500"/>
                                        <p:tgtEl>
                                          <p:spTgt spid="2">
                                            <p:txEl>
                                              <p:pRg st="6" end="6"/>
                                            </p:txEl>
                                          </p:spTgt>
                                        </p:tgtEl>
                                      </p:cBhvr>
                                    </p:animEffect>
                                  </p:childTnLst>
                                </p:cTn>
                              </p:par>
                              <p:par>
                                <p:cTn id="20" presetID="4" presetClass="entr" presetSubtype="32"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ox(out)">
                                      <p:cBhvr>
                                        <p:cTn id="22" dur="500"/>
                                        <p:tgtEl>
                                          <p:spTgt spid="2">
                                            <p:txEl>
                                              <p:pRg st="7" end="7"/>
                                            </p:txEl>
                                          </p:spTgt>
                                        </p:tgtEl>
                                      </p:cBhvr>
                                    </p:animEffect>
                                  </p:childTnLst>
                                </p:cTn>
                              </p:par>
                              <p:par>
                                <p:cTn id="23" presetID="4" presetClass="entr" presetSubtype="32"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box(out)">
                                      <p:cBhvr>
                                        <p:cTn id="25" dur="500"/>
                                        <p:tgtEl>
                                          <p:spTgt spid="2">
                                            <p:txEl>
                                              <p:pRg st="8" end="8"/>
                                            </p:txEl>
                                          </p:spTgt>
                                        </p:tgtEl>
                                      </p:cBhvr>
                                    </p:animEffect>
                                  </p:childTnLst>
                                </p:cTn>
                              </p:par>
                              <p:par>
                                <p:cTn id="26" presetID="4" presetClass="entr" presetSubtype="32"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box(out)">
                                      <p:cBhvr>
                                        <p:cTn id="28" dur="500"/>
                                        <p:tgtEl>
                                          <p:spTgt spid="2">
                                            <p:txEl>
                                              <p:pRg st="9" end="9"/>
                                            </p:txEl>
                                          </p:spTgt>
                                        </p:tgtEl>
                                      </p:cBhvr>
                                    </p:animEffect>
                                  </p:childTnLst>
                                </p:cTn>
                              </p:par>
                              <p:par>
                                <p:cTn id="29" presetID="4" presetClass="entr" presetSubtype="32"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box(out)">
                                      <p:cBhvr>
                                        <p:cTn id="31" dur="500"/>
                                        <p:tgtEl>
                                          <p:spTgt spid="2">
                                            <p:txEl>
                                              <p:pRg st="10" end="10"/>
                                            </p:txEl>
                                          </p:spTgt>
                                        </p:tgtEl>
                                      </p:cBhvr>
                                    </p:animEffect>
                                  </p:childTnLst>
                                </p:cTn>
                              </p:par>
                              <p:par>
                                <p:cTn id="32" presetID="4" presetClass="entr" presetSubtype="32"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box(out)">
                                      <p:cBhvr>
                                        <p:cTn id="34" dur="500"/>
                                        <p:tgtEl>
                                          <p:spTgt spid="2">
                                            <p:txEl>
                                              <p:pRg st="11" end="11"/>
                                            </p:txEl>
                                          </p:spTgt>
                                        </p:tgtEl>
                                      </p:cBhvr>
                                    </p:animEffect>
                                  </p:childTnLst>
                                </p:cTn>
                              </p:par>
                              <p:par>
                                <p:cTn id="35" presetID="4" presetClass="entr" presetSubtype="32"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ox(out)">
                                      <p:cBhvr>
                                        <p:cTn id="37" dur="500"/>
                                        <p:tgtEl>
                                          <p:spTgt spid="2">
                                            <p:txEl>
                                              <p:pRg st="12" end="12"/>
                                            </p:txEl>
                                          </p:spTgt>
                                        </p:tgtEl>
                                      </p:cBhvr>
                                    </p:animEffect>
                                  </p:childTnLst>
                                </p:cTn>
                              </p:par>
                              <p:par>
                                <p:cTn id="38" presetID="4" presetClass="entr" presetSubtype="32" fill="hold" nodeType="with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box(out)">
                                      <p:cBhvr>
                                        <p:cTn id="40" dur="500"/>
                                        <p:tgtEl>
                                          <p:spTgt spid="2">
                                            <p:txEl>
                                              <p:pRg st="13" end="13"/>
                                            </p:txEl>
                                          </p:spTgt>
                                        </p:tgtEl>
                                      </p:cBhvr>
                                    </p:animEffect>
                                  </p:childTnLst>
                                </p:cTn>
                              </p:par>
                              <p:par>
                                <p:cTn id="41" presetID="4" presetClass="entr" presetSubtype="32" fill="hold" nodeType="with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box(out)">
                                      <p:cBhvr>
                                        <p:cTn id="43"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84448" cy="6001643"/>
          </a:xfrm>
          <a:prstGeom prst="rect">
            <a:avLst/>
          </a:prstGeom>
          <a:noFill/>
        </p:spPr>
        <p:txBody>
          <a:bodyPr wrap="square" rtlCol="0">
            <a:spAutoFit/>
          </a:bodyPr>
          <a:lstStyle/>
          <a:p>
            <a:r>
              <a:rPr lang="it-IT" sz="2400" dirty="0" smtClean="0">
                <a:latin typeface="Times New Roman" pitchFamily="18" charset="0"/>
                <a:cs typeface="Times New Roman" pitchFamily="18" charset="0"/>
              </a:rPr>
              <a:t>Per ribadire lo stesso concetto, ci è sembrato doveroso associare un </a:t>
            </a:r>
            <a:r>
              <a:rPr lang="it-IT" sz="2400" dirty="0" smtClean="0">
                <a:latin typeface="Times New Roman" pitchFamily="18" charset="0"/>
                <a:cs typeface="Times New Roman" pitchFamily="18" charset="0"/>
              </a:rPr>
              <a:t>proverbio a </a:t>
            </a:r>
            <a:r>
              <a:rPr lang="it-IT" sz="2400" dirty="0" smtClean="0">
                <a:latin typeface="Times New Roman" pitchFamily="18" charset="0"/>
                <a:cs typeface="Times New Roman" pitchFamily="18" charset="0"/>
              </a:rPr>
              <a:t>ciascuna parte del libro.</a:t>
            </a:r>
          </a:p>
          <a:p>
            <a:endParaRPr lang="it-IT" sz="2400" dirty="0" smtClean="0">
              <a:latin typeface="Times New Roman" pitchFamily="18" charset="0"/>
              <a:cs typeface="Times New Roman" pitchFamily="18" charset="0"/>
            </a:endParaRPr>
          </a:p>
          <a:p>
            <a:pPr algn="ctr"/>
            <a:r>
              <a:rPr lang="it-IT" sz="2400" b="1" i="1" dirty="0" smtClean="0">
                <a:solidFill>
                  <a:srgbClr val="002060"/>
                </a:solidFill>
                <a:latin typeface="Times New Roman" pitchFamily="18" charset="0"/>
                <a:cs typeface="Times New Roman" pitchFamily="18" charset="0"/>
              </a:rPr>
              <a:t>Introduzione</a:t>
            </a:r>
          </a:p>
          <a:p>
            <a:pPr algn="ctr"/>
            <a:r>
              <a:rPr lang="it-IT" sz="2400" b="1" dirty="0" smtClean="0">
                <a:solidFill>
                  <a:srgbClr val="FF0000"/>
                </a:solidFill>
                <a:latin typeface="Times New Roman" pitchFamily="18" charset="0"/>
                <a:cs typeface="Times New Roman" pitchFamily="18" charset="0"/>
              </a:rPr>
              <a:t>«Chi ben comincia è alla metà dell’</a:t>
            </a:r>
            <a:r>
              <a:rPr lang="it-IT" sz="2400" b="1" dirty="0" err="1" smtClean="0">
                <a:solidFill>
                  <a:srgbClr val="FF0000"/>
                </a:solidFill>
                <a:latin typeface="Times New Roman" pitchFamily="18" charset="0"/>
                <a:cs typeface="Times New Roman" pitchFamily="18" charset="0"/>
              </a:rPr>
              <a:t>opra</a:t>
            </a:r>
            <a:r>
              <a:rPr lang="it-IT" sz="2400" b="1" dirty="0" smtClean="0">
                <a:solidFill>
                  <a:srgbClr val="FF0000"/>
                </a:solidFill>
                <a:latin typeface="Times New Roman" pitchFamily="18" charset="0"/>
                <a:cs typeface="Times New Roman" pitchFamily="18" charset="0"/>
              </a:rPr>
              <a:t>» </a:t>
            </a:r>
          </a:p>
          <a:p>
            <a:pPr algn="ctr"/>
            <a:r>
              <a:rPr lang="it-IT" b="1" dirty="0" smtClean="0">
                <a:solidFill>
                  <a:srgbClr val="FF0000"/>
                </a:solidFill>
                <a:latin typeface="Times New Roman" pitchFamily="18" charset="0"/>
                <a:cs typeface="Times New Roman" pitchFamily="18" charset="0"/>
              </a:rPr>
              <a:t> </a:t>
            </a:r>
          </a:p>
          <a:p>
            <a:pPr algn="ctr"/>
            <a:r>
              <a:rPr lang="it-IT" sz="2400" b="1" i="1" dirty="0" smtClean="0">
                <a:solidFill>
                  <a:srgbClr val="002060"/>
                </a:solidFill>
                <a:latin typeface="Times New Roman" pitchFamily="18" charset="0"/>
                <a:cs typeface="Times New Roman" pitchFamily="18" charset="0"/>
              </a:rPr>
              <a:t>Ringraziamenti</a:t>
            </a:r>
          </a:p>
          <a:p>
            <a:pPr algn="ctr"/>
            <a:r>
              <a:rPr lang="it-IT" sz="2400" b="1" dirty="0" smtClean="0">
                <a:solidFill>
                  <a:srgbClr val="FF0000"/>
                </a:solidFill>
                <a:latin typeface="Times New Roman" pitchFamily="18" charset="0"/>
                <a:cs typeface="Times New Roman" pitchFamily="18" charset="0"/>
              </a:rPr>
              <a:t>«Il ringraziar non paga debito» </a:t>
            </a:r>
          </a:p>
          <a:p>
            <a:pPr algn="ctr"/>
            <a:r>
              <a:rPr lang="it-IT" b="1" dirty="0" smtClean="0">
                <a:solidFill>
                  <a:srgbClr val="FF0000"/>
                </a:solidFill>
                <a:latin typeface="Times New Roman" pitchFamily="18" charset="0"/>
                <a:cs typeface="Times New Roman" pitchFamily="18" charset="0"/>
              </a:rPr>
              <a:t> </a:t>
            </a:r>
          </a:p>
          <a:p>
            <a:pPr algn="ctr"/>
            <a:r>
              <a:rPr lang="it-IT" sz="2400" b="1" i="1" dirty="0" smtClean="0">
                <a:solidFill>
                  <a:srgbClr val="002060"/>
                </a:solidFill>
                <a:latin typeface="Times New Roman" pitchFamily="18" charset="0"/>
                <a:cs typeface="Times New Roman" pitchFamily="18" charset="0"/>
              </a:rPr>
              <a:t>Bibliografia</a:t>
            </a:r>
          </a:p>
          <a:p>
            <a:pPr algn="ctr"/>
            <a:r>
              <a:rPr lang="it-IT" sz="2400" b="1" dirty="0" smtClean="0">
                <a:solidFill>
                  <a:srgbClr val="FF0000"/>
                </a:solidFill>
                <a:latin typeface="Times New Roman" pitchFamily="18" charset="0"/>
                <a:cs typeface="Times New Roman" pitchFamily="18" charset="0"/>
              </a:rPr>
              <a:t>«Tutto il cervello non è in una testa» </a:t>
            </a:r>
          </a:p>
          <a:p>
            <a:pPr algn="ctr"/>
            <a:r>
              <a:rPr lang="it-IT" b="1" dirty="0" smtClean="0">
                <a:solidFill>
                  <a:srgbClr val="FF0000"/>
                </a:solidFill>
                <a:latin typeface="Times New Roman" pitchFamily="18" charset="0"/>
                <a:cs typeface="Times New Roman" pitchFamily="18" charset="0"/>
              </a:rPr>
              <a:t> </a:t>
            </a:r>
          </a:p>
          <a:p>
            <a:pPr algn="ctr"/>
            <a:r>
              <a:rPr lang="it-IT" sz="2400" b="1" i="1" dirty="0" smtClean="0">
                <a:solidFill>
                  <a:srgbClr val="002060"/>
                </a:solidFill>
                <a:latin typeface="Times New Roman" pitchFamily="18" charset="0"/>
                <a:cs typeface="Times New Roman" pitchFamily="18" charset="0"/>
              </a:rPr>
              <a:t>Indice analitico</a:t>
            </a:r>
          </a:p>
          <a:p>
            <a:pPr algn="ctr"/>
            <a:r>
              <a:rPr lang="it-IT" sz="2400" b="1" dirty="0" smtClean="0">
                <a:solidFill>
                  <a:srgbClr val="FF0000"/>
                </a:solidFill>
                <a:latin typeface="Times New Roman" pitchFamily="18" charset="0"/>
                <a:cs typeface="Times New Roman" pitchFamily="18" charset="0"/>
              </a:rPr>
              <a:t>«Da cosa nasce cosa» </a:t>
            </a:r>
          </a:p>
          <a:p>
            <a:pPr algn="ctr"/>
            <a:r>
              <a:rPr lang="it-IT" b="1" dirty="0" smtClean="0">
                <a:solidFill>
                  <a:srgbClr val="FF0000"/>
                </a:solidFill>
                <a:latin typeface="Times New Roman" pitchFamily="18" charset="0"/>
                <a:cs typeface="Times New Roman" pitchFamily="18" charset="0"/>
              </a:rPr>
              <a:t> </a:t>
            </a:r>
          </a:p>
          <a:p>
            <a:pPr algn="ctr"/>
            <a:r>
              <a:rPr lang="it-IT" sz="2400" b="1" i="1" dirty="0" smtClean="0">
                <a:solidFill>
                  <a:srgbClr val="002060"/>
                </a:solidFill>
                <a:latin typeface="Times New Roman" pitchFamily="18" charset="0"/>
                <a:cs typeface="Times New Roman" pitchFamily="18" charset="0"/>
              </a:rPr>
              <a:t>Indice</a:t>
            </a:r>
          </a:p>
          <a:p>
            <a:pPr algn="ctr"/>
            <a:r>
              <a:rPr lang="it-IT" sz="2400" b="1" dirty="0" smtClean="0">
                <a:solidFill>
                  <a:srgbClr val="FF0000"/>
                </a:solidFill>
                <a:latin typeface="Times New Roman" pitchFamily="18" charset="0"/>
                <a:cs typeface="Times New Roman" pitchFamily="18" charset="0"/>
              </a:rPr>
              <a:t>«A buon intenditor, poche parole»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ox(out)">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box(out)">
                                      <p:cBhvr>
                                        <p:cTn id="12" dur="500"/>
                                        <p:tgtEl>
                                          <p:spTgt spid="2">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animEffect transition="in" filter="box(out)">
                                      <p:cBhvr>
                                        <p:cTn id="17" dur="500"/>
                                        <p:tgtEl>
                                          <p:spTgt spid="2">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
                                            <p:txEl>
                                              <p:pRg st="15" end="15"/>
                                            </p:txEl>
                                          </p:spTgt>
                                        </p:tgtEl>
                                        <p:attrNameLst>
                                          <p:attrName>style.visibility</p:attrName>
                                        </p:attrNameLst>
                                      </p:cBhvr>
                                      <p:to>
                                        <p:strVal val="visible"/>
                                      </p:to>
                                    </p:set>
                                    <p:animEffect transition="in" filter="box(out)">
                                      <p:cBhvr>
                                        <p:cTn id="2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04664"/>
            <a:ext cx="7848872"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I proverbi riescono a imporsi nel linguaggio collettivo, con la tecnica del </a:t>
            </a:r>
            <a:r>
              <a:rPr lang="it-IT" sz="2400" i="1" dirty="0" smtClean="0">
                <a:latin typeface="Times New Roman" pitchFamily="18" charset="0"/>
                <a:cs typeface="Times New Roman" pitchFamily="18" charset="0"/>
              </a:rPr>
              <a:t>tormentone</a:t>
            </a:r>
            <a:r>
              <a:rPr lang="it-IT" sz="2400" dirty="0" smtClean="0">
                <a:latin typeface="Times New Roman" pitchFamily="18" charset="0"/>
                <a:cs typeface="Times New Roman" pitchFamily="18" charset="0"/>
              </a:rPr>
              <a:t>, ossia mediante una loro continua e intensa ripetizione.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questo modo, però, non raggiungono lo scopo di suscitare ilarità, bensì di rafforzare il proprio messaggio.</a:t>
            </a:r>
          </a:p>
          <a:p>
            <a:r>
              <a:rPr lang="it-IT" sz="2400" dirty="0" smtClean="0">
                <a:latin typeface="Times New Roman" pitchFamily="18" charset="0"/>
                <a:cs typeface="Times New Roman" pitchFamily="18" charset="0"/>
              </a:rPr>
              <a:t> </a:t>
            </a:r>
          </a:p>
          <a:p>
            <a:r>
              <a:rPr lang="it-IT" sz="2400" dirty="0" smtClean="0">
                <a:latin typeface="Times New Roman" pitchFamily="18" charset="0"/>
                <a:cs typeface="Times New Roman" pitchFamily="18" charset="0"/>
              </a:rPr>
              <a:t>Data la loro larga diffusione, i proverbi possono fornire interessanti spunti ludici.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passato, ad esempio, </a:t>
            </a:r>
            <a:r>
              <a:rPr lang="it-IT" sz="2400" dirty="0" smtClean="0">
                <a:latin typeface="Times New Roman" pitchFamily="18" charset="0"/>
                <a:cs typeface="Times New Roman" pitchFamily="18" charset="0"/>
              </a:rPr>
              <a:t>venivano utilizzati </a:t>
            </a:r>
            <a:r>
              <a:rPr lang="it-IT" sz="2400" dirty="0" smtClean="0">
                <a:latin typeface="Times New Roman" pitchFamily="18" charset="0"/>
                <a:cs typeface="Times New Roman" pitchFamily="18" charset="0"/>
              </a:rPr>
              <a:t>come frasi risolutive di suggestivi rebus, come il seguente, tratto dalla storica rivista </a:t>
            </a:r>
            <a:r>
              <a:rPr lang="it-IT" sz="2400" i="1" dirty="0" smtClean="0">
                <a:latin typeface="Times New Roman" pitchFamily="18" charset="0"/>
                <a:cs typeface="Times New Roman" pitchFamily="18" charset="0"/>
              </a:rPr>
              <a:t>La Gara degli Indovini</a:t>
            </a:r>
            <a:r>
              <a:rPr lang="it-IT" sz="2400" dirty="0" smtClean="0">
                <a:latin typeface="Times New Roman" pitchFamily="18" charset="0"/>
                <a:cs typeface="Times New Roman" pitchFamily="18" charset="0"/>
              </a:rPr>
              <a:t> (Anno III, n. 5 – novembre 1877).</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opertina 03.JPG"/>
          <p:cNvPicPr>
            <a:picLocks noChangeAspect="1"/>
          </p:cNvPicPr>
          <p:nvPr/>
        </p:nvPicPr>
        <p:blipFill>
          <a:blip r:embed="rId2" cstate="print"/>
          <a:stretch>
            <a:fillRect/>
          </a:stretch>
        </p:blipFill>
        <p:spPr>
          <a:xfrm>
            <a:off x="2339752" y="188640"/>
            <a:ext cx="4489477" cy="6480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0-00 Chi si contenta new.JPG"/>
          <p:cNvPicPr>
            <a:picLocks noChangeAspect="1"/>
          </p:cNvPicPr>
          <p:nvPr/>
        </p:nvPicPr>
        <p:blipFill>
          <a:blip r:embed="rId2" cstate="print"/>
          <a:stretch>
            <a:fillRect/>
          </a:stretch>
        </p:blipFill>
        <p:spPr>
          <a:xfrm>
            <a:off x="971600" y="684000"/>
            <a:ext cx="7130926" cy="4680000"/>
          </a:xfrm>
          <a:prstGeom prst="rect">
            <a:avLst/>
          </a:prstGeom>
        </p:spPr>
      </p:pic>
      <p:sp>
        <p:nvSpPr>
          <p:cNvPr id="3" name="CasellaDiTesto 2"/>
          <p:cNvSpPr txBox="1"/>
          <p:nvPr/>
        </p:nvSpPr>
        <p:spPr>
          <a:xfrm>
            <a:off x="467544" y="260648"/>
            <a:ext cx="8208912" cy="369332"/>
          </a:xfrm>
          <a:prstGeom prst="rect">
            <a:avLst/>
          </a:prstGeom>
          <a:noFill/>
        </p:spPr>
        <p:txBody>
          <a:bodyPr wrap="square" rtlCol="0">
            <a:spAutoFit/>
          </a:bodyPr>
          <a:lstStyle/>
          <a:p>
            <a:pPr algn="ctr"/>
            <a:r>
              <a:rPr lang="it-IT" b="1" dirty="0" smtClean="0">
                <a:latin typeface="Times New Roman" pitchFamily="18" charset="0"/>
                <a:cs typeface="Times New Roman" pitchFamily="18" charset="0"/>
              </a:rPr>
              <a:t>Rebus di autore anonimo,  disegnato da </a:t>
            </a:r>
            <a:r>
              <a:rPr lang="it-IT" b="1" dirty="0" err="1" smtClean="0">
                <a:latin typeface="Times New Roman" pitchFamily="18" charset="0"/>
                <a:cs typeface="Times New Roman" pitchFamily="18" charset="0"/>
              </a:rPr>
              <a:t>Campagnani</a:t>
            </a:r>
            <a:r>
              <a:rPr lang="it-IT" b="1" dirty="0" smtClean="0">
                <a:latin typeface="Times New Roman" pitchFamily="18" charset="0"/>
                <a:cs typeface="Times New Roman" pitchFamily="18" charset="0"/>
              </a:rPr>
              <a:t> e inciso da Colombo</a:t>
            </a:r>
            <a:endParaRPr lang="it-IT"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260648"/>
            <a:ext cx="8208912" cy="369332"/>
          </a:xfrm>
          <a:prstGeom prst="rect">
            <a:avLst/>
          </a:prstGeom>
          <a:noFill/>
        </p:spPr>
        <p:txBody>
          <a:bodyPr wrap="square" rtlCol="0">
            <a:spAutoFit/>
          </a:bodyPr>
          <a:lstStyle/>
          <a:p>
            <a:pPr algn="ctr"/>
            <a:r>
              <a:rPr lang="it-IT" b="1" dirty="0" smtClean="0">
                <a:latin typeface="Times New Roman" pitchFamily="18" charset="0"/>
                <a:cs typeface="Times New Roman" pitchFamily="18" charset="0"/>
              </a:rPr>
              <a:t>Rebus di autore anonimo,  disegnato da </a:t>
            </a:r>
            <a:r>
              <a:rPr lang="it-IT" b="1" dirty="0" err="1" smtClean="0">
                <a:latin typeface="Times New Roman" pitchFamily="18" charset="0"/>
                <a:cs typeface="Times New Roman" pitchFamily="18" charset="0"/>
              </a:rPr>
              <a:t>Campagnani</a:t>
            </a:r>
            <a:r>
              <a:rPr lang="it-IT" b="1" dirty="0" smtClean="0">
                <a:latin typeface="Times New Roman" pitchFamily="18" charset="0"/>
                <a:cs typeface="Times New Roman" pitchFamily="18" charset="0"/>
              </a:rPr>
              <a:t> e inciso da Colombo</a:t>
            </a:r>
            <a:endParaRPr lang="it-IT" b="1" dirty="0">
              <a:latin typeface="Times New Roman" pitchFamily="18" charset="0"/>
              <a:cs typeface="Times New Roman" pitchFamily="18" charset="0"/>
            </a:endParaRPr>
          </a:p>
        </p:txBody>
      </p:sp>
      <p:pic>
        <p:nvPicPr>
          <p:cNvPr id="4" name="Immagine 3" descr="0-00 Chi si contenta grandi.JPG"/>
          <p:cNvPicPr>
            <a:picLocks noChangeAspect="1"/>
          </p:cNvPicPr>
          <p:nvPr/>
        </p:nvPicPr>
        <p:blipFill>
          <a:blip r:embed="rId2" cstate="print"/>
          <a:stretch>
            <a:fillRect/>
          </a:stretch>
        </p:blipFill>
        <p:spPr>
          <a:xfrm>
            <a:off x="972000" y="684000"/>
            <a:ext cx="7130926" cy="4680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260648"/>
            <a:ext cx="8208912" cy="369332"/>
          </a:xfrm>
          <a:prstGeom prst="rect">
            <a:avLst/>
          </a:prstGeom>
          <a:noFill/>
        </p:spPr>
        <p:txBody>
          <a:bodyPr wrap="square" rtlCol="0">
            <a:spAutoFit/>
          </a:bodyPr>
          <a:lstStyle/>
          <a:p>
            <a:pPr algn="ctr"/>
            <a:r>
              <a:rPr lang="it-IT" b="1" dirty="0" smtClean="0">
                <a:latin typeface="Times New Roman" pitchFamily="18" charset="0"/>
                <a:cs typeface="Times New Roman" pitchFamily="18" charset="0"/>
              </a:rPr>
              <a:t>Rebus di autore anonimo,  disegnato da </a:t>
            </a:r>
            <a:r>
              <a:rPr lang="it-IT" b="1" dirty="0" err="1" smtClean="0">
                <a:latin typeface="Times New Roman" pitchFamily="18" charset="0"/>
                <a:cs typeface="Times New Roman" pitchFamily="18" charset="0"/>
              </a:rPr>
              <a:t>Campagnani</a:t>
            </a:r>
            <a:r>
              <a:rPr lang="it-IT" b="1" dirty="0" smtClean="0">
                <a:latin typeface="Times New Roman" pitchFamily="18" charset="0"/>
                <a:cs typeface="Times New Roman" pitchFamily="18" charset="0"/>
              </a:rPr>
              <a:t> e inciso da Colombo</a:t>
            </a:r>
            <a:endParaRPr lang="it-IT" b="1" dirty="0">
              <a:latin typeface="Times New Roman" pitchFamily="18" charset="0"/>
              <a:cs typeface="Times New Roman" pitchFamily="18" charset="0"/>
            </a:endParaRPr>
          </a:p>
        </p:txBody>
      </p:sp>
      <p:pic>
        <p:nvPicPr>
          <p:cNvPr id="4" name="Immagine 3" descr="0-00 Chi si contenta grandi.JPG"/>
          <p:cNvPicPr>
            <a:picLocks noChangeAspect="1"/>
          </p:cNvPicPr>
          <p:nvPr/>
        </p:nvPicPr>
        <p:blipFill>
          <a:blip r:embed="rId2" cstate="print"/>
          <a:stretch>
            <a:fillRect/>
          </a:stretch>
        </p:blipFill>
        <p:spPr>
          <a:xfrm>
            <a:off x="972000" y="684000"/>
            <a:ext cx="7130926" cy="4680000"/>
          </a:xfrm>
          <a:prstGeom prst="rect">
            <a:avLst/>
          </a:prstGeom>
        </p:spPr>
      </p:pic>
      <p:sp>
        <p:nvSpPr>
          <p:cNvPr id="5" name="CasellaDiTesto 4"/>
          <p:cNvSpPr txBox="1"/>
          <p:nvPr/>
        </p:nvSpPr>
        <p:spPr>
          <a:xfrm>
            <a:off x="827584" y="5373216"/>
            <a:ext cx="7416824" cy="954107"/>
          </a:xfrm>
          <a:prstGeom prst="rect">
            <a:avLst/>
          </a:prstGeom>
          <a:noFill/>
        </p:spPr>
        <p:txBody>
          <a:bodyPr wrap="square" rtlCol="0">
            <a:spAutoFit/>
          </a:bodyPr>
          <a:lstStyle/>
          <a:p>
            <a:pPr algn="ctr"/>
            <a:r>
              <a:rPr lang="it-IT" sz="2800" b="1" dirty="0" smtClean="0">
                <a:latin typeface="Times New Roman" pitchFamily="18" charset="0"/>
                <a:cs typeface="Times New Roman" pitchFamily="18" charset="0"/>
              </a:rPr>
              <a:t>Soluzione</a:t>
            </a:r>
          </a:p>
          <a:p>
            <a:pPr algn="ctr"/>
            <a:r>
              <a:rPr lang="it-IT" sz="2800" i="1" dirty="0" smtClean="0">
                <a:latin typeface="Times New Roman" pitchFamily="18" charset="0"/>
                <a:cs typeface="Times New Roman" pitchFamily="18" charset="0"/>
              </a:rPr>
              <a:t>CH </a:t>
            </a:r>
            <a:r>
              <a:rPr lang="it-IT" sz="2800" i="1" dirty="0" err="1" smtClean="0">
                <a:latin typeface="Times New Roman" pitchFamily="18" charset="0"/>
                <a:cs typeface="Times New Roman" pitchFamily="18" charset="0"/>
              </a:rPr>
              <a:t>Isi</a:t>
            </a:r>
            <a:r>
              <a:rPr lang="it-IT" sz="2800" i="1" dirty="0" smtClean="0">
                <a:latin typeface="Times New Roman" pitchFamily="18" charset="0"/>
                <a:cs typeface="Times New Roman" pitchFamily="18" charset="0"/>
              </a:rPr>
              <a:t>; C  ON tenta; G ode</a:t>
            </a:r>
            <a:r>
              <a:rPr lang="it-IT" sz="2800" dirty="0" smtClean="0">
                <a:latin typeface="Times New Roman" pitchFamily="18" charset="0"/>
                <a:cs typeface="Times New Roman" pitchFamily="18" charset="0"/>
              </a:rPr>
              <a:t> = Chi si contenta gode</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NBLGCDRPC</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GCDMNGCDVLLN</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LGCSCNSCLGLNTM</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BSGNFRBNVSCTTVGC</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ox(out)">
                                      <p:cBhvr>
                                        <p:cTn id="10" dur="500"/>
                                        <p:tgtEl>
                                          <p:spTgt spid="2">
                                            <p:txEl>
                                              <p:pRg st="4" end="4"/>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box(out)">
                                      <p:cBhvr>
                                        <p:cTn id="13" dur="500"/>
                                        <p:tgtEl>
                                          <p:spTgt spid="2">
                                            <p:txEl>
                                              <p:pRg st="6" end="6"/>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box(out)">
                                      <p:cBhvr>
                                        <p:cTn id="16" dur="500"/>
                                        <p:tgtEl>
                                          <p:spTgt spid="2">
                                            <p:txEl>
                                              <p:pRg st="8" end="8"/>
                                            </p:txEl>
                                          </p:spTgt>
                                        </p:tgtEl>
                                      </p:cBhvr>
                                    </p:animEffect>
                                  </p:childTnLst>
                                </p:cTn>
                              </p:par>
                              <p:par>
                                <p:cTn id="17" presetID="4" presetClass="entr" presetSubtype="32"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box(out)">
                                      <p:cBhvr>
                                        <p:cTn id="1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a:t>
            </a:r>
            <a:r>
              <a:rPr lang="it-IT" sz="2400" b="1" dirty="0" smtClean="0">
                <a:solidFill>
                  <a:srgbClr val="FF0000"/>
                </a:solidFill>
                <a:latin typeface="Times New Roman" pitchFamily="18" charset="0"/>
                <a:cs typeface="Times New Roman" pitchFamily="18" charset="0"/>
              </a:rPr>
              <a:t>U</a:t>
            </a:r>
            <a:r>
              <a:rPr lang="it-IT" sz="2400" b="1" dirty="0" smtClean="0">
                <a:solidFill>
                  <a:srgbClr val="002060"/>
                </a:solidFill>
                <a:latin typeface="Times New Roman" pitchFamily="18" charset="0"/>
                <a:cs typeface="Times New Roman" pitchFamily="18" charset="0"/>
              </a:rPr>
              <a:t>N B</a:t>
            </a:r>
            <a:r>
              <a:rPr lang="it-IT" sz="2400" b="1" dirty="0" smtClean="0">
                <a:solidFill>
                  <a:srgbClr val="FF0000"/>
                </a:solidFill>
                <a:latin typeface="Times New Roman" pitchFamily="18" charset="0"/>
                <a:cs typeface="Times New Roman" pitchFamily="18" charset="0"/>
              </a:rPr>
              <a:t>E</a:t>
            </a:r>
            <a:r>
              <a:rPr lang="it-IT" sz="2400" b="1" dirty="0" smtClean="0">
                <a:solidFill>
                  <a:srgbClr val="002060"/>
                </a:solidFill>
                <a:latin typeface="Times New Roman" pitchFamily="18" charset="0"/>
                <a:cs typeface="Times New Roman" pitchFamily="18" charset="0"/>
              </a:rPr>
              <a:t>L G</a:t>
            </a:r>
            <a:r>
              <a:rPr lang="it-IT" sz="2400" b="1" dirty="0" smtClean="0">
                <a:solidFill>
                  <a:srgbClr val="FF0000"/>
                </a:solidFill>
                <a:latin typeface="Times New Roman" pitchFamily="18" charset="0"/>
                <a:cs typeface="Times New Roman" pitchFamily="18" charset="0"/>
              </a:rPr>
              <a:t>IO</a:t>
            </a:r>
            <a:r>
              <a:rPr lang="it-IT" sz="2400" b="1" dirty="0" smtClean="0">
                <a:solidFill>
                  <a:srgbClr val="002060"/>
                </a:solidFill>
                <a:latin typeface="Times New Roman" pitchFamily="18" charset="0"/>
                <a:cs typeface="Times New Roman" pitchFamily="18" charset="0"/>
              </a:rPr>
              <a:t>C</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D</a:t>
            </a:r>
            <a:r>
              <a:rPr lang="it-IT" sz="2400" b="1" dirty="0" smtClean="0">
                <a:solidFill>
                  <a:srgbClr val="FF0000"/>
                </a:solidFill>
                <a:latin typeface="Times New Roman" pitchFamily="18" charset="0"/>
                <a:cs typeface="Times New Roman" pitchFamily="18" charset="0"/>
              </a:rPr>
              <a:t>U</a:t>
            </a:r>
            <a:r>
              <a:rPr lang="it-IT" sz="2400" b="1" dirty="0" smtClean="0">
                <a:solidFill>
                  <a:srgbClr val="002060"/>
                </a:solidFill>
                <a:latin typeface="Times New Roman" pitchFamily="18" charset="0"/>
                <a:cs typeface="Times New Roman" pitchFamily="18" charset="0"/>
              </a:rPr>
              <a:t>R</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 P</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C</a:t>
            </a:r>
            <a:r>
              <a:rPr lang="it-IT" sz="2400" b="1" dirty="0" smtClean="0">
                <a:solidFill>
                  <a:srgbClr val="FF0000"/>
                </a:solidFill>
                <a:latin typeface="Times New Roman" pitchFamily="18" charset="0"/>
                <a:cs typeface="Times New Roman" pitchFamily="18" charset="0"/>
              </a:rPr>
              <a:t>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GCDMNGCDVLLN</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LGCSCNSCLGLNTM</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BSGNFRBNVSCTTVGC</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GCDMNGCDVLLN</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LGCSCNSCLGLNTM</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BSGNFRBNVSCTTVGC</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a:t>
            </a:r>
            <a:r>
              <a:rPr lang="it-IT" sz="2400" b="1" dirty="0" smtClean="0">
                <a:solidFill>
                  <a:srgbClr val="FF0000"/>
                </a:solidFill>
                <a:latin typeface="Times New Roman" pitchFamily="18" charset="0"/>
                <a:cs typeface="Times New Roman" pitchFamily="18" charset="0"/>
              </a:rPr>
              <a:t>IO</a:t>
            </a:r>
            <a:r>
              <a:rPr lang="it-IT" sz="2400" b="1" dirty="0" smtClean="0">
                <a:solidFill>
                  <a:srgbClr val="002060"/>
                </a:solidFill>
                <a:latin typeface="Times New Roman" pitchFamily="18" charset="0"/>
                <a:cs typeface="Times New Roman" pitchFamily="18" charset="0"/>
              </a:rPr>
              <a:t>C</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a:t>
            </a:r>
            <a:r>
              <a:rPr lang="it-IT" sz="2400" b="1" dirty="0" err="1" smtClean="0">
                <a:solidFill>
                  <a:srgbClr val="002060"/>
                </a:solidFill>
                <a:latin typeface="Times New Roman" pitchFamily="18" charset="0"/>
                <a:cs typeface="Times New Roman" pitchFamily="18" charset="0"/>
              </a:rPr>
              <a:t>D</a:t>
            </a:r>
            <a:r>
              <a:rPr lang="it-IT" sz="2400" b="1" dirty="0" err="1" smtClean="0">
                <a:solidFill>
                  <a:srgbClr val="FF0000"/>
                </a:solidFill>
                <a:latin typeface="Times New Roman" pitchFamily="18" charset="0"/>
                <a:cs typeface="Times New Roman" pitchFamily="18" charset="0"/>
              </a:rPr>
              <a:t>I</a:t>
            </a:r>
            <a:r>
              <a:rPr lang="it-IT" sz="2400" b="1" dirty="0" smtClean="0">
                <a:solidFill>
                  <a:srgbClr val="002060"/>
                </a:solidFill>
                <a:latin typeface="Times New Roman" pitchFamily="18" charset="0"/>
                <a:cs typeface="Times New Roman" pitchFamily="18" charset="0"/>
              </a:rPr>
              <a:t> M</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N</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G</a:t>
            </a:r>
            <a:r>
              <a:rPr lang="it-IT" sz="2400" b="1" dirty="0" smtClean="0">
                <a:solidFill>
                  <a:srgbClr val="FF0000"/>
                </a:solidFill>
                <a:latin typeface="Times New Roman" pitchFamily="18" charset="0"/>
                <a:cs typeface="Times New Roman" pitchFamily="18" charset="0"/>
              </a:rPr>
              <a:t>IO</a:t>
            </a:r>
            <a:r>
              <a:rPr lang="it-IT" sz="2400" b="1" dirty="0" smtClean="0">
                <a:solidFill>
                  <a:srgbClr val="002060"/>
                </a:solidFill>
                <a:latin typeface="Times New Roman" pitchFamily="18" charset="0"/>
                <a:cs typeface="Times New Roman" pitchFamily="18" charset="0"/>
              </a:rPr>
              <a:t>C</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D</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 V</a:t>
            </a:r>
            <a:r>
              <a:rPr lang="it-IT" sz="2400" b="1" dirty="0" smtClean="0">
                <a:solidFill>
                  <a:srgbClr val="FF0000"/>
                </a:solidFill>
                <a:latin typeface="Times New Roman" pitchFamily="18" charset="0"/>
                <a:cs typeface="Times New Roman" pitchFamily="18" charset="0"/>
              </a:rPr>
              <a:t>I</a:t>
            </a:r>
            <a:r>
              <a:rPr lang="it-IT" sz="2400" b="1" dirty="0" smtClean="0">
                <a:solidFill>
                  <a:srgbClr val="002060"/>
                </a:solidFill>
                <a:latin typeface="Times New Roman" pitchFamily="18" charset="0"/>
                <a:cs typeface="Times New Roman" pitchFamily="18" charset="0"/>
              </a:rPr>
              <a:t>LL</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N</a:t>
            </a:r>
            <a:r>
              <a:rPr lang="it-IT" sz="2400" b="1" dirty="0" smtClean="0">
                <a:solidFill>
                  <a:srgbClr val="FF0000"/>
                </a:solidFill>
                <a:latin typeface="Times New Roman" pitchFamily="18" charset="0"/>
                <a:cs typeface="Times New Roman" pitchFamily="18" charset="0"/>
              </a:rPr>
              <a:t>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LGCSCNSCLGLNTM</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BSGNFRBNVSCTTVGC</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dirty="0" smtClean="0">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GIOCO </a:t>
            </a:r>
            <a:r>
              <a:rPr lang="it-IT" sz="2400" b="1" dirty="0" err="1" smtClean="0">
                <a:solidFill>
                  <a:srgbClr val="002060"/>
                </a:solidFill>
                <a:latin typeface="Times New Roman" pitchFamily="18" charset="0"/>
                <a:cs typeface="Times New Roman" pitchFamily="18" charset="0"/>
              </a:rPr>
              <a:t>DI</a:t>
            </a:r>
            <a:r>
              <a:rPr lang="it-IT" sz="2400" b="1" dirty="0" smtClean="0">
                <a:solidFill>
                  <a:srgbClr val="002060"/>
                </a:solidFill>
                <a:latin typeface="Times New Roman" pitchFamily="18" charset="0"/>
                <a:cs typeface="Times New Roman" pitchFamily="18" charset="0"/>
              </a:rPr>
              <a:t> MANO GIOCO DA VILLANO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LGCSCNSCLGLNTM</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BSGNFRBNVSCTTVGC</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dirty="0" smtClean="0">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GIOCO </a:t>
            </a:r>
            <a:r>
              <a:rPr lang="it-IT" sz="2400" b="1" dirty="0" err="1" smtClean="0">
                <a:solidFill>
                  <a:srgbClr val="002060"/>
                </a:solidFill>
                <a:latin typeface="Times New Roman" pitchFamily="18" charset="0"/>
                <a:cs typeface="Times New Roman" pitchFamily="18" charset="0"/>
              </a:rPr>
              <a:t>DI</a:t>
            </a:r>
            <a:r>
              <a:rPr lang="it-IT" sz="2400" b="1" dirty="0" smtClean="0">
                <a:solidFill>
                  <a:srgbClr val="002060"/>
                </a:solidFill>
                <a:latin typeface="Times New Roman" pitchFamily="18" charset="0"/>
                <a:cs typeface="Times New Roman" pitchFamily="18" charset="0"/>
              </a:rPr>
              <a:t> MANO GIOCO DA VILLANO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L G</a:t>
            </a:r>
            <a:r>
              <a:rPr lang="it-IT" sz="2400" b="1" dirty="0" smtClean="0">
                <a:solidFill>
                  <a:srgbClr val="FF0000"/>
                </a:solidFill>
                <a:latin typeface="Times New Roman" pitchFamily="18" charset="0"/>
                <a:cs typeface="Times New Roman" pitchFamily="18" charset="0"/>
              </a:rPr>
              <a:t>IO</a:t>
            </a:r>
            <a:r>
              <a:rPr lang="it-IT" sz="2400" b="1" dirty="0" smtClean="0">
                <a:solidFill>
                  <a:srgbClr val="002060"/>
                </a:solidFill>
                <a:latin typeface="Times New Roman" pitchFamily="18" charset="0"/>
                <a:cs typeface="Times New Roman" pitchFamily="18" charset="0"/>
              </a:rPr>
              <a:t>C</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S</a:t>
            </a:r>
            <a:r>
              <a:rPr lang="it-IT" sz="2400" b="1" dirty="0" smtClean="0">
                <a:solidFill>
                  <a:srgbClr val="FF0000"/>
                </a:solidFill>
                <a:latin typeface="Times New Roman" pitchFamily="18" charset="0"/>
                <a:cs typeface="Times New Roman" pitchFamily="18" charset="0"/>
              </a:rPr>
              <a:t>I</a:t>
            </a:r>
            <a:r>
              <a:rPr lang="it-IT" sz="2400" b="1" dirty="0" smtClean="0">
                <a:solidFill>
                  <a:srgbClr val="002060"/>
                </a:solidFill>
                <a:latin typeface="Times New Roman" pitchFamily="18" charset="0"/>
                <a:cs typeface="Times New Roman" pitchFamily="18" charset="0"/>
              </a:rPr>
              <a:t> C</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N</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SC</a:t>
            </a:r>
            <a:r>
              <a:rPr lang="it-IT" sz="2400" b="1" dirty="0" smtClean="0">
                <a:solidFill>
                  <a:srgbClr val="FF0000"/>
                </a:solidFill>
                <a:latin typeface="Times New Roman" pitchFamily="18" charset="0"/>
                <a:cs typeface="Times New Roman" pitchFamily="18" charset="0"/>
              </a:rPr>
              <a:t>E</a:t>
            </a:r>
            <a:r>
              <a:rPr lang="it-IT" sz="2400" b="1" dirty="0" smtClean="0">
                <a:solidFill>
                  <a:srgbClr val="002060"/>
                </a:solidFill>
                <a:latin typeface="Times New Roman" pitchFamily="18" charset="0"/>
                <a:cs typeface="Times New Roman" pitchFamily="18" charset="0"/>
              </a:rPr>
              <a:t> </a:t>
            </a:r>
            <a:r>
              <a:rPr lang="it-IT" sz="2400" b="1" dirty="0" smtClean="0">
                <a:solidFill>
                  <a:srgbClr val="FF0000"/>
                </a:solidFill>
                <a:latin typeface="Times New Roman" pitchFamily="18" charset="0"/>
                <a:cs typeface="Times New Roman" pitchFamily="18" charset="0"/>
              </a:rPr>
              <a:t>I</a:t>
            </a:r>
            <a:r>
              <a:rPr lang="it-IT" sz="2400" b="1" dirty="0" smtClean="0">
                <a:solidFill>
                  <a:srgbClr val="002060"/>
                </a:solidFill>
                <a:latin typeface="Times New Roman" pitchFamily="18" charset="0"/>
                <a:cs typeface="Times New Roman" pitchFamily="18" charset="0"/>
              </a:rPr>
              <a:t>L G</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L</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NT</a:t>
            </a:r>
            <a:r>
              <a:rPr lang="it-IT" sz="2400" b="1" dirty="0" smtClean="0">
                <a:solidFill>
                  <a:srgbClr val="FF0000"/>
                </a:solidFill>
                <a:latin typeface="Times New Roman" pitchFamily="18" charset="0"/>
                <a:cs typeface="Times New Roman" pitchFamily="18" charset="0"/>
              </a:rPr>
              <a:t>UO</a:t>
            </a:r>
            <a:r>
              <a:rPr lang="it-IT" sz="2400" b="1" dirty="0" smtClean="0">
                <a:solidFill>
                  <a:srgbClr val="002060"/>
                </a:solidFill>
                <a:latin typeface="Times New Roman" pitchFamily="18" charset="0"/>
                <a:cs typeface="Times New Roman" pitchFamily="18" charset="0"/>
              </a:rPr>
              <a:t>M</a:t>
            </a:r>
            <a:r>
              <a:rPr lang="it-IT" sz="2400" b="1" dirty="0" smtClean="0">
                <a:solidFill>
                  <a:srgbClr val="FF0000"/>
                </a:solidFill>
                <a:latin typeface="Times New Roman" pitchFamily="18" charset="0"/>
                <a:cs typeface="Times New Roman" pitchFamily="18" charset="0"/>
              </a:rPr>
              <a:t>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BSGNFRBNVSCTTVGC</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GIOCO </a:t>
            </a:r>
            <a:r>
              <a:rPr lang="it-IT" sz="2400" b="1" dirty="0" err="1" smtClean="0">
                <a:solidFill>
                  <a:srgbClr val="002060"/>
                </a:solidFill>
                <a:latin typeface="Times New Roman" pitchFamily="18" charset="0"/>
                <a:cs typeface="Times New Roman" pitchFamily="18" charset="0"/>
              </a:rPr>
              <a:t>DI</a:t>
            </a:r>
            <a:r>
              <a:rPr lang="it-IT" sz="2400" b="1" dirty="0" smtClean="0">
                <a:solidFill>
                  <a:srgbClr val="002060"/>
                </a:solidFill>
                <a:latin typeface="Times New Roman" pitchFamily="18" charset="0"/>
                <a:cs typeface="Times New Roman" pitchFamily="18" charset="0"/>
              </a:rPr>
              <a:t> MANO GIOCO DA VILLANO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AL GIOCO SI CONOSCE IL GALANTUOMO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BSGNFRBNVSCTTVGC</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riquadro 1.JPG"/>
          <p:cNvPicPr>
            <a:picLocks noChangeAspect="1"/>
          </p:cNvPicPr>
          <p:nvPr/>
        </p:nvPicPr>
        <p:blipFill>
          <a:blip r:embed="rId2" cstate="print"/>
          <a:stretch>
            <a:fillRect/>
          </a:stretch>
        </p:blipFill>
        <p:spPr>
          <a:xfrm>
            <a:off x="2340000" y="187200"/>
            <a:ext cx="4489200" cy="6479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GIOCO </a:t>
            </a:r>
            <a:r>
              <a:rPr lang="it-IT" sz="2400" b="1" dirty="0" err="1" smtClean="0">
                <a:solidFill>
                  <a:srgbClr val="002060"/>
                </a:solidFill>
                <a:latin typeface="Times New Roman" pitchFamily="18" charset="0"/>
                <a:cs typeface="Times New Roman" pitchFamily="18" charset="0"/>
              </a:rPr>
              <a:t>DI</a:t>
            </a:r>
            <a:r>
              <a:rPr lang="it-IT" sz="2400" b="1" dirty="0" smtClean="0">
                <a:solidFill>
                  <a:srgbClr val="002060"/>
                </a:solidFill>
                <a:latin typeface="Times New Roman" pitchFamily="18" charset="0"/>
                <a:cs typeface="Times New Roman" pitchFamily="18" charset="0"/>
              </a:rPr>
              <a:t> MANO GIOCO DA VILLANO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AL GIOCO SI CONOSCE IL GALANTUOMO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a:t>
            </a:r>
            <a:r>
              <a:rPr lang="it-IT" sz="2400" b="1" dirty="0" smtClean="0">
                <a:solidFill>
                  <a:srgbClr val="FF0000"/>
                </a:solidFill>
                <a:latin typeface="Times New Roman" pitchFamily="18" charset="0"/>
                <a:cs typeface="Times New Roman" pitchFamily="18" charset="0"/>
              </a:rPr>
              <a:t>I</a:t>
            </a:r>
            <a:r>
              <a:rPr lang="it-IT" sz="2400" b="1" dirty="0" smtClean="0">
                <a:solidFill>
                  <a:srgbClr val="002060"/>
                </a:solidFill>
                <a:latin typeface="Times New Roman" pitchFamily="18" charset="0"/>
                <a:cs typeface="Times New Roman" pitchFamily="18" charset="0"/>
              </a:rPr>
              <a:t>S</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GN</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 F</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R B</a:t>
            </a:r>
            <a:r>
              <a:rPr lang="it-IT" sz="2400" b="1" dirty="0" smtClean="0">
                <a:solidFill>
                  <a:srgbClr val="FF0000"/>
                </a:solidFill>
                <a:latin typeface="Times New Roman" pitchFamily="18" charset="0"/>
                <a:cs typeface="Times New Roman" pitchFamily="18" charset="0"/>
              </a:rPr>
              <a:t>UO</a:t>
            </a:r>
            <a:r>
              <a:rPr lang="it-IT" sz="2400" b="1" dirty="0" smtClean="0">
                <a:solidFill>
                  <a:srgbClr val="002060"/>
                </a:solidFill>
                <a:latin typeface="Times New Roman" pitchFamily="18" charset="0"/>
                <a:cs typeface="Times New Roman" pitchFamily="18" charset="0"/>
              </a:rPr>
              <a:t>N V</a:t>
            </a:r>
            <a:r>
              <a:rPr lang="it-IT" sz="2400" b="1" dirty="0" smtClean="0">
                <a:solidFill>
                  <a:srgbClr val="FF0000"/>
                </a:solidFill>
                <a:latin typeface="Times New Roman" pitchFamily="18" charset="0"/>
                <a:cs typeface="Times New Roman" pitchFamily="18" charset="0"/>
              </a:rPr>
              <a:t>I</a:t>
            </a:r>
            <a:r>
              <a:rPr lang="it-IT" sz="2400" b="1" dirty="0" smtClean="0">
                <a:solidFill>
                  <a:srgbClr val="002060"/>
                </a:solidFill>
                <a:latin typeface="Times New Roman" pitchFamily="18" charset="0"/>
                <a:cs typeface="Times New Roman" pitchFamily="18" charset="0"/>
              </a:rPr>
              <a:t>S</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 C</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TT</a:t>
            </a:r>
            <a:r>
              <a:rPr lang="it-IT" sz="2400" b="1" dirty="0" smtClean="0">
                <a:solidFill>
                  <a:srgbClr val="FF0000"/>
                </a:solidFill>
                <a:latin typeface="Times New Roman" pitchFamily="18" charset="0"/>
                <a:cs typeface="Times New Roman" pitchFamily="18" charset="0"/>
              </a:rPr>
              <a:t>I</a:t>
            </a:r>
            <a:r>
              <a:rPr lang="it-IT" sz="2400" b="1" dirty="0" smtClean="0">
                <a:solidFill>
                  <a:srgbClr val="002060"/>
                </a:solidFill>
                <a:latin typeface="Times New Roman" pitchFamily="18" charset="0"/>
                <a:cs typeface="Times New Roman" pitchFamily="18" charset="0"/>
              </a:rPr>
              <a:t>V</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G</a:t>
            </a:r>
            <a:r>
              <a:rPr lang="it-IT" sz="2400" b="1" dirty="0" smtClean="0">
                <a:solidFill>
                  <a:srgbClr val="FF0000"/>
                </a:solidFill>
                <a:latin typeface="Times New Roman" pitchFamily="18" charset="0"/>
                <a:cs typeface="Times New Roman" pitchFamily="18" charset="0"/>
              </a:rPr>
              <a:t>IO</a:t>
            </a:r>
            <a:r>
              <a:rPr lang="it-IT" sz="2400" b="1" dirty="0" smtClean="0">
                <a:solidFill>
                  <a:srgbClr val="002060"/>
                </a:solidFill>
                <a:latin typeface="Times New Roman" pitchFamily="18" charset="0"/>
                <a:cs typeface="Times New Roman" pitchFamily="18" charset="0"/>
              </a:rPr>
              <a:t>C</a:t>
            </a:r>
            <a:r>
              <a:rPr lang="it-IT" sz="2400" b="1" dirty="0" smtClean="0">
                <a:solidFill>
                  <a:srgbClr val="FF0000"/>
                </a:solidFill>
                <a:latin typeface="Times New Roman" pitchFamily="18" charset="0"/>
                <a:cs typeface="Times New Roman" pitchFamily="18" charset="0"/>
              </a:rPr>
              <a:t>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GIOCO </a:t>
            </a:r>
            <a:r>
              <a:rPr lang="it-IT" sz="2400" b="1" dirty="0" err="1" smtClean="0">
                <a:solidFill>
                  <a:srgbClr val="002060"/>
                </a:solidFill>
                <a:latin typeface="Times New Roman" pitchFamily="18" charset="0"/>
                <a:cs typeface="Times New Roman" pitchFamily="18" charset="0"/>
              </a:rPr>
              <a:t>DI</a:t>
            </a:r>
            <a:r>
              <a:rPr lang="it-IT" sz="2400" b="1" dirty="0" smtClean="0">
                <a:solidFill>
                  <a:srgbClr val="002060"/>
                </a:solidFill>
                <a:latin typeface="Times New Roman" pitchFamily="18" charset="0"/>
                <a:cs typeface="Times New Roman" pitchFamily="18" charset="0"/>
              </a:rPr>
              <a:t> MANO GIOCO DA VILLANO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AL GIOCO SI CONOSCE IL GALANTUOMO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BISOGNA FAR BUON VISO A CATTIVO GIOCO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SFRTNTLGCFRTNTNMR</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GIOCO </a:t>
            </a:r>
            <a:r>
              <a:rPr lang="it-IT" sz="2400" b="1" dirty="0" err="1" smtClean="0">
                <a:solidFill>
                  <a:srgbClr val="002060"/>
                </a:solidFill>
                <a:latin typeface="Times New Roman" pitchFamily="18" charset="0"/>
                <a:cs typeface="Times New Roman" pitchFamily="18" charset="0"/>
              </a:rPr>
              <a:t>DI</a:t>
            </a:r>
            <a:r>
              <a:rPr lang="it-IT" sz="2400" b="1" dirty="0" smtClean="0">
                <a:solidFill>
                  <a:srgbClr val="002060"/>
                </a:solidFill>
                <a:latin typeface="Times New Roman" pitchFamily="18" charset="0"/>
                <a:cs typeface="Times New Roman" pitchFamily="18" charset="0"/>
              </a:rPr>
              <a:t> MANO GIOCO DA VILLANO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AL GIOCO SI CONOSCE IL GALANTUOMO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BISOGNA FAR BUON VISO A CATTIVO GIOCO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RT</a:t>
            </a:r>
            <a:r>
              <a:rPr lang="it-IT" sz="2400" b="1" dirty="0" smtClean="0">
                <a:solidFill>
                  <a:srgbClr val="FF0000"/>
                </a:solidFill>
                <a:latin typeface="Times New Roman" pitchFamily="18" charset="0"/>
                <a:cs typeface="Times New Roman" pitchFamily="18" charset="0"/>
              </a:rPr>
              <a:t>U</a:t>
            </a:r>
            <a:r>
              <a:rPr lang="it-IT" sz="2400" b="1" dirty="0" smtClean="0">
                <a:solidFill>
                  <a:srgbClr val="002060"/>
                </a:solidFill>
                <a:latin typeface="Times New Roman" pitchFamily="18" charset="0"/>
                <a:cs typeface="Times New Roman" pitchFamily="18" charset="0"/>
              </a:rPr>
              <a:t>N</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T</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L G</a:t>
            </a:r>
            <a:r>
              <a:rPr lang="it-IT" sz="2400" b="1" dirty="0" smtClean="0">
                <a:solidFill>
                  <a:srgbClr val="FF0000"/>
                </a:solidFill>
                <a:latin typeface="Times New Roman" pitchFamily="18" charset="0"/>
                <a:cs typeface="Times New Roman" pitchFamily="18" charset="0"/>
              </a:rPr>
              <a:t>IO</a:t>
            </a:r>
            <a:r>
              <a:rPr lang="it-IT" sz="2400" b="1" dirty="0" smtClean="0">
                <a:solidFill>
                  <a:srgbClr val="002060"/>
                </a:solidFill>
                <a:latin typeface="Times New Roman" pitchFamily="18" charset="0"/>
                <a:cs typeface="Times New Roman" pitchFamily="18" charset="0"/>
              </a:rPr>
              <a:t>C</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F</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RT</a:t>
            </a:r>
            <a:r>
              <a:rPr lang="it-IT" sz="2400" b="1" dirty="0" smtClean="0">
                <a:solidFill>
                  <a:srgbClr val="FF0000"/>
                </a:solidFill>
                <a:latin typeface="Times New Roman" pitchFamily="18" charset="0"/>
                <a:cs typeface="Times New Roman" pitchFamily="18" charset="0"/>
              </a:rPr>
              <a:t>U</a:t>
            </a:r>
            <a:r>
              <a:rPr lang="it-IT" sz="2400" b="1" dirty="0" smtClean="0">
                <a:solidFill>
                  <a:srgbClr val="002060"/>
                </a:solidFill>
                <a:latin typeface="Times New Roman" pitchFamily="18" charset="0"/>
                <a:cs typeface="Times New Roman" pitchFamily="18" charset="0"/>
              </a:rPr>
              <a:t>N</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T</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 </a:t>
            </a:r>
            <a:r>
              <a:rPr lang="it-IT" sz="2400" b="1" dirty="0" smtClean="0">
                <a:solidFill>
                  <a:srgbClr val="FF0000"/>
                </a:solidFill>
                <a:latin typeface="Times New Roman" pitchFamily="18" charset="0"/>
                <a:cs typeface="Times New Roman" pitchFamily="18" charset="0"/>
              </a:rPr>
              <a:t>I</a:t>
            </a:r>
            <a:r>
              <a:rPr lang="it-IT" sz="2400" b="1" dirty="0" smtClean="0">
                <a:solidFill>
                  <a:srgbClr val="002060"/>
                </a:solidFill>
                <a:latin typeface="Times New Roman" pitchFamily="18" charset="0"/>
                <a:cs typeface="Times New Roman" pitchFamily="18" charset="0"/>
              </a:rPr>
              <a:t>N </a:t>
            </a:r>
            <a:r>
              <a:rPr lang="it-IT" sz="2400" b="1" dirty="0" smtClean="0">
                <a:solidFill>
                  <a:srgbClr val="FF0000"/>
                </a:solidFill>
                <a:latin typeface="Times New Roman" pitchFamily="18" charset="0"/>
                <a:cs typeface="Times New Roman" pitchFamily="18" charset="0"/>
              </a:rPr>
              <a:t>A</a:t>
            </a:r>
            <a:r>
              <a:rPr lang="it-IT" sz="2400" b="1" dirty="0" smtClean="0">
                <a:solidFill>
                  <a:srgbClr val="002060"/>
                </a:solidFill>
                <a:latin typeface="Times New Roman" pitchFamily="18" charset="0"/>
                <a:cs typeface="Times New Roman" pitchFamily="18" charset="0"/>
              </a:rPr>
              <a:t>M</a:t>
            </a:r>
            <a:r>
              <a:rPr lang="it-IT" sz="2400" b="1" dirty="0" smtClean="0">
                <a:solidFill>
                  <a:srgbClr val="FF0000"/>
                </a:solidFill>
                <a:latin typeface="Times New Roman" pitchFamily="18" charset="0"/>
                <a:cs typeface="Times New Roman" pitchFamily="18" charset="0"/>
              </a:rPr>
              <a:t>O</a:t>
            </a:r>
            <a:r>
              <a:rPr lang="it-IT" sz="2400" b="1" dirty="0" smtClean="0">
                <a:solidFill>
                  <a:srgbClr val="002060"/>
                </a:solidFill>
                <a:latin typeface="Times New Roman" pitchFamily="18" charset="0"/>
                <a:cs typeface="Times New Roman" pitchFamily="18" charset="0"/>
              </a:rPr>
              <a:t>R</a:t>
            </a:r>
            <a:r>
              <a:rPr lang="it-IT" sz="2400" b="1" dirty="0" smtClean="0">
                <a:solidFill>
                  <a:srgbClr val="FF0000"/>
                </a:solidFill>
                <a:latin typeface="Times New Roman" pitchFamily="18" charset="0"/>
                <a:cs typeface="Times New Roman" pitchFamily="18" charset="0"/>
              </a:rPr>
              <a:t>E</a:t>
            </a:r>
            <a:endParaRPr lang="it-IT" sz="2400" b="1"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 altro gioco, più conciso, consiste nell’individuare un determinato proverbio, esaminando la successione di consonanti che di ottiene eliminando dal suo enunciato, vocali e spazi vuoti, come nei seguenti esempi.</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1. UN BEL GIOCO DURA POCO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2. GIOCO </a:t>
            </a:r>
            <a:r>
              <a:rPr lang="it-IT" sz="2400" b="1" dirty="0" err="1" smtClean="0">
                <a:solidFill>
                  <a:srgbClr val="002060"/>
                </a:solidFill>
                <a:latin typeface="Times New Roman" pitchFamily="18" charset="0"/>
                <a:cs typeface="Times New Roman" pitchFamily="18" charset="0"/>
              </a:rPr>
              <a:t>DI</a:t>
            </a:r>
            <a:r>
              <a:rPr lang="it-IT" sz="2400" b="1" dirty="0" smtClean="0">
                <a:solidFill>
                  <a:srgbClr val="002060"/>
                </a:solidFill>
                <a:latin typeface="Times New Roman" pitchFamily="18" charset="0"/>
                <a:cs typeface="Times New Roman" pitchFamily="18" charset="0"/>
              </a:rPr>
              <a:t> MANO GIOCO DA VILLANO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3. AL GIOCO SI CONOSCE IL GALANTUOMO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4. BISOGNA FAR BUON VISO A CATTIVO GIOCO</a:t>
            </a:r>
          </a:p>
          <a:p>
            <a:endParaRPr lang="it-IT" sz="2400" b="1" dirty="0" smtClean="0">
              <a:solidFill>
                <a:srgbClr val="002060"/>
              </a:solidFill>
              <a:latin typeface="Times New Roman" pitchFamily="18" charset="0"/>
              <a:cs typeface="Times New Roman" pitchFamily="18" charset="0"/>
            </a:endParaRPr>
          </a:p>
          <a:p>
            <a:r>
              <a:rPr lang="it-IT" sz="2400" b="1" dirty="0" smtClean="0">
                <a:solidFill>
                  <a:srgbClr val="002060"/>
                </a:solidFill>
                <a:latin typeface="Times New Roman" pitchFamily="18" charset="0"/>
                <a:cs typeface="Times New Roman" pitchFamily="18" charset="0"/>
              </a:rPr>
              <a:t>5. SFORTUNATO AL GIOCO FORTUNATO IN AMORE</a:t>
            </a:r>
            <a:endParaRPr lang="it-IT" sz="2400" b="1" dirty="0">
              <a:solidFill>
                <a:srgbClr val="00206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668424" cy="5632311"/>
          </a:xfrm>
          <a:prstGeom prst="rect">
            <a:avLst/>
          </a:prstGeom>
          <a:noFill/>
        </p:spPr>
        <p:txBody>
          <a:bodyPr wrap="square" rtlCol="0">
            <a:spAutoFit/>
          </a:bodyPr>
          <a:lstStyle/>
          <a:p>
            <a:r>
              <a:rPr lang="it-IT" sz="2400" dirty="0" smtClean="0">
                <a:latin typeface="Times New Roman" pitchFamily="18" charset="0"/>
                <a:cs typeface="Times New Roman" pitchFamily="18" charset="0"/>
              </a:rPr>
              <a:t>È possibile ricorrere ai proverbi anche per impostare dei giochi di carattere, non prettamente enigmistico, ma essenzialmente linguistico.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Ad esempio, si può cercare di modificare l’enunciato di un famoso proverbio, con l’intento di conferirgli una connotazione satirica.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Un’operazione del genere è stata compiuta egregiamente dallo scrittore Marcello Marchesi, che ha raccolto in un libro, </a:t>
            </a:r>
            <a:r>
              <a:rPr lang="it-IT" sz="2400" i="1" dirty="0" smtClean="0">
                <a:latin typeface="Times New Roman" pitchFamily="18" charset="0"/>
                <a:cs typeface="Times New Roman" pitchFamily="18" charset="0"/>
              </a:rPr>
              <a:t>100 Neoproverbi (</a:t>
            </a:r>
            <a:r>
              <a:rPr lang="it-IT" sz="2400" dirty="0" smtClean="0">
                <a:latin typeface="Times New Roman" pitchFamily="18" charset="0"/>
                <a:cs typeface="Times New Roman" pitchFamily="18" charset="0"/>
              </a:rPr>
              <a:t>1965), una selezione della propria produzione al riguardo.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Qui di seguito, ne riportiamo alcuni esempi significativi (ancora validi...).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461665"/>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endParaRPr lang="it-IT"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461665"/>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endParaRPr lang="it-IT"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1200329"/>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Il mondo è fatto a scale. </a:t>
            </a:r>
            <a:endParaRPr lang="it-IT"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1200329"/>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Il mondo è fatto a scale. </a:t>
            </a:r>
            <a:r>
              <a:rPr lang="it-IT" sz="2400" b="1" i="1" dirty="0" smtClean="0">
                <a:solidFill>
                  <a:srgbClr val="FF0000"/>
                </a:solidFill>
                <a:latin typeface="Times New Roman" pitchFamily="18" charset="0"/>
                <a:cs typeface="Times New Roman" pitchFamily="18" charset="0"/>
              </a:rPr>
              <a:t>Chi è furbo piglia l’ascensore.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1938992"/>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Il mondo è fatto a scale. </a:t>
            </a:r>
            <a:r>
              <a:rPr lang="it-IT" sz="2400" b="1" i="1" dirty="0" smtClean="0">
                <a:solidFill>
                  <a:srgbClr val="FF0000"/>
                </a:solidFill>
                <a:latin typeface="Times New Roman" pitchFamily="18" charset="0"/>
                <a:cs typeface="Times New Roman" pitchFamily="18" charset="0"/>
              </a:rPr>
              <a:t>Chi è furbo piglia l’ascensore.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Tra il dire e il fare, </a:t>
            </a:r>
            <a:endParaRPr lang="it-IT"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04.JPG"/>
          <p:cNvPicPr>
            <a:picLocks noChangeAspect="1"/>
          </p:cNvPicPr>
          <p:nvPr/>
        </p:nvPicPr>
        <p:blipFill>
          <a:blip r:embed="rId2" cstate="print"/>
          <a:stretch>
            <a:fillRect/>
          </a:stretch>
        </p:blipFill>
        <p:spPr>
          <a:xfrm>
            <a:off x="611560" y="2340000"/>
            <a:ext cx="7920000" cy="1999109"/>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1938992"/>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Il mondo è fatto a scale. </a:t>
            </a:r>
            <a:r>
              <a:rPr lang="it-IT" sz="2400" b="1" i="1" dirty="0" smtClean="0">
                <a:solidFill>
                  <a:srgbClr val="FF0000"/>
                </a:solidFill>
                <a:latin typeface="Times New Roman" pitchFamily="18" charset="0"/>
                <a:cs typeface="Times New Roman" pitchFamily="18" charset="0"/>
              </a:rPr>
              <a:t>Chi è furbo piglia l’ascensore.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Tra il dire e il fare, </a:t>
            </a:r>
            <a:r>
              <a:rPr lang="it-IT" sz="2400" b="1" i="1" dirty="0" smtClean="0">
                <a:solidFill>
                  <a:srgbClr val="FF0000"/>
                </a:solidFill>
                <a:latin typeface="Times New Roman" pitchFamily="18" charset="0"/>
                <a:cs typeface="Times New Roman" pitchFamily="18" charset="0"/>
              </a:rPr>
              <a:t>c’è una busta da dare.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2677656"/>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Il mondo è fatto a scale. </a:t>
            </a:r>
            <a:r>
              <a:rPr lang="it-IT" sz="2400" b="1" i="1" dirty="0" smtClean="0">
                <a:solidFill>
                  <a:srgbClr val="FF0000"/>
                </a:solidFill>
                <a:latin typeface="Times New Roman" pitchFamily="18" charset="0"/>
                <a:cs typeface="Times New Roman" pitchFamily="18" charset="0"/>
              </a:rPr>
              <a:t>Chi è furbo piglia l’ascensore.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Tra il dire e il fare, </a:t>
            </a:r>
            <a:r>
              <a:rPr lang="it-IT" sz="2400" b="1" i="1" dirty="0" smtClean="0">
                <a:solidFill>
                  <a:srgbClr val="FF0000"/>
                </a:solidFill>
                <a:latin typeface="Times New Roman" pitchFamily="18" charset="0"/>
                <a:cs typeface="Times New Roman" pitchFamily="18" charset="0"/>
              </a:rPr>
              <a:t>c’è una busta da dare.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Una mano lava l’altra</a:t>
            </a:r>
            <a:endParaRPr lang="it-IT"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2677656"/>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Il mondo è fatto a scale. </a:t>
            </a:r>
            <a:r>
              <a:rPr lang="it-IT" sz="2400" b="1" i="1" dirty="0" smtClean="0">
                <a:solidFill>
                  <a:srgbClr val="FF0000"/>
                </a:solidFill>
                <a:latin typeface="Times New Roman" pitchFamily="18" charset="0"/>
                <a:cs typeface="Times New Roman" pitchFamily="18" charset="0"/>
              </a:rPr>
              <a:t>Chi è furbo piglia l’ascensore.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Tra il dire e il fare, </a:t>
            </a:r>
            <a:r>
              <a:rPr lang="it-IT" sz="2400" b="1" i="1" dirty="0" smtClean="0">
                <a:solidFill>
                  <a:srgbClr val="FF0000"/>
                </a:solidFill>
                <a:latin typeface="Times New Roman" pitchFamily="18" charset="0"/>
                <a:cs typeface="Times New Roman" pitchFamily="18" charset="0"/>
              </a:rPr>
              <a:t>c’è una busta da dare.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Una mano lava l’altra </a:t>
            </a:r>
            <a:r>
              <a:rPr lang="it-IT" sz="2400" b="1" i="1" dirty="0" smtClean="0">
                <a:solidFill>
                  <a:srgbClr val="FF0000"/>
                </a:solidFill>
                <a:latin typeface="Times New Roman" pitchFamily="18" charset="0"/>
                <a:cs typeface="Times New Roman" pitchFamily="18" charset="0"/>
              </a:rPr>
              <a:t>e tutte e due rubano l’asciugamano.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3416320"/>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Il mondo è fatto a scale. </a:t>
            </a:r>
            <a:r>
              <a:rPr lang="it-IT" sz="2400" b="1" i="1" dirty="0" smtClean="0">
                <a:solidFill>
                  <a:srgbClr val="FF0000"/>
                </a:solidFill>
                <a:latin typeface="Times New Roman" pitchFamily="18" charset="0"/>
                <a:cs typeface="Times New Roman" pitchFamily="18" charset="0"/>
              </a:rPr>
              <a:t>Chi è furbo piglia l’ascensore.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Tra il dire e il fare, </a:t>
            </a:r>
            <a:r>
              <a:rPr lang="it-IT" sz="2400" b="1" i="1" dirty="0" smtClean="0">
                <a:solidFill>
                  <a:srgbClr val="FF0000"/>
                </a:solidFill>
                <a:latin typeface="Times New Roman" pitchFamily="18" charset="0"/>
                <a:cs typeface="Times New Roman" pitchFamily="18" charset="0"/>
              </a:rPr>
              <a:t>c’è una busta da dare.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Una mano lava l’altra e tutte </a:t>
            </a:r>
            <a:r>
              <a:rPr lang="it-IT" sz="2400" b="1" i="1" dirty="0" smtClean="0">
                <a:solidFill>
                  <a:srgbClr val="FF0000"/>
                </a:solidFill>
                <a:latin typeface="Times New Roman" pitchFamily="18" charset="0"/>
                <a:cs typeface="Times New Roman" pitchFamily="18" charset="0"/>
              </a:rPr>
              <a:t>e due rubano l’asciugamano.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Uomo avvisato,</a:t>
            </a:r>
            <a:endParaRPr lang="it-IT"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1440000"/>
            <a:ext cx="7668424" cy="3416320"/>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Chi rompe paga. </a:t>
            </a:r>
            <a:r>
              <a:rPr lang="it-IT" sz="2400" b="1" i="1" dirty="0" smtClean="0">
                <a:solidFill>
                  <a:srgbClr val="FF0000"/>
                </a:solidFill>
                <a:latin typeface="Times New Roman" pitchFamily="18" charset="0"/>
                <a:cs typeface="Times New Roman" pitchFamily="18" charset="0"/>
              </a:rPr>
              <a:t>Chi corrompe paga meno.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Il mondo è fatto a scale. </a:t>
            </a:r>
            <a:r>
              <a:rPr lang="it-IT" sz="2400" b="1" i="1" dirty="0" smtClean="0">
                <a:solidFill>
                  <a:srgbClr val="FF0000"/>
                </a:solidFill>
                <a:latin typeface="Times New Roman" pitchFamily="18" charset="0"/>
                <a:cs typeface="Times New Roman" pitchFamily="18" charset="0"/>
              </a:rPr>
              <a:t>Chi è furbo piglia l’ascensore.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Tra il dire e il fare, </a:t>
            </a:r>
            <a:r>
              <a:rPr lang="it-IT" sz="2400" b="1" i="1" dirty="0" smtClean="0">
                <a:solidFill>
                  <a:srgbClr val="FF0000"/>
                </a:solidFill>
                <a:latin typeface="Times New Roman" pitchFamily="18" charset="0"/>
                <a:cs typeface="Times New Roman" pitchFamily="18" charset="0"/>
              </a:rPr>
              <a:t>c’è una busta da dare.</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Una mano lava l’altra e tutte </a:t>
            </a:r>
            <a:r>
              <a:rPr lang="it-IT" sz="2400" b="1" i="1" dirty="0" smtClean="0">
                <a:solidFill>
                  <a:srgbClr val="FF0000"/>
                </a:solidFill>
                <a:latin typeface="Times New Roman" pitchFamily="18" charset="0"/>
                <a:cs typeface="Times New Roman" pitchFamily="18" charset="0"/>
              </a:rPr>
              <a:t>e due rubano l’asciugamano.</a:t>
            </a:r>
          </a:p>
          <a:p>
            <a:endParaRPr lang="it-IT" sz="2400" b="1" i="1" dirty="0" smtClean="0">
              <a:latin typeface="Times New Roman" pitchFamily="18" charset="0"/>
              <a:cs typeface="Times New Roman" pitchFamily="18" charset="0"/>
            </a:endParaRPr>
          </a:p>
          <a:p>
            <a:r>
              <a:rPr lang="it-IT" sz="2400" b="1" i="1" dirty="0" smtClean="0">
                <a:latin typeface="Times New Roman" pitchFamily="18" charset="0"/>
                <a:cs typeface="Times New Roman" pitchFamily="18" charset="0"/>
              </a:rPr>
              <a:t>Uomo avvisato, </a:t>
            </a:r>
            <a:r>
              <a:rPr lang="it-IT" sz="2400" b="1" i="1" dirty="0" smtClean="0">
                <a:solidFill>
                  <a:srgbClr val="FF0000"/>
                </a:solidFill>
                <a:latin typeface="Times New Roman" pitchFamily="18" charset="0"/>
                <a:cs typeface="Times New Roman" pitchFamily="18" charset="0"/>
              </a:rPr>
              <a:t>porta i soldi in Svizzera.</a:t>
            </a:r>
            <a:endParaRPr lang="it-IT"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28464" cy="4893647"/>
          </a:xfrm>
          <a:prstGeom prst="rect">
            <a:avLst/>
          </a:prstGeom>
          <a:noFill/>
        </p:spPr>
        <p:txBody>
          <a:bodyPr wrap="square" rtlCol="0">
            <a:spAutoFit/>
          </a:bodyPr>
          <a:lstStyle/>
          <a:p>
            <a:r>
              <a:rPr lang="it-IT" sz="2400" dirty="0" smtClean="0">
                <a:latin typeface="Times New Roman" pitchFamily="18" charset="0"/>
                <a:cs typeface="Times New Roman" pitchFamily="18" charset="0"/>
              </a:rPr>
              <a:t>È importante sottolineare che nessuno dei giochi appena analizzati, sarebbe </a:t>
            </a:r>
            <a:r>
              <a:rPr lang="it-IT" sz="2400" dirty="0" smtClean="0">
                <a:latin typeface="Times New Roman" pitchFamily="18" charset="0"/>
                <a:cs typeface="Times New Roman" pitchFamily="18" charset="0"/>
              </a:rPr>
              <a:t>proponibile</a:t>
            </a:r>
            <a:r>
              <a:rPr lang="it-IT" sz="2400" dirty="0" smtClean="0">
                <a:latin typeface="Times New Roman" pitchFamily="18" charset="0"/>
                <a:cs typeface="Times New Roman" pitchFamily="18" charset="0"/>
              </a:rPr>
              <a:t>, se i proverbi utilizzati non fossero largamente conosciuti.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Purtroppo, però, il secolare patrimonio proverbiale della nostra lingua sembra destinato a svanire dalla memoria collettiva.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Molto probabilmente, in futuro, i proverbi verranno sostituiti da altre forme di espressione idiomatica, indotte dai mezzi di comunicazione e dagli slogan pubblicitari.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Gli esperti fanno notare che sono rarissimi i proverbi affermatisi nella seconda metà del Novecento.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28464" cy="4154984"/>
          </a:xfrm>
          <a:prstGeom prst="rect">
            <a:avLst/>
          </a:prstGeom>
          <a:noFill/>
        </p:spPr>
        <p:txBody>
          <a:bodyPr wrap="square" rtlCol="0">
            <a:spAutoFit/>
          </a:bodyPr>
          <a:lstStyle/>
          <a:p>
            <a:r>
              <a:rPr lang="it-IT" sz="2400" dirty="0" smtClean="0">
                <a:latin typeface="Times New Roman" pitchFamily="18" charset="0"/>
                <a:cs typeface="Times New Roman" pitchFamily="18" charset="0"/>
              </a:rPr>
              <a:t>Noi siamo </a:t>
            </a:r>
            <a:r>
              <a:rPr lang="it-IT" sz="2400" dirty="0" smtClean="0">
                <a:latin typeface="Times New Roman" pitchFamily="18" charset="0"/>
                <a:cs typeface="Times New Roman" pitchFamily="18" charset="0"/>
              </a:rPr>
              <a:t>convinti che i proverbi rappresentino una ricchezza culturale da difendere e da preservare.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Molti di essi, infatti, offrono interessanti spunti di riflessione, riguardanti vari settori dello scibile umano, come: Letteratura, Linguistica, Storia, Sociologia, Religione, Agronomia, Gastronomia, Meteorologia, Zoologia, e così via.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Stranamente, però, da questo lungo elenco è esclusa la Matematica; non esiste,infatti, alcun proverbio che enunci esplicitamente dei concetti matematici.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64896" cy="4893647"/>
          </a:xfrm>
          <a:prstGeom prst="rect">
            <a:avLst/>
          </a:prstGeom>
          <a:noFill/>
        </p:spPr>
        <p:txBody>
          <a:bodyPr wrap="square" rtlCol="0">
            <a:spAutoFit/>
          </a:bodyPr>
          <a:lstStyle/>
          <a:p>
            <a:r>
              <a:rPr lang="it-IT" sz="2400" dirty="0" smtClean="0">
                <a:latin typeface="Times New Roman" pitchFamily="18" charset="0"/>
                <a:cs typeface="Times New Roman" pitchFamily="18" charset="0"/>
              </a:rPr>
              <a:t>Pensavamo che </a:t>
            </a:r>
            <a:r>
              <a:rPr lang="it-IT" sz="2400" dirty="0" smtClean="0">
                <a:latin typeface="Times New Roman" pitchFamily="18" charset="0"/>
                <a:cs typeface="Times New Roman" pitchFamily="18" charset="0"/>
              </a:rPr>
              <a:t>almeno uno ce ne fosse, ovvero</a:t>
            </a:r>
            <a:r>
              <a:rPr lang="it-IT" sz="2400" dirty="0" smtClean="0">
                <a:latin typeface="Times New Roman" pitchFamily="18" charset="0"/>
                <a:cs typeface="Times New Roman" pitchFamily="18" charset="0"/>
              </a:rPr>
              <a:t>:</a:t>
            </a:r>
          </a:p>
          <a:p>
            <a:r>
              <a:rPr lang="it-IT" sz="2400" dirty="0" smtClean="0">
                <a:latin typeface="Times New Roman" pitchFamily="18" charset="0"/>
                <a:cs typeface="Times New Roman" pitchFamily="18" charset="0"/>
              </a:rPr>
              <a:t>«</a:t>
            </a:r>
            <a:r>
              <a:rPr lang="it-IT" sz="2400" dirty="0" smtClean="0">
                <a:latin typeface="Times New Roman" pitchFamily="18" charset="0"/>
                <a:cs typeface="Times New Roman" pitchFamily="18" charset="0"/>
              </a:rPr>
              <a:t>La Matematica non  è un’opinione».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Ma questa popolare affermazione (che ribadisce l’oggettività delle teorie matematiche) non può essere considerata un proverbio, perché è possibile risalire al personaggio che l’ha pronunciata per primo (in forma leggermente diversa, ma identica nella sostanza), al termine di una vicenda che può essere, così, riassunta.</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Il 25 novembre 1879, cadde il secondo </a:t>
            </a:r>
            <a:r>
              <a:rPr lang="it-IT" sz="2400" dirty="0" smtClean="0">
                <a:latin typeface="Times New Roman" pitchFamily="18" charset="0"/>
                <a:cs typeface="Times New Roman" pitchFamily="18" charset="0"/>
              </a:rPr>
              <a:t>Governo </a:t>
            </a:r>
            <a:r>
              <a:rPr lang="it-IT" sz="2400" dirty="0" smtClean="0">
                <a:latin typeface="Times New Roman" pitchFamily="18" charset="0"/>
                <a:cs typeface="Times New Roman" pitchFamily="18" charset="0"/>
              </a:rPr>
              <a:t>guidato da Benedetto </a:t>
            </a:r>
            <a:r>
              <a:rPr lang="it-IT" sz="2400" dirty="0" err="1" smtClean="0">
                <a:latin typeface="Times New Roman" pitchFamily="18" charset="0"/>
                <a:cs typeface="Times New Roman" pitchFamily="18" charset="0"/>
              </a:rPr>
              <a:t>Cairoli</a:t>
            </a:r>
            <a:r>
              <a:rPr lang="it-IT" sz="2400" dirty="0" smtClean="0">
                <a:latin typeface="Times New Roman" pitchFamily="18" charset="0"/>
                <a:cs typeface="Times New Roman" pitchFamily="18" charset="0"/>
              </a:rPr>
              <a:t>, anche per le divergenze interne, relative all’abolizione dell’impopolare tassa sul macinato.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ox(ou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ox(out)">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64896" cy="1569660"/>
          </a:xfrm>
          <a:prstGeom prst="rect">
            <a:avLst/>
          </a:prstGeom>
          <a:noFill/>
        </p:spPr>
        <p:txBody>
          <a:bodyPr wrap="square" rtlCol="0">
            <a:spAutoFit/>
          </a:bodyPr>
          <a:lstStyle/>
          <a:p>
            <a:r>
              <a:rPr lang="it-IT" sz="2400" dirty="0" smtClean="0">
                <a:latin typeface="Times New Roman" pitchFamily="18" charset="0"/>
                <a:cs typeface="Times New Roman" pitchFamily="18" charset="0"/>
              </a:rPr>
              <a:t>A tale provvedimento si era decisamente opposto l’allora Ministro delle Finanze e del Tesoro, Bernardino Grimaldi, convinto che, prima di attuarlo, sarebbe stato necessario introdurre altri tributi. </a:t>
            </a:r>
            <a:endParaRPr lang="it-IT" sz="2400" dirty="0">
              <a:latin typeface="Times New Roman" pitchFamily="18" charset="0"/>
              <a:cs typeface="Times New Roman" pitchFamily="18" charset="0"/>
            </a:endParaRPr>
          </a:p>
        </p:txBody>
      </p:sp>
      <p:pic>
        <p:nvPicPr>
          <p:cNvPr id="3" name="Immagine 2" descr="Bernardino Grimaldi.jpg"/>
          <p:cNvPicPr>
            <a:picLocks noChangeAspect="1"/>
          </p:cNvPicPr>
          <p:nvPr/>
        </p:nvPicPr>
        <p:blipFill>
          <a:blip r:embed="rId2" cstate="print"/>
          <a:stretch>
            <a:fillRect/>
          </a:stretch>
        </p:blipFill>
        <p:spPr>
          <a:xfrm>
            <a:off x="3131840" y="1988840"/>
            <a:ext cx="2884200" cy="39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64896" cy="1200329"/>
          </a:xfrm>
          <a:prstGeom prst="rect">
            <a:avLst/>
          </a:prstGeom>
          <a:noFill/>
        </p:spPr>
        <p:txBody>
          <a:bodyPr wrap="square" rtlCol="0">
            <a:spAutoFit/>
          </a:bodyPr>
          <a:lstStyle/>
          <a:p>
            <a:r>
              <a:rPr lang="it-IT" sz="2400" dirty="0" smtClean="0">
                <a:latin typeface="Times New Roman" pitchFamily="18" charset="0"/>
                <a:cs typeface="Times New Roman" pitchFamily="18" charset="0"/>
              </a:rPr>
              <a:t>Quando Benedetto </a:t>
            </a:r>
            <a:r>
              <a:rPr lang="it-IT" sz="2400" dirty="0" err="1" smtClean="0">
                <a:latin typeface="Times New Roman" pitchFamily="18" charset="0"/>
                <a:cs typeface="Times New Roman" pitchFamily="18" charset="0"/>
              </a:rPr>
              <a:t>Cairoli</a:t>
            </a:r>
            <a:r>
              <a:rPr lang="it-IT" sz="2400" dirty="0" smtClean="0">
                <a:latin typeface="Times New Roman" pitchFamily="18" charset="0"/>
                <a:cs typeface="Times New Roman" pitchFamily="18" charset="0"/>
              </a:rPr>
              <a:t> venne incaricato di costituire il nuovo esecutivo, Bernardino Grimaldi rifiutò di farne parte, motivando la propria posizione con queste sferzanti parole: </a:t>
            </a:r>
          </a:p>
        </p:txBody>
      </p:sp>
      <p:pic>
        <p:nvPicPr>
          <p:cNvPr id="3" name="Immagine 2" descr="Bernardino Grimaldi.jpg"/>
          <p:cNvPicPr>
            <a:picLocks noChangeAspect="1"/>
          </p:cNvPicPr>
          <p:nvPr/>
        </p:nvPicPr>
        <p:blipFill>
          <a:blip r:embed="rId2" cstate="print"/>
          <a:stretch>
            <a:fillRect/>
          </a:stretch>
        </p:blipFill>
        <p:spPr>
          <a:xfrm>
            <a:off x="3131840" y="1988840"/>
            <a:ext cx="2884200" cy="396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05.JPG"/>
          <p:cNvPicPr>
            <a:picLocks noChangeAspect="1"/>
          </p:cNvPicPr>
          <p:nvPr/>
        </p:nvPicPr>
        <p:blipFill>
          <a:blip r:embed="rId2" cstate="print"/>
          <a:stretch>
            <a:fillRect/>
          </a:stretch>
        </p:blipFill>
        <p:spPr>
          <a:xfrm>
            <a:off x="612000" y="2340000"/>
            <a:ext cx="7920000" cy="1999109"/>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64896" cy="830997"/>
          </a:xfrm>
          <a:prstGeom prst="rect">
            <a:avLst/>
          </a:prstGeom>
          <a:noFill/>
        </p:spPr>
        <p:txBody>
          <a:bodyPr wrap="square" rtlCol="0">
            <a:spAutoFit/>
          </a:bodyPr>
          <a:lstStyle/>
          <a:p>
            <a:r>
              <a:rPr lang="it-IT" sz="2400" dirty="0" smtClean="0">
                <a:latin typeface="Times New Roman" pitchFamily="18" charset="0"/>
                <a:cs typeface="Times New Roman" pitchFamily="18" charset="0"/>
              </a:rPr>
              <a:t>«Per me tutte le opinioni sono rispettabili, ma ritengo che l’Aritmetica non sia un’opinione». </a:t>
            </a:r>
            <a:endParaRPr lang="it-IT" sz="2400" dirty="0">
              <a:latin typeface="Times New Roman" pitchFamily="18" charset="0"/>
              <a:cs typeface="Times New Roman" pitchFamily="18" charset="0"/>
            </a:endParaRPr>
          </a:p>
        </p:txBody>
      </p:sp>
      <p:pic>
        <p:nvPicPr>
          <p:cNvPr id="3" name="Immagine 2" descr="Bernardino Grimaldi.jpg"/>
          <p:cNvPicPr>
            <a:picLocks noChangeAspect="1"/>
          </p:cNvPicPr>
          <p:nvPr/>
        </p:nvPicPr>
        <p:blipFill>
          <a:blip r:embed="rId2" cstate="print"/>
          <a:stretch>
            <a:fillRect/>
          </a:stretch>
        </p:blipFill>
        <p:spPr>
          <a:xfrm>
            <a:off x="3131840" y="1988840"/>
            <a:ext cx="2884200" cy="39600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28464" cy="4524315"/>
          </a:xfrm>
          <a:prstGeom prst="rect">
            <a:avLst/>
          </a:prstGeom>
          <a:noFill/>
        </p:spPr>
        <p:txBody>
          <a:bodyPr wrap="square" rtlCol="0">
            <a:spAutoFit/>
          </a:bodyPr>
          <a:lstStyle/>
          <a:p>
            <a:r>
              <a:rPr lang="it-IT" sz="2400" dirty="0" smtClean="0">
                <a:latin typeface="Times New Roman" pitchFamily="18" charset="0"/>
                <a:cs typeface="Times New Roman" pitchFamily="18" charset="0"/>
              </a:rPr>
              <a:t>In definitiva, la Matematica, non solo non è un opinione, ma non è nemmeno </a:t>
            </a:r>
            <a:r>
              <a:rPr lang="it-IT" sz="2400" dirty="0" smtClean="0">
                <a:latin typeface="Times New Roman" pitchFamily="18" charset="0"/>
                <a:cs typeface="Times New Roman" pitchFamily="18" charset="0"/>
              </a:rPr>
              <a:t>un... proverbio.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Ciò </a:t>
            </a:r>
            <a:r>
              <a:rPr lang="it-IT" sz="2400" dirty="0" smtClean="0">
                <a:latin typeface="Times New Roman" pitchFamily="18" charset="0"/>
                <a:cs typeface="Times New Roman" pitchFamily="18" charset="0"/>
              </a:rPr>
              <a:t>non significa, però, che nessun proverbio </a:t>
            </a:r>
            <a:r>
              <a:rPr lang="it-IT" sz="2400" dirty="0" smtClean="0">
                <a:latin typeface="Times New Roman" pitchFamily="18" charset="0"/>
                <a:cs typeface="Times New Roman" pitchFamily="18" charset="0"/>
              </a:rPr>
              <a:t>richiami degli </a:t>
            </a:r>
            <a:r>
              <a:rPr lang="it-IT" sz="2400" dirty="0" smtClean="0">
                <a:latin typeface="Times New Roman" pitchFamily="18" charset="0"/>
                <a:cs typeface="Times New Roman" pitchFamily="18" charset="0"/>
              </a:rPr>
              <a:t>argomenti matematici.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Noi </a:t>
            </a:r>
            <a:r>
              <a:rPr lang="it-IT" sz="2400" dirty="0" smtClean="0">
                <a:latin typeface="Times New Roman" pitchFamily="18" charset="0"/>
                <a:cs typeface="Times New Roman" pitchFamily="18" charset="0"/>
              </a:rPr>
              <a:t>abbiamo verificato che, se si cerca di espandere la saggezza popolare, contenuta in maniera compressa nei proverbi, da molti di essi </a:t>
            </a:r>
            <a:r>
              <a:rPr lang="it-IT" sz="2400" dirty="0" smtClean="0">
                <a:latin typeface="Times New Roman" pitchFamily="18" charset="0"/>
                <a:cs typeface="Times New Roman" pitchFamily="18" charset="0"/>
              </a:rPr>
              <a:t>è possibile</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estrarre anche </a:t>
            </a:r>
            <a:r>
              <a:rPr lang="it-IT" sz="2400" dirty="0" smtClean="0">
                <a:latin typeface="Times New Roman" pitchFamily="18" charset="0"/>
                <a:cs typeface="Times New Roman" pitchFamily="18" charset="0"/>
              </a:rPr>
              <a:t>dei concetti </a:t>
            </a:r>
            <a:r>
              <a:rPr lang="it-IT" sz="2400" dirty="0" smtClean="0">
                <a:latin typeface="Times New Roman" pitchFamily="18" charset="0"/>
                <a:cs typeface="Times New Roman" pitchFamily="18" charset="0"/>
              </a:rPr>
              <a:t>m</a:t>
            </a:r>
            <a:r>
              <a:rPr lang="it-IT" sz="2400" dirty="0" smtClean="0">
                <a:latin typeface="Times New Roman" pitchFamily="18" charset="0"/>
                <a:cs typeface="Times New Roman" pitchFamily="18" charset="0"/>
              </a:rPr>
              <a:t>atematici.</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Questa </a:t>
            </a:r>
            <a:r>
              <a:rPr lang="it-IT" sz="2400" dirty="0" smtClean="0">
                <a:latin typeface="Times New Roman" pitchFamily="18" charset="0"/>
                <a:cs typeface="Times New Roman" pitchFamily="18" charset="0"/>
              </a:rPr>
              <a:t>fondamentale disciplina, infatti, è alla base (spesso, in maniera inconsapevole), di qualsiasi tipo di saggezza...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3046988"/>
          </a:xfrm>
          <a:prstGeom prst="rect">
            <a:avLst/>
          </a:prstGeom>
          <a:noFill/>
        </p:spPr>
        <p:txBody>
          <a:bodyPr wrap="square" rtlCol="0">
            <a:spAutoFit/>
          </a:bodyPr>
          <a:lstStyle/>
          <a:p>
            <a:r>
              <a:rPr lang="it-IT" sz="2400" dirty="0" smtClean="0">
                <a:latin typeface="Times New Roman" pitchFamily="18" charset="0"/>
                <a:cs typeface="Times New Roman" pitchFamily="18" charset="0"/>
              </a:rPr>
              <a:t>Partendo </a:t>
            </a:r>
            <a:r>
              <a:rPr lang="it-IT" sz="2400" dirty="0" smtClean="0">
                <a:latin typeface="Times New Roman" pitchFamily="18" charset="0"/>
                <a:cs typeface="Times New Roman" pitchFamily="18" charset="0"/>
              </a:rPr>
              <a:t>da </a:t>
            </a:r>
            <a:r>
              <a:rPr lang="it-IT" sz="2400" dirty="0" smtClean="0">
                <a:latin typeface="Times New Roman" pitchFamily="18" charset="0"/>
                <a:cs typeface="Times New Roman" pitchFamily="18" charset="0"/>
              </a:rPr>
              <a:t>tali </a:t>
            </a:r>
            <a:r>
              <a:rPr lang="it-IT" sz="2400" dirty="0" smtClean="0">
                <a:latin typeface="Times New Roman" pitchFamily="18" charset="0"/>
                <a:cs typeface="Times New Roman" pitchFamily="18" charset="0"/>
              </a:rPr>
              <a:t>considerazioni, abbiamo voluto provare a giocare anche noi con i proverbi, ponendoci l’obiettivo di trovare una discreta quantità di proverbi che </a:t>
            </a:r>
            <a:r>
              <a:rPr lang="it-IT" sz="2400" dirty="0" smtClean="0">
                <a:latin typeface="Times New Roman" pitchFamily="18" charset="0"/>
                <a:cs typeface="Times New Roman" pitchFamily="18" charset="0"/>
              </a:rPr>
              <a:t>avvalorasse </a:t>
            </a:r>
            <a:r>
              <a:rPr lang="it-IT" sz="2400" dirty="0" smtClean="0">
                <a:latin typeface="Times New Roman" pitchFamily="18" charset="0"/>
                <a:cs typeface="Times New Roman" pitchFamily="18" charset="0"/>
              </a:rPr>
              <a:t>tale tesi.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Il </a:t>
            </a:r>
            <a:r>
              <a:rPr lang="it-IT" sz="2400" dirty="0" smtClean="0">
                <a:latin typeface="Times New Roman" pitchFamily="18" charset="0"/>
                <a:cs typeface="Times New Roman" pitchFamily="18" charset="0"/>
              </a:rPr>
              <a:t>fatto che non esista ufficialmente alcun proverbio che faccia esplicito riferimento a dei concetti matematici, ha reso più interessante la nostra sfida.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064896" cy="5355312"/>
          </a:xfrm>
          <a:prstGeom prst="rect">
            <a:avLst/>
          </a:prstGeom>
          <a:noFill/>
        </p:spPr>
        <p:txBody>
          <a:bodyPr wrap="square" rtlCol="0">
            <a:spAutoFit/>
          </a:bodyPr>
          <a:lstStyle/>
          <a:p>
            <a:r>
              <a:rPr lang="it-IT" sz="2400" dirty="0" smtClean="0">
                <a:latin typeface="Times New Roman" pitchFamily="18" charset="0"/>
                <a:cs typeface="Times New Roman" pitchFamily="18" charset="0"/>
              </a:rPr>
              <a:t>I </a:t>
            </a:r>
            <a:r>
              <a:rPr lang="it-IT" sz="2400" dirty="0" smtClean="0">
                <a:latin typeface="Times New Roman" pitchFamily="18" charset="0"/>
                <a:cs typeface="Times New Roman" pitchFamily="18" charset="0"/>
              </a:rPr>
              <a:t>proverbi </a:t>
            </a:r>
            <a:r>
              <a:rPr lang="it-IT" sz="2400" dirty="0" smtClean="0">
                <a:latin typeface="Times New Roman" pitchFamily="18" charset="0"/>
                <a:cs typeface="Times New Roman" pitchFamily="18" charset="0"/>
              </a:rPr>
              <a:t>da noi selezionati li abbiamo ripartiti </a:t>
            </a:r>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tre capitoli, </a:t>
            </a:r>
            <a:r>
              <a:rPr lang="it-IT" sz="2400" dirty="0" smtClean="0">
                <a:latin typeface="Times New Roman" pitchFamily="18" charset="0"/>
                <a:cs typeface="Times New Roman" pitchFamily="18" charset="0"/>
              </a:rPr>
              <a:t>in base al seguente </a:t>
            </a:r>
            <a:r>
              <a:rPr lang="it-IT" sz="2400" dirty="0" smtClean="0">
                <a:latin typeface="Times New Roman" pitchFamily="18" charset="0"/>
                <a:cs typeface="Times New Roman" pitchFamily="18" charset="0"/>
              </a:rPr>
              <a:t>criterio</a:t>
            </a:r>
            <a:r>
              <a:rPr lang="it-IT" sz="2400" dirty="0" smtClean="0">
                <a:latin typeface="Times New Roman" pitchFamily="18" charset="0"/>
                <a:cs typeface="Times New Roman" pitchFamily="18" charset="0"/>
              </a:rPr>
              <a:t>.</a:t>
            </a:r>
          </a:p>
          <a:p>
            <a:endParaRPr lang="it-IT"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sym typeface="Symbol"/>
              </a:rPr>
              <a:t></a:t>
            </a:r>
            <a:r>
              <a:rPr lang="it-IT" sz="2400" b="1" dirty="0" smtClean="0">
                <a:latin typeface="Times New Roman" pitchFamily="18" charset="0"/>
                <a:cs typeface="Times New Roman" pitchFamily="18" charset="0"/>
              </a:rPr>
              <a:t> Capitolo 1</a:t>
            </a:r>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Ogni proverbio è vero</a:t>
            </a:r>
            <a:r>
              <a:rPr lang="it-IT" sz="2400" dirty="0" smtClean="0">
                <a:latin typeface="Times New Roman" pitchFamily="18" charset="0"/>
                <a:cs typeface="Times New Roman" pitchFamily="18" charset="0"/>
              </a:rPr>
              <a:t>): proverbi che esprimono una precisa verità matematica, o perché richiamano un determinato concetto matematico o perché si prestano a essere dimostrati mediante strumenti matematici. </a:t>
            </a:r>
          </a:p>
          <a:p>
            <a:endParaRPr lang="it-IT" dirty="0" smtClean="0">
              <a:latin typeface="Times New Roman" pitchFamily="18" charset="0"/>
              <a:cs typeface="Times New Roman" pitchFamily="18" charset="0"/>
              <a:sym typeface="Symbol"/>
            </a:endParaRPr>
          </a:p>
          <a:p>
            <a:r>
              <a:rPr lang="it-IT" sz="2400" dirty="0" smtClean="0">
                <a:latin typeface="Times New Roman" pitchFamily="18" charset="0"/>
                <a:cs typeface="Times New Roman" pitchFamily="18" charset="0"/>
                <a:sym typeface="Symbol"/>
              </a:rPr>
              <a:t></a:t>
            </a:r>
            <a:r>
              <a:rPr lang="it-IT" sz="2400" b="1" dirty="0" smtClean="0">
                <a:latin typeface="Times New Roman" pitchFamily="18" charset="0"/>
                <a:cs typeface="Times New Roman" pitchFamily="18" charset="0"/>
              </a:rPr>
              <a:t> </a:t>
            </a:r>
            <a:r>
              <a:rPr lang="it-IT" sz="2400" b="1" dirty="0" smtClean="0">
                <a:latin typeface="Times New Roman" pitchFamily="18" charset="0"/>
                <a:cs typeface="Times New Roman" pitchFamily="18" charset="0"/>
              </a:rPr>
              <a:t>Capitolo 2</a:t>
            </a:r>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Tutto il mondo è paese</a:t>
            </a:r>
            <a:r>
              <a:rPr lang="it-IT" sz="2400" dirty="0" smtClean="0">
                <a:latin typeface="Times New Roman" pitchFamily="18" charset="0"/>
                <a:cs typeface="Times New Roman" pitchFamily="18" charset="0"/>
              </a:rPr>
              <a:t>): proverbi che ribadiscono convinzioni valide in diversi campi dello scibile umano e, in particolare, anche in Matematica. </a:t>
            </a:r>
          </a:p>
          <a:p>
            <a:endParaRPr lang="it-IT" dirty="0" smtClean="0">
              <a:latin typeface="Times New Roman" pitchFamily="18" charset="0"/>
              <a:cs typeface="Times New Roman" pitchFamily="18" charset="0"/>
              <a:sym typeface="Symbol"/>
            </a:endParaRPr>
          </a:p>
          <a:p>
            <a:r>
              <a:rPr lang="it-IT" sz="2400" dirty="0" smtClean="0">
                <a:latin typeface="Times New Roman" pitchFamily="18" charset="0"/>
                <a:cs typeface="Times New Roman" pitchFamily="18" charset="0"/>
                <a:sym typeface="Symbol"/>
              </a:rPr>
              <a:t></a:t>
            </a:r>
            <a:r>
              <a:rPr lang="it-IT" sz="2400" b="1" dirty="0" smtClean="0">
                <a:latin typeface="Times New Roman" pitchFamily="18" charset="0"/>
                <a:cs typeface="Times New Roman" pitchFamily="18" charset="0"/>
              </a:rPr>
              <a:t> </a:t>
            </a:r>
            <a:r>
              <a:rPr lang="it-IT" sz="2400" b="1" dirty="0" smtClean="0">
                <a:latin typeface="Times New Roman" pitchFamily="18" charset="0"/>
                <a:cs typeface="Times New Roman" pitchFamily="18" charset="0"/>
              </a:rPr>
              <a:t>Capitolo 3</a:t>
            </a:r>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Una parola tira l’altra</a:t>
            </a:r>
            <a:r>
              <a:rPr lang="it-IT" sz="2400" dirty="0" smtClean="0">
                <a:latin typeface="Times New Roman" pitchFamily="18" charset="0"/>
                <a:cs typeface="Times New Roman" pitchFamily="18" charset="0"/>
              </a:rPr>
              <a:t>): proverbi che </a:t>
            </a:r>
            <a:r>
              <a:rPr lang="it-IT" sz="2400" dirty="0" smtClean="0">
                <a:latin typeface="Times New Roman" pitchFamily="18" charset="0"/>
                <a:cs typeface="Times New Roman" pitchFamily="18" charset="0"/>
              </a:rPr>
              <a:t>offrono </a:t>
            </a:r>
            <a:r>
              <a:rPr lang="it-IT" sz="2400" dirty="0" smtClean="0">
                <a:latin typeface="Times New Roman" pitchFamily="18" charset="0"/>
                <a:cs typeface="Times New Roman" pitchFamily="18" charset="0"/>
              </a:rPr>
              <a:t>interessanti pretesti, per impostare </a:t>
            </a:r>
            <a:r>
              <a:rPr lang="it-IT" sz="2400" dirty="0" smtClean="0">
                <a:latin typeface="Times New Roman" pitchFamily="18" charset="0"/>
                <a:cs typeface="Times New Roman" pitchFamily="18" charset="0"/>
              </a:rPr>
              <a:t>curiose dissertazioni </a:t>
            </a:r>
            <a:r>
              <a:rPr lang="it-IT" sz="2400" dirty="0" smtClean="0">
                <a:latin typeface="Times New Roman" pitchFamily="18" charset="0"/>
                <a:cs typeface="Times New Roman" pitchFamily="18" charset="0"/>
              </a:rPr>
              <a:t>matematiche</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5632311"/>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Capitolo 1</a:t>
            </a:r>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Ogni proverbio è vero</a:t>
            </a:r>
            <a:r>
              <a:rPr lang="it-IT" sz="2400" dirty="0" smtClean="0">
                <a:latin typeface="Times New Roman" pitchFamily="18" charset="0"/>
                <a:cs typeface="Times New Roman" pitchFamily="18" charset="0"/>
              </a:rPr>
              <a:t>)</a:t>
            </a:r>
            <a:endParaRPr lang="it-IT" sz="2400"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1. 1</a:t>
            </a:r>
            <a:r>
              <a:rPr lang="it-IT" sz="2400" dirty="0" smtClean="0">
                <a:latin typeface="Times New Roman" pitchFamily="18" charset="0"/>
                <a:cs typeface="Times New Roman" pitchFamily="18" charset="0"/>
              </a:rPr>
              <a:t>  A chi lavora il tempo passa presto</a:t>
            </a:r>
          </a:p>
          <a:p>
            <a:r>
              <a:rPr lang="it-IT" sz="2400" b="1" dirty="0" smtClean="0">
                <a:latin typeface="Times New Roman" pitchFamily="18" charset="0"/>
                <a:cs typeface="Times New Roman" pitchFamily="18" charset="0"/>
              </a:rPr>
              <a:t>1. 2</a:t>
            </a:r>
            <a:r>
              <a:rPr lang="it-IT" sz="2400" dirty="0" smtClean="0">
                <a:latin typeface="Times New Roman" pitchFamily="18" charset="0"/>
                <a:cs typeface="Times New Roman" pitchFamily="18" charset="0"/>
              </a:rPr>
              <a:t>  Chi ben congettura bene indovina</a:t>
            </a:r>
          </a:p>
          <a:p>
            <a:r>
              <a:rPr lang="it-IT" sz="2400" b="1" dirty="0" smtClean="0">
                <a:latin typeface="Times New Roman" pitchFamily="18" charset="0"/>
                <a:cs typeface="Times New Roman" pitchFamily="18" charset="0"/>
              </a:rPr>
              <a:t>1. 3</a:t>
            </a:r>
            <a:r>
              <a:rPr lang="it-IT" sz="2400" dirty="0" smtClean="0">
                <a:latin typeface="Times New Roman" pitchFamily="18" charset="0"/>
                <a:cs typeface="Times New Roman" pitchFamily="18" charset="0"/>
              </a:rPr>
              <a:t>  Chi cerca trova</a:t>
            </a:r>
          </a:p>
          <a:p>
            <a:r>
              <a:rPr lang="it-IT" sz="2400" b="1" dirty="0" smtClean="0">
                <a:latin typeface="Times New Roman" pitchFamily="18" charset="0"/>
                <a:cs typeface="Times New Roman" pitchFamily="18" charset="0"/>
              </a:rPr>
              <a:t>1. 4</a:t>
            </a:r>
            <a:r>
              <a:rPr lang="it-IT" sz="2400" dirty="0" smtClean="0">
                <a:latin typeface="Times New Roman" pitchFamily="18" charset="0"/>
                <a:cs typeface="Times New Roman" pitchFamily="18" charset="0"/>
              </a:rPr>
              <a:t>  Chi ha fatto trenta può fare trentuno</a:t>
            </a:r>
          </a:p>
          <a:p>
            <a:r>
              <a:rPr lang="it-IT" sz="2400" b="1" dirty="0" smtClean="0">
                <a:latin typeface="Times New Roman" pitchFamily="18" charset="0"/>
                <a:cs typeface="Times New Roman" pitchFamily="18" charset="0"/>
              </a:rPr>
              <a:t>1. 5 </a:t>
            </a:r>
            <a:r>
              <a:rPr lang="it-IT" sz="2400" dirty="0" smtClean="0">
                <a:latin typeface="Times New Roman" pitchFamily="18" charset="0"/>
                <a:cs typeface="Times New Roman" pitchFamily="18" charset="0"/>
              </a:rPr>
              <a:t> L’unione fa la forza</a:t>
            </a:r>
          </a:p>
          <a:p>
            <a:r>
              <a:rPr lang="it-IT" sz="2400" b="1" dirty="0" smtClean="0">
                <a:latin typeface="Times New Roman" pitchFamily="18" charset="0"/>
                <a:cs typeface="Times New Roman" pitchFamily="18" charset="0"/>
              </a:rPr>
              <a:t>1. 6 </a:t>
            </a:r>
            <a:r>
              <a:rPr lang="it-IT" sz="2400" dirty="0" smtClean="0">
                <a:latin typeface="Times New Roman" pitchFamily="18" charset="0"/>
                <a:cs typeface="Times New Roman" pitchFamily="18" charset="0"/>
              </a:rPr>
              <a:t> Meglio un uovo oggi che una gallina domani</a:t>
            </a:r>
          </a:p>
          <a:p>
            <a:r>
              <a:rPr lang="it-IT" sz="2400" b="1" dirty="0" smtClean="0">
                <a:latin typeface="Times New Roman" pitchFamily="18" charset="0"/>
                <a:cs typeface="Times New Roman" pitchFamily="18" charset="0"/>
              </a:rPr>
              <a:t>1. 7</a:t>
            </a:r>
            <a:r>
              <a:rPr lang="it-IT" sz="2400" dirty="0" smtClean="0">
                <a:latin typeface="Times New Roman" pitchFamily="18" charset="0"/>
                <a:cs typeface="Times New Roman" pitchFamily="18" charset="0"/>
              </a:rPr>
              <a:t>  Non c’è due senza tre</a:t>
            </a:r>
          </a:p>
          <a:p>
            <a:r>
              <a:rPr lang="it-IT" sz="2400" b="1" dirty="0" smtClean="0">
                <a:latin typeface="Times New Roman" pitchFamily="18" charset="0"/>
                <a:cs typeface="Times New Roman" pitchFamily="18" charset="0"/>
              </a:rPr>
              <a:t>1. 8</a:t>
            </a:r>
            <a:r>
              <a:rPr lang="it-IT" sz="2400" dirty="0" smtClean="0">
                <a:latin typeface="Times New Roman" pitchFamily="18" charset="0"/>
                <a:cs typeface="Times New Roman" pitchFamily="18" charset="0"/>
              </a:rPr>
              <a:t>  Salvar la capra e i cavoli</a:t>
            </a:r>
          </a:p>
          <a:p>
            <a:r>
              <a:rPr lang="it-IT" sz="2400" b="1" dirty="0" smtClean="0">
                <a:latin typeface="Times New Roman" pitchFamily="18" charset="0"/>
                <a:cs typeface="Times New Roman" pitchFamily="18" charset="0"/>
              </a:rPr>
              <a:t>1. 9</a:t>
            </a:r>
            <a:r>
              <a:rPr lang="it-IT" sz="2400" dirty="0" smtClean="0">
                <a:latin typeface="Times New Roman" pitchFamily="18" charset="0"/>
                <a:cs typeface="Times New Roman" pitchFamily="18" charset="0"/>
              </a:rPr>
              <a:t>  Segreto di due, segreto di Dio; segreto di tre, lo sa pure il mondo</a:t>
            </a:r>
          </a:p>
          <a:p>
            <a:r>
              <a:rPr lang="it-IT" sz="2400" b="1" dirty="0" smtClean="0">
                <a:latin typeface="Times New Roman" pitchFamily="18" charset="0"/>
                <a:cs typeface="Times New Roman" pitchFamily="18" charset="0"/>
              </a:rPr>
              <a:t>1. 10</a:t>
            </a:r>
            <a:r>
              <a:rPr lang="it-IT" sz="2400" dirty="0" smtClean="0">
                <a:latin typeface="Times New Roman" pitchFamily="18" charset="0"/>
                <a:cs typeface="Times New Roman" pitchFamily="18" charset="0"/>
              </a:rPr>
              <a:t>  Tanto va la gatta al lardo che ci lascia lo zampino</a:t>
            </a:r>
          </a:p>
          <a:p>
            <a:r>
              <a:rPr lang="it-IT" sz="2400" b="1" dirty="0" smtClean="0">
                <a:latin typeface="Times New Roman" pitchFamily="18" charset="0"/>
                <a:cs typeface="Times New Roman" pitchFamily="18" charset="0"/>
              </a:rPr>
              <a:t>1. 11</a:t>
            </a:r>
            <a:r>
              <a:rPr lang="it-IT" sz="2400" dirty="0" smtClean="0">
                <a:latin typeface="Times New Roman" pitchFamily="18" charset="0"/>
                <a:cs typeface="Times New Roman" pitchFamily="18" charset="0"/>
              </a:rPr>
              <a:t>  Trenta giorni ha novembre, con aprile, giugno e settembre; di ventotto ce n’è uno; tutti gli altri ne han trentuno </a:t>
            </a:r>
          </a:p>
          <a:p>
            <a:r>
              <a:rPr lang="it-IT" sz="2400" b="1" dirty="0" smtClean="0">
                <a:latin typeface="Times New Roman" pitchFamily="18" charset="0"/>
                <a:cs typeface="Times New Roman" pitchFamily="18" charset="0"/>
              </a:rPr>
              <a:t>1. 12</a:t>
            </a:r>
            <a:r>
              <a:rPr lang="it-IT" sz="2400" dirty="0" smtClean="0">
                <a:latin typeface="Times New Roman" pitchFamily="18" charset="0"/>
                <a:cs typeface="Times New Roman" pitchFamily="18" charset="0"/>
              </a:rPr>
              <a:t>  Zero via zero, fa </a:t>
            </a:r>
            <a:r>
              <a:rPr lang="it-IT" sz="2400" dirty="0" smtClean="0">
                <a:latin typeface="Times New Roman" pitchFamily="18" charset="0"/>
                <a:cs typeface="Times New Roman" pitchFamily="18" charset="0"/>
              </a:rPr>
              <a:t>zero</a:t>
            </a:r>
            <a:endParaRPr lang="it-IT"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20000" y="360000"/>
            <a:ext cx="8460432" cy="4893647"/>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Capitolo 2</a:t>
            </a:r>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Tutto il mondo è paese</a:t>
            </a:r>
            <a:r>
              <a:rPr lang="it-IT" sz="2400" dirty="0" smtClean="0">
                <a:latin typeface="Times New Roman" pitchFamily="18" charset="0"/>
                <a:cs typeface="Times New Roman" pitchFamily="18" charset="0"/>
              </a:rPr>
              <a:t>)</a:t>
            </a:r>
          </a:p>
          <a:p>
            <a:r>
              <a:rPr lang="it-IT" sz="2400" b="1" dirty="0" smtClean="0">
                <a:latin typeface="Times New Roman" pitchFamily="18" charset="0"/>
                <a:cs typeface="Times New Roman" pitchFamily="18" charset="0"/>
              </a:rPr>
              <a:t>2</a:t>
            </a:r>
            <a:r>
              <a:rPr lang="it-IT" sz="2400" b="1" dirty="0" smtClean="0">
                <a:latin typeface="Times New Roman" pitchFamily="18" charset="0"/>
                <a:cs typeface="Times New Roman" pitchFamily="18" charset="0"/>
              </a:rPr>
              <a:t>. 1</a:t>
            </a:r>
            <a:r>
              <a:rPr lang="it-IT" sz="2400" dirty="0" smtClean="0">
                <a:latin typeface="Times New Roman" pitchFamily="18" charset="0"/>
                <a:cs typeface="Times New Roman" pitchFamily="18" charset="0"/>
              </a:rPr>
              <a:t>  Ama chi t’ama e rispondi a chi ti chiama</a:t>
            </a:r>
          </a:p>
          <a:p>
            <a:r>
              <a:rPr lang="it-IT" sz="2400" b="1" dirty="0" smtClean="0">
                <a:latin typeface="Times New Roman" pitchFamily="18" charset="0"/>
                <a:cs typeface="Times New Roman" pitchFamily="18" charset="0"/>
              </a:rPr>
              <a:t>2. 2</a:t>
            </a:r>
            <a:r>
              <a:rPr lang="it-IT" sz="2400" dirty="0" smtClean="0">
                <a:latin typeface="Times New Roman" pitchFamily="18" charset="0"/>
                <a:cs typeface="Times New Roman" pitchFamily="18" charset="0"/>
              </a:rPr>
              <a:t>  Chi conta sul futuro, sovente s’inganna</a:t>
            </a:r>
            <a:r>
              <a:rPr lang="it-IT" sz="2400" b="1" dirty="0" smtClean="0">
                <a:latin typeface="Times New Roman" pitchFamily="18" charset="0"/>
                <a:cs typeface="Times New Roman" pitchFamily="18" charset="0"/>
              </a:rPr>
              <a:t> </a:t>
            </a:r>
            <a:endParaRPr lang="it-IT" sz="2400" dirty="0" smtClean="0">
              <a:latin typeface="Times New Roman" pitchFamily="18" charset="0"/>
              <a:cs typeface="Times New Roman" pitchFamily="18" charset="0"/>
            </a:endParaRPr>
          </a:p>
          <a:p>
            <a:r>
              <a:rPr lang="it-IT" sz="2400" b="1" dirty="0" smtClean="0">
                <a:latin typeface="Times New Roman" pitchFamily="18" charset="0"/>
                <a:cs typeface="Times New Roman" pitchFamily="18" charset="0"/>
              </a:rPr>
              <a:t>2. 3</a:t>
            </a:r>
            <a:r>
              <a:rPr lang="it-IT" sz="2400" dirty="0" smtClean="0">
                <a:latin typeface="Times New Roman" pitchFamily="18" charset="0"/>
                <a:cs typeface="Times New Roman" pitchFamily="18" charset="0"/>
              </a:rPr>
              <a:t>  Chi sa il gioco non l’insegni</a:t>
            </a:r>
          </a:p>
          <a:p>
            <a:r>
              <a:rPr lang="it-IT" sz="2400" b="1" dirty="0" smtClean="0">
                <a:latin typeface="Times New Roman" pitchFamily="18" charset="0"/>
                <a:cs typeface="Times New Roman" pitchFamily="18" charset="0"/>
              </a:rPr>
              <a:t>2. 4</a:t>
            </a:r>
            <a:r>
              <a:rPr lang="it-IT" sz="2400" dirty="0" smtClean="0">
                <a:latin typeface="Times New Roman" pitchFamily="18" charset="0"/>
                <a:cs typeface="Times New Roman" pitchFamily="18" charset="0"/>
              </a:rPr>
              <a:t>  Contano più gli esempi che le parole</a:t>
            </a:r>
          </a:p>
          <a:p>
            <a:r>
              <a:rPr lang="it-IT" sz="2400" b="1" dirty="0" smtClean="0">
                <a:latin typeface="Times New Roman" pitchFamily="18" charset="0"/>
                <a:cs typeface="Times New Roman" pitchFamily="18" charset="0"/>
              </a:rPr>
              <a:t>2. 5</a:t>
            </a:r>
            <a:r>
              <a:rPr lang="it-IT" sz="2400" dirty="0" smtClean="0">
                <a:latin typeface="Times New Roman" pitchFamily="18" charset="0"/>
                <a:cs typeface="Times New Roman" pitchFamily="18" charset="0"/>
              </a:rPr>
              <a:t>  La necessità aguzza l’ingegno</a:t>
            </a:r>
          </a:p>
          <a:p>
            <a:r>
              <a:rPr lang="it-IT" sz="2400" b="1" dirty="0" smtClean="0">
                <a:latin typeface="Times New Roman" pitchFamily="18" charset="0"/>
                <a:cs typeface="Times New Roman" pitchFamily="18" charset="0"/>
              </a:rPr>
              <a:t>2. 6</a:t>
            </a:r>
            <a:r>
              <a:rPr lang="it-IT" sz="2400" dirty="0" smtClean="0">
                <a:latin typeface="Times New Roman" pitchFamily="18" charset="0"/>
                <a:cs typeface="Times New Roman" pitchFamily="18" charset="0"/>
              </a:rPr>
              <a:t>  L’eccezione conferma la regola</a:t>
            </a:r>
          </a:p>
          <a:p>
            <a:r>
              <a:rPr lang="it-IT" sz="2400" b="1" dirty="0" smtClean="0">
                <a:latin typeface="Times New Roman" pitchFamily="18" charset="0"/>
                <a:cs typeface="Times New Roman" pitchFamily="18" charset="0"/>
              </a:rPr>
              <a:t>2. 7</a:t>
            </a:r>
            <a:r>
              <a:rPr lang="it-IT" sz="2400" dirty="0" smtClean="0">
                <a:latin typeface="Times New Roman" pitchFamily="18" charset="0"/>
                <a:cs typeface="Times New Roman" pitchFamily="18" charset="0"/>
              </a:rPr>
              <a:t>  Non si possono raddrizzare le gambe ai cani</a:t>
            </a:r>
          </a:p>
          <a:p>
            <a:r>
              <a:rPr lang="it-IT" sz="2400" b="1" dirty="0" smtClean="0">
                <a:latin typeface="Times New Roman" pitchFamily="18" charset="0"/>
                <a:cs typeface="Times New Roman" pitchFamily="18" charset="0"/>
              </a:rPr>
              <a:t>2. 8</a:t>
            </a:r>
            <a:r>
              <a:rPr lang="it-IT" sz="2400" dirty="0" smtClean="0">
                <a:latin typeface="Times New Roman" pitchFamily="18" charset="0"/>
                <a:cs typeface="Times New Roman" pitchFamily="18" charset="0"/>
              </a:rPr>
              <a:t>  O tutto o nulla</a:t>
            </a:r>
          </a:p>
          <a:p>
            <a:r>
              <a:rPr lang="it-IT" sz="2400" b="1" dirty="0" smtClean="0">
                <a:latin typeface="Times New Roman" pitchFamily="18" charset="0"/>
                <a:cs typeface="Times New Roman" pitchFamily="18" charset="0"/>
              </a:rPr>
              <a:t>2. 9</a:t>
            </a:r>
            <a:r>
              <a:rPr lang="it-IT" sz="2400" dirty="0" smtClean="0">
                <a:latin typeface="Times New Roman" pitchFamily="18" charset="0"/>
                <a:cs typeface="Times New Roman" pitchFamily="18" charset="0"/>
              </a:rPr>
              <a:t>  Paese che vai, usanza che trovi</a:t>
            </a:r>
          </a:p>
          <a:p>
            <a:r>
              <a:rPr lang="it-IT" sz="2400" b="1" dirty="0" smtClean="0">
                <a:latin typeface="Times New Roman" pitchFamily="18" charset="0"/>
                <a:cs typeface="Times New Roman" pitchFamily="18" charset="0"/>
              </a:rPr>
              <a:t>2. 10  </a:t>
            </a:r>
            <a:r>
              <a:rPr lang="it-IT" sz="2400" dirty="0" smtClean="0">
                <a:latin typeface="Times New Roman" pitchFamily="18" charset="0"/>
                <a:cs typeface="Times New Roman" pitchFamily="18" charset="0"/>
              </a:rPr>
              <a:t>Tante teste, tanti pareri</a:t>
            </a:r>
          </a:p>
          <a:p>
            <a:r>
              <a:rPr lang="it-IT" sz="2400" b="1" dirty="0" smtClean="0">
                <a:latin typeface="Times New Roman" pitchFamily="18" charset="0"/>
                <a:cs typeface="Times New Roman" pitchFamily="18" charset="0"/>
              </a:rPr>
              <a:t>2. 11</a:t>
            </a:r>
            <a:r>
              <a:rPr lang="it-IT" sz="2400" dirty="0" smtClean="0">
                <a:latin typeface="Times New Roman" pitchFamily="18" charset="0"/>
                <a:cs typeface="Times New Roman" pitchFamily="18" charset="0"/>
              </a:rPr>
              <a:t>  Tra il dire e il fare c’è di mezzo il mare</a:t>
            </a:r>
          </a:p>
          <a:p>
            <a:r>
              <a:rPr lang="it-IT" sz="2400" b="1" dirty="0" smtClean="0">
                <a:latin typeface="Times New Roman" pitchFamily="18" charset="0"/>
                <a:cs typeface="Times New Roman" pitchFamily="18" charset="0"/>
              </a:rPr>
              <a:t>2. 12</a:t>
            </a:r>
            <a:r>
              <a:rPr lang="it-IT" sz="2400" dirty="0" smtClean="0">
                <a:latin typeface="Times New Roman" pitchFamily="18" charset="0"/>
                <a:cs typeface="Times New Roman" pitchFamily="18" charset="0"/>
              </a:rPr>
              <a:t>  Un errore ne porta cento</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524408" cy="4893647"/>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Capitolo 3</a:t>
            </a:r>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Una parola tira </a:t>
            </a:r>
            <a:r>
              <a:rPr lang="it-IT" sz="2400" i="1" dirty="0" smtClean="0">
                <a:latin typeface="Times New Roman" pitchFamily="18" charset="0"/>
                <a:cs typeface="Times New Roman" pitchFamily="18" charset="0"/>
              </a:rPr>
              <a:t>l’altra</a:t>
            </a:r>
            <a:r>
              <a:rPr lang="it-IT" sz="2400" dirty="0" smtClean="0">
                <a:latin typeface="Times New Roman" pitchFamily="18" charset="0"/>
                <a:cs typeface="Times New Roman" pitchFamily="18" charset="0"/>
              </a:rPr>
              <a:t>)</a:t>
            </a:r>
          </a:p>
          <a:p>
            <a:r>
              <a:rPr lang="it-IT" sz="2400" b="1" dirty="0" smtClean="0">
                <a:latin typeface="Times New Roman" pitchFamily="18" charset="0"/>
                <a:cs typeface="Times New Roman" pitchFamily="18" charset="0"/>
              </a:rPr>
              <a:t>3</a:t>
            </a:r>
            <a:r>
              <a:rPr lang="it-IT" sz="2400" b="1" dirty="0" smtClean="0">
                <a:latin typeface="Times New Roman" pitchFamily="18" charset="0"/>
                <a:cs typeface="Times New Roman" pitchFamily="18" charset="0"/>
              </a:rPr>
              <a:t>. 1</a:t>
            </a:r>
            <a:r>
              <a:rPr lang="it-IT" sz="2400" dirty="0" smtClean="0">
                <a:latin typeface="Times New Roman" pitchFamily="18" charset="0"/>
                <a:cs typeface="Times New Roman" pitchFamily="18" charset="0"/>
              </a:rPr>
              <a:t>  Amore non si trova al mercato</a:t>
            </a:r>
          </a:p>
          <a:p>
            <a:r>
              <a:rPr lang="it-IT" sz="2400" b="1" dirty="0" smtClean="0">
                <a:latin typeface="Times New Roman" pitchFamily="18" charset="0"/>
                <a:cs typeface="Times New Roman" pitchFamily="18" charset="0"/>
              </a:rPr>
              <a:t>3. 2</a:t>
            </a:r>
            <a:r>
              <a:rPr lang="it-IT" sz="2400" dirty="0" smtClean="0">
                <a:latin typeface="Times New Roman" pitchFamily="18" charset="0"/>
                <a:cs typeface="Times New Roman" pitchFamily="18" charset="0"/>
              </a:rPr>
              <a:t>  Bacco, Tabacco e Venere riducono l’uomo in cenere</a:t>
            </a:r>
          </a:p>
          <a:p>
            <a:r>
              <a:rPr lang="it-IT" sz="2400" b="1" dirty="0" smtClean="0">
                <a:latin typeface="Times New Roman" pitchFamily="18" charset="0"/>
                <a:cs typeface="Times New Roman" pitchFamily="18" charset="0"/>
              </a:rPr>
              <a:t>3. 3</a:t>
            </a:r>
            <a:r>
              <a:rPr lang="it-IT" sz="2400" dirty="0" smtClean="0">
                <a:latin typeface="Times New Roman" pitchFamily="18" charset="0"/>
                <a:cs typeface="Times New Roman" pitchFamily="18" charset="0"/>
              </a:rPr>
              <a:t>  Chi fa da sé fa per tre</a:t>
            </a:r>
          </a:p>
          <a:p>
            <a:r>
              <a:rPr lang="it-IT" sz="2400" b="1" dirty="0" smtClean="0">
                <a:latin typeface="Times New Roman" pitchFamily="18" charset="0"/>
                <a:cs typeface="Times New Roman" pitchFamily="18" charset="0"/>
              </a:rPr>
              <a:t>3. 4</a:t>
            </a:r>
            <a:r>
              <a:rPr lang="it-IT" sz="2400" dirty="0" smtClean="0">
                <a:latin typeface="Times New Roman" pitchFamily="18" charset="0"/>
                <a:cs typeface="Times New Roman" pitchFamily="18" charset="0"/>
              </a:rPr>
              <a:t>  Due torti non fanno una ragione</a:t>
            </a:r>
          </a:p>
          <a:p>
            <a:r>
              <a:rPr lang="it-IT" sz="2400" b="1" dirty="0" smtClean="0">
                <a:latin typeface="Times New Roman" pitchFamily="18" charset="0"/>
                <a:cs typeface="Times New Roman" pitchFamily="18" charset="0"/>
              </a:rPr>
              <a:t>3. 5</a:t>
            </a:r>
            <a:r>
              <a:rPr lang="it-IT" sz="2400" dirty="0" smtClean="0">
                <a:latin typeface="Times New Roman" pitchFamily="18" charset="0"/>
                <a:cs typeface="Times New Roman" pitchFamily="18" charset="0"/>
              </a:rPr>
              <a:t>  Gioco di mano, gioco di villano</a:t>
            </a:r>
          </a:p>
          <a:p>
            <a:r>
              <a:rPr lang="it-IT" sz="2400" b="1" dirty="0" smtClean="0">
                <a:latin typeface="Times New Roman" pitchFamily="18" charset="0"/>
                <a:cs typeface="Times New Roman" pitchFamily="18" charset="0"/>
              </a:rPr>
              <a:t>3. 6</a:t>
            </a:r>
            <a:r>
              <a:rPr lang="it-IT" sz="2400" dirty="0" smtClean="0">
                <a:latin typeface="Times New Roman" pitchFamily="18" charset="0"/>
                <a:cs typeface="Times New Roman" pitchFamily="18" charset="0"/>
              </a:rPr>
              <a:t>  Il diavolo fa le pentole ma non i coperchi</a:t>
            </a:r>
          </a:p>
          <a:p>
            <a:r>
              <a:rPr lang="it-IT" sz="2400" b="1" dirty="0" smtClean="0">
                <a:latin typeface="Times New Roman" pitchFamily="18" charset="0"/>
                <a:cs typeface="Times New Roman" pitchFamily="18" charset="0"/>
              </a:rPr>
              <a:t>3. 7</a:t>
            </a:r>
            <a:r>
              <a:rPr lang="it-IT" sz="2400" dirty="0" smtClean="0">
                <a:latin typeface="Times New Roman" pitchFamily="18" charset="0"/>
                <a:cs typeface="Times New Roman" pitchFamily="18" charset="0"/>
              </a:rPr>
              <a:t>  Il tempo è denaro</a:t>
            </a:r>
          </a:p>
          <a:p>
            <a:r>
              <a:rPr lang="it-IT" sz="2400" b="1" dirty="0" smtClean="0">
                <a:latin typeface="Times New Roman" pitchFamily="18" charset="0"/>
                <a:cs typeface="Times New Roman" pitchFamily="18" charset="0"/>
              </a:rPr>
              <a:t>3. 8</a:t>
            </a:r>
            <a:r>
              <a:rPr lang="it-IT" sz="2400" dirty="0" smtClean="0">
                <a:latin typeface="Times New Roman" pitchFamily="18" charset="0"/>
                <a:cs typeface="Times New Roman" pitchFamily="18" charset="0"/>
              </a:rPr>
              <a:t>  Non si muove foglia che dio non voglia </a:t>
            </a:r>
          </a:p>
          <a:p>
            <a:r>
              <a:rPr lang="it-IT" sz="2400" b="1" dirty="0" smtClean="0">
                <a:latin typeface="Times New Roman" pitchFamily="18" charset="0"/>
                <a:cs typeface="Times New Roman" pitchFamily="18" charset="0"/>
              </a:rPr>
              <a:t>3. 9</a:t>
            </a:r>
            <a:r>
              <a:rPr lang="it-IT" sz="2400" dirty="0" smtClean="0">
                <a:latin typeface="Times New Roman" pitchFamily="18" charset="0"/>
                <a:cs typeface="Times New Roman" pitchFamily="18" charset="0"/>
              </a:rPr>
              <a:t>  Non tutte le ciambelle riescono col buco </a:t>
            </a:r>
          </a:p>
          <a:p>
            <a:r>
              <a:rPr lang="it-IT" sz="2400" b="1" dirty="0" smtClean="0">
                <a:latin typeface="Times New Roman" pitchFamily="18" charset="0"/>
                <a:cs typeface="Times New Roman" pitchFamily="18" charset="0"/>
              </a:rPr>
              <a:t>3. 10</a:t>
            </a:r>
            <a:r>
              <a:rPr lang="it-IT" sz="2400" dirty="0" smtClean="0">
                <a:latin typeface="Times New Roman" pitchFamily="18" charset="0"/>
                <a:cs typeface="Times New Roman" pitchFamily="18" charset="0"/>
              </a:rPr>
              <a:t>  Ogni promessa è debito</a:t>
            </a:r>
          </a:p>
          <a:p>
            <a:r>
              <a:rPr lang="it-IT" sz="2400" b="1" dirty="0" smtClean="0">
                <a:latin typeface="Times New Roman" pitchFamily="18" charset="0"/>
                <a:cs typeface="Times New Roman" pitchFamily="18" charset="0"/>
              </a:rPr>
              <a:t>3. 11  </a:t>
            </a:r>
            <a:r>
              <a:rPr lang="it-IT" sz="2400" dirty="0" smtClean="0">
                <a:latin typeface="Times New Roman" pitchFamily="18" charset="0"/>
                <a:cs typeface="Times New Roman" pitchFamily="18" charset="0"/>
              </a:rPr>
              <a:t>Quel che non si può, non si deve</a:t>
            </a:r>
          </a:p>
          <a:p>
            <a:r>
              <a:rPr lang="it-IT" sz="2400" b="1" dirty="0" smtClean="0">
                <a:latin typeface="Times New Roman" pitchFamily="18" charset="0"/>
                <a:cs typeface="Times New Roman" pitchFamily="18" charset="0"/>
              </a:rPr>
              <a:t>3. 12</a:t>
            </a:r>
            <a:r>
              <a:rPr lang="it-IT" sz="2400" dirty="0" smtClean="0">
                <a:latin typeface="Times New Roman" pitchFamily="18" charset="0"/>
                <a:cs typeface="Times New Roman" pitchFamily="18" charset="0"/>
              </a:rPr>
              <a:t>  Tutto è bene quel che finisce bene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56456" cy="4893647"/>
          </a:xfrm>
          <a:prstGeom prst="rect">
            <a:avLst/>
          </a:prstGeom>
          <a:noFill/>
        </p:spPr>
        <p:txBody>
          <a:bodyPr wrap="square" rtlCol="0">
            <a:spAutoFit/>
          </a:bodyPr>
          <a:lstStyle/>
          <a:p>
            <a:r>
              <a:rPr lang="it-IT" sz="2400" dirty="0" smtClean="0">
                <a:latin typeface="Times New Roman" pitchFamily="18" charset="0"/>
                <a:cs typeface="Times New Roman" pitchFamily="18" charset="0"/>
              </a:rPr>
              <a:t>Non abbiamo voluto scrivere un </a:t>
            </a:r>
            <a:r>
              <a:rPr lang="it-IT" sz="2400" dirty="0" smtClean="0">
                <a:latin typeface="Times New Roman" pitchFamily="18" charset="0"/>
                <a:cs typeface="Times New Roman" pitchFamily="18" charset="0"/>
              </a:rPr>
              <a:t>trattato di </a:t>
            </a:r>
            <a:r>
              <a:rPr lang="it-IT" sz="2400" dirty="0" smtClean="0">
                <a:latin typeface="Times New Roman" pitchFamily="18" charset="0"/>
                <a:cs typeface="Times New Roman" pitchFamily="18" charset="0"/>
              </a:rPr>
              <a:t>Matematica, scandito da spunti proverbiali, ma una raccolta di esposizioni autonome, tutte di taglio divulgativo (riducendo al minimo essenziale l’utilizzo di formule e lo svolgimento di calcoli).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Per </a:t>
            </a:r>
            <a:r>
              <a:rPr lang="it-IT" sz="2400" dirty="0" smtClean="0">
                <a:latin typeface="Times New Roman" pitchFamily="18" charset="0"/>
                <a:cs typeface="Times New Roman" pitchFamily="18" charset="0"/>
              </a:rPr>
              <a:t>sottolineare questa impostazione, all’interno di ogni capitolo, abbiamo disposto i paragrafi, in base all’ordine alfabetico del loro titolo.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ogni caso,  in ciascuno di essi, abbiamo riportato tutte le informazioni necessarie per la comprensione del relativo contenuto (tranne quelle di scolastica conoscenza), evitando di inserire scomodi rimandi ad altre parti del testo</a:t>
            </a:r>
            <a:r>
              <a:rPr lang="it-IT" sz="2400" dirty="0" smtClean="0">
                <a:latin typeface="Times New Roman" pitchFamily="18" charset="0"/>
                <a:cs typeface="Times New Roman" pitchFamily="18" charset="0"/>
              </a:rPr>
              <a:t>.</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0000" y="2880000"/>
            <a:ext cx="8424936" cy="584775"/>
          </a:xfrm>
          <a:prstGeom prst="rect">
            <a:avLst/>
          </a:prstGeom>
          <a:noFill/>
        </p:spPr>
        <p:txBody>
          <a:bodyPr wrap="square" rtlCol="0">
            <a:spAutoFit/>
          </a:bodyPr>
          <a:lstStyle/>
          <a:p>
            <a:pPr algn="ctr"/>
            <a:r>
              <a:rPr lang="it-IT" sz="3200" b="1" dirty="0" smtClean="0">
                <a:solidFill>
                  <a:srgbClr val="FF0000"/>
                </a:solidFill>
                <a:latin typeface="Times New Roman" pitchFamily="18" charset="0"/>
                <a:cs typeface="Times New Roman" pitchFamily="18" charset="0"/>
              </a:rPr>
              <a:t>A CHI LAVORA IL TEMPO PASSA PRESTO</a:t>
            </a:r>
            <a:endParaRPr lang="it-IT"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76864" cy="3416320"/>
          </a:xfrm>
          <a:prstGeom prst="rect">
            <a:avLst/>
          </a:prstGeom>
          <a:noFill/>
        </p:spPr>
        <p:txBody>
          <a:bodyPr wrap="square" rtlCol="0">
            <a:spAutoFit/>
          </a:bodyPr>
          <a:lstStyle/>
          <a:p>
            <a:r>
              <a:rPr lang="it-IT" sz="2400" dirty="0" smtClean="0">
                <a:latin typeface="Times New Roman" pitchFamily="18" charset="0"/>
                <a:cs typeface="Times New Roman" pitchFamily="18" charset="0"/>
              </a:rPr>
              <a:t>Per esperienza comune, il trascorrere del tempo viene percepito, spesso, in maniera soggettiva.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particolare, chi è impegnato nel lavoro può avere l’impressione che le ore scorrano in fretta e che non bastino per realizzare tutto quanto vorrebbe.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Il </a:t>
            </a:r>
            <a:r>
              <a:rPr lang="it-IT" sz="2400" dirty="0" smtClean="0">
                <a:latin typeface="Times New Roman" pitchFamily="18" charset="0"/>
                <a:cs typeface="Times New Roman" pitchFamily="18" charset="0"/>
              </a:rPr>
              <a:t>tempo sembra non passare mai, invece, quando ci si trova in una situazione piuttosto spiacevole.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pertina 06.JPG"/>
          <p:cNvPicPr>
            <a:picLocks noChangeAspect="1"/>
          </p:cNvPicPr>
          <p:nvPr/>
        </p:nvPicPr>
        <p:blipFill>
          <a:blip r:embed="rId2" cstate="print"/>
          <a:stretch>
            <a:fillRect/>
          </a:stretch>
        </p:blipFill>
        <p:spPr>
          <a:xfrm>
            <a:off x="612000" y="2340000"/>
            <a:ext cx="7920000" cy="1999109"/>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76864" cy="830997"/>
          </a:xfrm>
          <a:prstGeom prst="rect">
            <a:avLst/>
          </a:prstGeom>
          <a:noFill/>
        </p:spPr>
        <p:txBody>
          <a:bodyPr wrap="square" rtlCol="0">
            <a:spAutoFit/>
          </a:bodyPr>
          <a:lstStyle/>
          <a:p>
            <a:r>
              <a:rPr lang="it-IT" sz="2400" dirty="0" smtClean="0">
                <a:latin typeface="Times New Roman" pitchFamily="18" charset="0"/>
                <a:cs typeface="Times New Roman" pitchFamily="18" charset="0"/>
              </a:rPr>
              <a:t>Una </a:t>
            </a:r>
            <a:r>
              <a:rPr lang="it-IT" sz="2400" dirty="0" smtClean="0">
                <a:latin typeface="Times New Roman" pitchFamily="18" charset="0"/>
                <a:cs typeface="Times New Roman" pitchFamily="18" charset="0"/>
              </a:rPr>
              <a:t>sensazione del genere è ribadita dal seguente pregevole rebus ottocentesco.</a:t>
            </a:r>
          </a:p>
        </p:txBody>
      </p:sp>
      <p:pic>
        <p:nvPicPr>
          <p:cNvPr id="3" name="Immagine 2" descr="1-01 Le ore sono lunghe.jpg"/>
          <p:cNvPicPr>
            <a:picLocks noChangeAspect="1"/>
          </p:cNvPicPr>
          <p:nvPr/>
        </p:nvPicPr>
        <p:blipFill>
          <a:blip r:embed="rId2" cstate="print"/>
          <a:stretch>
            <a:fillRect/>
          </a:stretch>
        </p:blipFill>
        <p:spPr>
          <a:xfrm>
            <a:off x="2267744" y="1556792"/>
            <a:ext cx="3792000" cy="1800000"/>
          </a:xfrm>
          <a:prstGeom prst="rect">
            <a:avLst/>
          </a:prstGeom>
        </p:spPr>
      </p:pic>
      <p:sp>
        <p:nvSpPr>
          <p:cNvPr id="4" name="CasellaDiTesto 3"/>
          <p:cNvSpPr txBox="1"/>
          <p:nvPr/>
        </p:nvSpPr>
        <p:spPr>
          <a:xfrm>
            <a:off x="720000" y="3861048"/>
            <a:ext cx="7992888" cy="2308324"/>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Soluzione</a:t>
            </a:r>
            <a:r>
              <a:rPr lang="it-IT" sz="2400" b="1"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Le ore sono lunghe nel </a:t>
            </a:r>
            <a:r>
              <a:rPr lang="it-IT" sz="2400" dirty="0" smtClean="0">
                <a:latin typeface="Times New Roman" pitchFamily="18" charset="0"/>
                <a:cs typeface="Times New Roman" pitchFamily="18" charset="0"/>
              </a:rPr>
              <a:t>dolore</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Bisogna considerare, infatti, che le lettere </a:t>
            </a:r>
            <a:r>
              <a:rPr lang="it-IT" sz="2400" i="1" dirty="0" smtClean="0">
                <a:latin typeface="Times New Roman" pitchFamily="18" charset="0"/>
                <a:cs typeface="Times New Roman" pitchFamily="18" charset="0"/>
              </a:rPr>
              <a:t>O, R, E</a:t>
            </a:r>
            <a:r>
              <a:rPr lang="it-IT" sz="2400" dirty="0" smtClean="0">
                <a:latin typeface="Times New Roman" pitchFamily="18" charset="0"/>
                <a:cs typeface="Times New Roman" pitchFamily="18" charset="0"/>
              </a:rPr>
              <a:t> appaiono più lunghe delle altre nel vocabolo </a:t>
            </a:r>
            <a:r>
              <a:rPr lang="it-IT" sz="2400" i="1" dirty="0" smtClean="0">
                <a:latin typeface="Times New Roman" pitchFamily="18" charset="0"/>
                <a:cs typeface="Times New Roman" pitchFamily="18" charset="0"/>
              </a:rPr>
              <a:t>DOLORE</a:t>
            </a:r>
            <a:r>
              <a:rPr lang="it-IT" sz="2400" dirty="0" smtClean="0">
                <a:latin typeface="Times New Roman" pitchFamily="18" charset="0"/>
                <a:cs typeface="Times New Roman" pitchFamily="18" charset="0"/>
              </a:rPr>
              <a:t>; quindi, si può scrivere, più sinteticamente: </a:t>
            </a:r>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a:t>
            </a:r>
            <a:r>
              <a:rPr lang="it-IT" sz="2400" i="1" dirty="0" smtClean="0">
                <a:latin typeface="Times New Roman" pitchFamily="18" charset="0"/>
                <a:cs typeface="Times New Roman" pitchFamily="18" charset="0"/>
              </a:rPr>
              <a:t>Le ORE sono lunghe nel DOLORE</a:t>
            </a:r>
            <a:r>
              <a:rPr lang="it-IT" sz="2400" dirty="0" smtClean="0">
                <a:latin typeface="Times New Roman" pitchFamily="18" charset="0"/>
                <a:cs typeface="Times New Roman" pitchFamily="18" charset="0"/>
              </a:rPr>
              <a:t>».</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ou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ou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ou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12440" cy="4893647"/>
          </a:xfrm>
          <a:prstGeom prst="rect">
            <a:avLst/>
          </a:prstGeom>
          <a:noFill/>
        </p:spPr>
        <p:txBody>
          <a:bodyPr wrap="square" rtlCol="0">
            <a:spAutoFit/>
          </a:bodyPr>
          <a:lstStyle/>
          <a:p>
            <a:r>
              <a:rPr lang="it-IT" sz="2400" dirty="0" smtClean="0">
                <a:latin typeface="Times New Roman" pitchFamily="18" charset="0"/>
                <a:cs typeface="Times New Roman" pitchFamily="18" charset="0"/>
              </a:rPr>
              <a:t>Nel corso dei millenni, gli </a:t>
            </a:r>
            <a:r>
              <a:rPr lang="it-IT" sz="2400" dirty="0" smtClean="0">
                <a:latin typeface="Times New Roman" pitchFamily="18" charset="0"/>
                <a:cs typeface="Times New Roman" pitchFamily="18" charset="0"/>
              </a:rPr>
              <a:t>aspetti legati all’inafferrabile natura del tempo, </a:t>
            </a:r>
            <a:r>
              <a:rPr lang="it-IT" sz="2400" dirty="0" smtClean="0">
                <a:latin typeface="Times New Roman" pitchFamily="18" charset="0"/>
                <a:cs typeface="Times New Roman" pitchFamily="18" charset="0"/>
              </a:rPr>
              <a:t>sono stati affrontati da </a:t>
            </a:r>
            <a:r>
              <a:rPr lang="it-IT" sz="2400" dirty="0" smtClean="0">
                <a:latin typeface="Times New Roman" pitchFamily="18" charset="0"/>
                <a:cs typeface="Times New Roman" pitchFamily="18" charset="0"/>
              </a:rPr>
              <a:t>grandi </a:t>
            </a:r>
            <a:r>
              <a:rPr lang="it-IT" sz="2400" dirty="0" smtClean="0">
                <a:latin typeface="Times New Roman" pitchFamily="18" charset="0"/>
                <a:cs typeface="Times New Roman" pitchFamily="18" charset="0"/>
              </a:rPr>
              <a:t>pensatori, come Parmenide, Platone, Aristotele, Sant’Agostino, </a:t>
            </a:r>
            <a:r>
              <a:rPr lang="it-IT" sz="2400" dirty="0" smtClean="0">
                <a:latin typeface="Times New Roman" pitchFamily="18" charset="0"/>
                <a:cs typeface="Times New Roman" pitchFamily="18" charset="0"/>
              </a:rPr>
              <a:t>Galileo Galilei </a:t>
            </a:r>
            <a:r>
              <a:rPr lang="it-IT" sz="2400" dirty="0" smtClean="0">
                <a:latin typeface="Times New Roman" pitchFamily="18" charset="0"/>
                <a:cs typeface="Times New Roman" pitchFamily="18" charset="0"/>
              </a:rPr>
              <a:t> e </a:t>
            </a:r>
            <a:r>
              <a:rPr lang="it-IT" sz="2400" dirty="0" smtClean="0">
                <a:latin typeface="Times New Roman" pitchFamily="18" charset="0"/>
                <a:cs typeface="Times New Roman" pitchFamily="18" charset="0"/>
              </a:rPr>
              <a:t>Isaac Newton </a:t>
            </a:r>
            <a:r>
              <a:rPr lang="it-IT" sz="2400" dirty="0" smtClean="0">
                <a:latin typeface="Times New Roman" pitchFamily="18" charset="0"/>
                <a:cs typeface="Times New Roman" pitchFamily="18" charset="0"/>
              </a:rPr>
              <a:t>.</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Un ulteriore grande passo, verso la conoscenza della natura del tempo, è stato compiuto nel 1905, grazie alla formulazione della </a:t>
            </a:r>
            <a:r>
              <a:rPr lang="it-IT" sz="2400" i="1" dirty="0" smtClean="0">
                <a:latin typeface="Times New Roman" pitchFamily="18" charset="0"/>
                <a:cs typeface="Times New Roman" pitchFamily="18" charset="0"/>
              </a:rPr>
              <a:t>Teoria </a:t>
            </a:r>
            <a:r>
              <a:rPr lang="it-IT" sz="2400" i="1" dirty="0" smtClean="0">
                <a:latin typeface="Times New Roman" pitchFamily="18" charset="0"/>
                <a:cs typeface="Times New Roman" pitchFamily="18" charset="0"/>
              </a:rPr>
              <a:t>della relatività</a:t>
            </a:r>
            <a:r>
              <a:rPr lang="it-IT" sz="2400" dirty="0" smtClean="0">
                <a:latin typeface="Times New Roman" pitchFamily="18" charset="0"/>
                <a:cs typeface="Times New Roman" pitchFamily="18" charset="0"/>
              </a:rPr>
              <a:t>, elaborata dal fisico tedesco Albert Einstein.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base a tale rivoluzionaria concezione, il tempo deve essere considerato una grandezza dipendente dai sistemi di riferimento adottati; quindi, non più assoluta e immutabile</a:t>
            </a:r>
            <a:r>
              <a:rPr lang="it-IT" sz="2400" dirty="0" smtClean="0">
                <a:latin typeface="Times New Roman" pitchFamily="18" charset="0"/>
                <a:cs typeface="Times New Roman" pitchFamily="18" charset="0"/>
              </a:rPr>
              <a:t>.</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48872"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Inoltre</a:t>
            </a:r>
            <a:r>
              <a:rPr lang="it-IT" sz="2400" dirty="0" smtClean="0">
                <a:latin typeface="Times New Roman" pitchFamily="18" charset="0"/>
                <a:cs typeface="Times New Roman" pitchFamily="18" charset="0"/>
              </a:rPr>
              <a:t>, lo spazio e il tempo devono essere visti come due entità intrinsecamente correlate e indistinguibili; quindi, non più, universali e differenziate.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particolare, per un viaggiatore che si muove a velocità molto elevate, il tempo rallenta, mentre lo spazio si contrae.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Questo </a:t>
            </a:r>
            <a:r>
              <a:rPr lang="it-IT" sz="2400" dirty="0" smtClean="0">
                <a:latin typeface="Times New Roman" pitchFamily="18" charset="0"/>
                <a:cs typeface="Times New Roman" pitchFamily="18" charset="0"/>
              </a:rPr>
              <a:t>paradossale fenomeno fisico, denominato </a:t>
            </a:r>
            <a:r>
              <a:rPr lang="it-IT" sz="2400" i="1" dirty="0" smtClean="0">
                <a:latin typeface="Times New Roman" pitchFamily="18" charset="0"/>
                <a:cs typeface="Times New Roman" pitchFamily="18" charset="0"/>
              </a:rPr>
              <a:t>dilatazione del tempo</a:t>
            </a:r>
            <a:r>
              <a:rPr lang="it-IT" sz="2400" dirty="0" smtClean="0">
                <a:latin typeface="Times New Roman" pitchFamily="18" charset="0"/>
                <a:cs typeface="Times New Roman" pitchFamily="18" charset="0"/>
              </a:rPr>
              <a:t>, comunque, comincia a diventare rilevante, solo a velocità dell’ordine dei 30 000 km/s; ovvero, circa 1/10 di quella della luce.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È </a:t>
            </a:r>
            <a:r>
              <a:rPr lang="it-IT" sz="2400" dirty="0" smtClean="0">
                <a:latin typeface="Times New Roman" pitchFamily="18" charset="0"/>
                <a:cs typeface="Times New Roman" pitchFamily="18" charset="0"/>
              </a:rPr>
              <a:t>assolutamente trascurabile, invece, alle abituali velocità terrene... </a:t>
            </a: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48872" cy="6001643"/>
          </a:xfrm>
          <a:prstGeom prst="rect">
            <a:avLst/>
          </a:prstGeom>
          <a:noFill/>
        </p:spPr>
        <p:txBody>
          <a:bodyPr wrap="square" rtlCol="0">
            <a:spAutoFit/>
          </a:bodyPr>
          <a:lstStyle/>
          <a:p>
            <a:r>
              <a:rPr lang="it-IT" sz="2400" dirty="0" smtClean="0">
                <a:latin typeface="Times New Roman" pitchFamily="18" charset="0"/>
                <a:cs typeface="Times New Roman" pitchFamily="18" charset="0"/>
              </a:rPr>
              <a:t>Per </a:t>
            </a:r>
            <a:r>
              <a:rPr lang="it-IT" sz="2400" dirty="0" smtClean="0">
                <a:latin typeface="Times New Roman" pitchFamily="18" charset="0"/>
                <a:cs typeface="Times New Roman" pitchFamily="18" charset="0"/>
              </a:rPr>
              <a:t>semplificare la </a:t>
            </a:r>
            <a:r>
              <a:rPr lang="it-IT" sz="2400" dirty="0" smtClean="0">
                <a:latin typeface="Times New Roman" pitchFamily="18" charset="0"/>
                <a:cs typeface="Times New Roman" pitchFamily="18" charset="0"/>
              </a:rPr>
              <a:t> sostanza della propria </a:t>
            </a:r>
            <a:r>
              <a:rPr lang="it-IT" sz="2400" dirty="0" smtClean="0">
                <a:latin typeface="Times New Roman" pitchFamily="18" charset="0"/>
                <a:cs typeface="Times New Roman" pitchFamily="18" charset="0"/>
              </a:rPr>
              <a:t>teoria, Albert Einstein fece ricorso al seguente, divertente esempio di percezione soggettiva del tempo: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a:t>
            </a:r>
            <a:r>
              <a:rPr lang="it-IT" sz="2400" dirty="0" smtClean="0">
                <a:latin typeface="Times New Roman" pitchFamily="18" charset="0"/>
                <a:cs typeface="Times New Roman" pitchFamily="18" charset="0"/>
              </a:rPr>
              <a:t>Quando un uomo siede vicino a un bella ragazza per un’ora, pensa che non sia passato più di un minuto. </a:t>
            </a:r>
            <a:r>
              <a:rPr lang="it-IT" sz="2400" dirty="0" smtClean="0">
                <a:latin typeface="Times New Roman" pitchFamily="18" charset="0"/>
                <a:cs typeface="Times New Roman" pitchFamily="18" charset="0"/>
              </a:rPr>
              <a:t>Ma </a:t>
            </a:r>
            <a:r>
              <a:rPr lang="it-IT" sz="2400" dirty="0" smtClean="0">
                <a:latin typeface="Times New Roman" pitchFamily="18" charset="0"/>
                <a:cs typeface="Times New Roman" pitchFamily="18" charset="0"/>
              </a:rPr>
              <a:t>fatelo sedere per un minuto sopra un termosifone bollente, crederà che siano passate delle ore. Ecco che cos’è la relatività».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Einstein, persona dotata di spirito arguto, coniò diversi aforismi, alcuni dei quali autoironici, come il seguente: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«Se la mia </a:t>
            </a:r>
            <a:r>
              <a:rPr lang="it-IT" sz="2400" i="1" dirty="0" smtClean="0">
                <a:latin typeface="Times New Roman" pitchFamily="18" charset="0"/>
                <a:cs typeface="Times New Roman" pitchFamily="18" charset="0"/>
              </a:rPr>
              <a:t>Teoria </a:t>
            </a:r>
            <a:r>
              <a:rPr lang="it-IT" sz="2400" i="1" dirty="0" smtClean="0">
                <a:latin typeface="Times New Roman" pitchFamily="18" charset="0"/>
                <a:cs typeface="Times New Roman" pitchFamily="18" charset="0"/>
              </a:rPr>
              <a:t>della relatività </a:t>
            </a:r>
            <a:r>
              <a:rPr lang="it-IT" sz="2400" dirty="0" smtClean="0">
                <a:latin typeface="Times New Roman" pitchFamily="18" charset="0"/>
                <a:cs typeface="Times New Roman" pitchFamily="18" charset="0"/>
              </a:rPr>
              <a:t>si dimostrerà corretta, la Germania mi considererà tedesco e la Francia dichiarerà che sono un cittadino del mondo. In caso contrario, la Francia dirà che sono tedesco e la Germania dichiarerà che sono un ebreo</a:t>
            </a:r>
            <a:r>
              <a:rPr lang="it-IT" sz="2400" dirty="0" smtClean="0">
                <a:latin typeface="Times New Roman" pitchFamily="18" charset="0"/>
                <a:cs typeface="Times New Roman" pitchFamily="18" charset="0"/>
              </a:rPr>
              <a:t>».</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76864" cy="5262979"/>
          </a:xfrm>
          <a:prstGeom prst="rect">
            <a:avLst/>
          </a:prstGeom>
          <a:noFill/>
        </p:spPr>
        <p:txBody>
          <a:bodyPr wrap="square" rtlCol="0">
            <a:spAutoFit/>
          </a:bodyPr>
          <a:lstStyle/>
          <a:p>
            <a:r>
              <a:rPr lang="it-IT" sz="2400" dirty="0" smtClean="0">
                <a:latin typeface="Times New Roman" pitchFamily="18" charset="0"/>
                <a:cs typeface="Times New Roman" pitchFamily="18" charset="0"/>
              </a:rPr>
              <a:t>Uno dei concetti fondamentali su cui si basa la teoria della relatività, afferma che il valore costante della velocità della luce nel vuoto (pari a 299 792,458 km/s) è un limite massimo non superabile</a:t>
            </a:r>
            <a:r>
              <a:rPr lang="it-IT" sz="2400" dirty="0" smtClean="0">
                <a:latin typeface="Times New Roman" pitchFamily="18" charset="0"/>
                <a:cs typeface="Times New Roman" pitchFamily="18" charset="0"/>
              </a:rPr>
              <a:t>.</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Un </a:t>
            </a:r>
            <a:r>
              <a:rPr lang="it-IT" sz="2400" dirty="0" smtClean="0">
                <a:latin typeface="Times New Roman" pitchFamily="18" charset="0"/>
                <a:cs typeface="Times New Roman" pitchFamily="18" charset="0"/>
              </a:rPr>
              <a:t>tale assunto è stato confermato da numerosi </a:t>
            </a:r>
            <a:r>
              <a:rPr lang="it-IT" sz="2400" dirty="0" smtClean="0">
                <a:latin typeface="Times New Roman" pitchFamily="18" charset="0"/>
                <a:cs typeface="Times New Roman" pitchFamily="18" charset="0"/>
              </a:rPr>
              <a:t>esperimenti, </a:t>
            </a:r>
            <a:r>
              <a:rPr lang="it-IT" sz="2400" dirty="0" smtClean="0">
                <a:latin typeface="Times New Roman" pitchFamily="18" charset="0"/>
                <a:cs typeface="Times New Roman" pitchFamily="18" charset="0"/>
              </a:rPr>
              <a:t>effettuati osservando il decadimento di alcune particelle elementari, prodotte nei grandi acceleratori ad alta energia.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Tuttavia</a:t>
            </a:r>
            <a:r>
              <a:rPr lang="it-IT" sz="2400" dirty="0" smtClean="0">
                <a:latin typeface="Times New Roman" pitchFamily="18" charset="0"/>
                <a:cs typeface="Times New Roman" pitchFamily="18" charset="0"/>
              </a:rPr>
              <a:t>, nel settembre 2011, i ricercatori dell’esperimento OPERA </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condotto dal CERN di Ginevra, </a:t>
            </a:r>
            <a:r>
              <a:rPr lang="it-IT" sz="2400" dirty="0" smtClean="0">
                <a:latin typeface="Times New Roman" pitchFamily="18" charset="0"/>
                <a:cs typeface="Times New Roman" pitchFamily="18" charset="0"/>
              </a:rPr>
              <a:t>in collaborazione </a:t>
            </a:r>
            <a:r>
              <a:rPr lang="it-IT" sz="2400" dirty="0" smtClean="0">
                <a:latin typeface="Times New Roman" pitchFamily="18" charset="0"/>
                <a:cs typeface="Times New Roman" pitchFamily="18" charset="0"/>
              </a:rPr>
              <a:t>con i Laboratori del Gran Sasso, resero noto di aver generato dei fasci di neutrini che viaggiavano a una velocità superiore a quella della luce</a:t>
            </a:r>
            <a:r>
              <a:rPr lang="it-IT" sz="2400" dirty="0" smtClean="0">
                <a:latin typeface="Times New Roman" pitchFamily="18" charset="0"/>
                <a:cs typeface="Times New Roman" pitchFamily="18" charset="0"/>
              </a:rPr>
              <a:t>.</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76864" cy="3785652"/>
          </a:xfrm>
          <a:prstGeom prst="rect">
            <a:avLst/>
          </a:prstGeom>
          <a:noFill/>
        </p:spPr>
        <p:txBody>
          <a:bodyPr wrap="square" rtlCol="0">
            <a:spAutoFit/>
          </a:bodyPr>
          <a:lstStyle/>
          <a:p>
            <a:r>
              <a:rPr lang="it-IT" sz="2400" dirty="0" smtClean="0">
                <a:latin typeface="Times New Roman" pitchFamily="18" charset="0"/>
                <a:cs typeface="Times New Roman" pitchFamily="18" charset="0"/>
              </a:rPr>
              <a:t>Una scoperta del genere, ovviamente, metteva in discussione la teoria di Einstein...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Nel </a:t>
            </a:r>
            <a:r>
              <a:rPr lang="it-IT" sz="2400" dirty="0" smtClean="0">
                <a:latin typeface="Times New Roman" pitchFamily="18" charset="0"/>
                <a:cs typeface="Times New Roman" pitchFamily="18" charset="0"/>
              </a:rPr>
              <a:t>marzo 2012, però, quel risultato apparentemente clamoroso si rivelò infondato, in quanto inficiato da alcuni errori sistematici, presenti nell’apparato di misura con cui era stato rilevato.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Se Albert Einstein fosse stato ancora in vita, avrebbe probabilmente coniato un aforisma </a:t>
            </a:r>
            <a:r>
              <a:rPr lang="it-IT" sz="2400" dirty="0" smtClean="0">
                <a:latin typeface="Times New Roman" pitchFamily="18" charset="0"/>
                <a:cs typeface="Times New Roman" pitchFamily="18" charset="0"/>
              </a:rPr>
              <a:t>analogo al seguente.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830997"/>
          </a:xfrm>
          <a:prstGeom prst="rect">
            <a:avLst/>
          </a:prstGeom>
          <a:noFill/>
        </p:spPr>
        <p:txBody>
          <a:bodyPr wrap="square" rtlCol="0">
            <a:spAutoFit/>
          </a:bodyPr>
          <a:lstStyle/>
          <a:p>
            <a:r>
              <a:rPr lang="it-IT" dirty="0" smtClean="0">
                <a:latin typeface="Times New Roman" pitchFamily="18" charset="0"/>
                <a:cs typeface="Times New Roman" pitchFamily="18" charset="0"/>
              </a:rPr>
              <a:t>«</a:t>
            </a:r>
            <a:r>
              <a:rPr lang="it-IT" sz="2400" dirty="0" smtClean="0">
                <a:latin typeface="Times New Roman" pitchFamily="18" charset="0"/>
                <a:cs typeface="Times New Roman" pitchFamily="18" charset="0"/>
              </a:rPr>
              <a:t>È vero, una volta ho detto che anch’io posso sbagliarmi</a:t>
            </a:r>
            <a:r>
              <a:rPr lang="it-IT" sz="2400" dirty="0" smtClean="0">
                <a:latin typeface="Times New Roman" pitchFamily="18" charset="0"/>
                <a:cs typeface="Times New Roman" pitchFamily="18" charset="0"/>
              </a:rPr>
              <a:t>... </a:t>
            </a:r>
          </a:p>
          <a:p>
            <a:r>
              <a:rPr lang="it-IT" sz="2400" dirty="0" smtClean="0">
                <a:latin typeface="Times New Roman" pitchFamily="18" charset="0"/>
                <a:cs typeface="Times New Roman" pitchFamily="18" charset="0"/>
              </a:rPr>
              <a:t>Ma </a:t>
            </a:r>
            <a:r>
              <a:rPr lang="it-IT" sz="2400" dirty="0" smtClean="0">
                <a:latin typeface="Times New Roman" pitchFamily="18" charset="0"/>
                <a:cs typeface="Times New Roman" pitchFamily="18" charset="0"/>
              </a:rPr>
              <a:t>mi ero </a:t>
            </a:r>
            <a:r>
              <a:rPr lang="it-IT" sz="2400" dirty="0" smtClean="0">
                <a:latin typeface="Times New Roman" pitchFamily="18" charset="0"/>
                <a:cs typeface="Times New Roman" pitchFamily="18" charset="0"/>
              </a:rPr>
              <a:t>sbagliato».</a:t>
            </a:r>
            <a:endParaRPr lang="it-IT" sz="2400" dirty="0"/>
          </a:p>
        </p:txBody>
      </p:sp>
      <p:pic>
        <p:nvPicPr>
          <p:cNvPr id="3" name="Immagine 2" descr="Linguaccia.jpg"/>
          <p:cNvPicPr>
            <a:picLocks noChangeAspect="1"/>
          </p:cNvPicPr>
          <p:nvPr/>
        </p:nvPicPr>
        <p:blipFill>
          <a:blip r:embed="rId2" cstate="print"/>
          <a:stretch>
            <a:fillRect/>
          </a:stretch>
        </p:blipFill>
        <p:spPr>
          <a:xfrm>
            <a:off x="2123728" y="1412776"/>
            <a:ext cx="4680000" cy="46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880000"/>
            <a:ext cx="9144000" cy="584775"/>
          </a:xfrm>
          <a:prstGeom prst="rect">
            <a:avLst/>
          </a:prstGeom>
          <a:noFill/>
        </p:spPr>
        <p:txBody>
          <a:bodyPr wrap="square" rtlCol="0">
            <a:spAutoFit/>
          </a:bodyPr>
          <a:lstStyle/>
          <a:p>
            <a:pPr algn="ctr"/>
            <a:r>
              <a:rPr lang="it-IT" sz="3200" b="1" dirty="0" smtClean="0">
                <a:solidFill>
                  <a:srgbClr val="FF0000"/>
                </a:solidFill>
                <a:latin typeface="Times New Roman" pitchFamily="18" charset="0"/>
                <a:cs typeface="Times New Roman" pitchFamily="18" charset="0"/>
              </a:rPr>
              <a:t>L’UNIONE FA LA </a:t>
            </a:r>
            <a:r>
              <a:rPr lang="it-IT" sz="3200" b="1" dirty="0" smtClean="0">
                <a:solidFill>
                  <a:srgbClr val="FF0000"/>
                </a:solidFill>
                <a:latin typeface="Times New Roman" pitchFamily="18" charset="0"/>
                <a:cs typeface="Times New Roman" pitchFamily="18" charset="0"/>
              </a:rPr>
              <a:t>FORZA</a:t>
            </a:r>
            <a:endParaRPr lang="it-IT"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3416320"/>
          </a:xfrm>
          <a:prstGeom prst="rect">
            <a:avLst/>
          </a:prstGeom>
          <a:noFill/>
        </p:spPr>
        <p:txBody>
          <a:bodyPr wrap="square" rtlCol="0">
            <a:spAutoFit/>
          </a:bodyPr>
          <a:lstStyle/>
          <a:p>
            <a:r>
              <a:rPr lang="it-IT" sz="2400" dirty="0" smtClean="0">
                <a:latin typeface="Times New Roman" pitchFamily="18" charset="0"/>
                <a:cs typeface="Times New Roman" pitchFamily="18" charset="0"/>
              </a:rPr>
              <a:t>Indubbiamente</a:t>
            </a:r>
            <a:r>
              <a:rPr lang="it-IT" sz="2400" dirty="0" smtClean="0">
                <a:latin typeface="Times New Roman" pitchFamily="18" charset="0"/>
                <a:cs typeface="Times New Roman" pitchFamily="18" charset="0"/>
              </a:rPr>
              <a:t>, il lavoro di squadra consente di raggiungere risultati migliori rispetto a quello individuale, in quanto offre la possibilità di integrare le diverse risorse e competenze.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Nella </a:t>
            </a:r>
            <a:r>
              <a:rPr lang="it-IT" sz="2400" dirty="0" smtClean="0">
                <a:latin typeface="Times New Roman" pitchFamily="18" charset="0"/>
                <a:cs typeface="Times New Roman" pitchFamily="18" charset="0"/>
              </a:rPr>
              <a:t>nostra società, infatti, sono estremamente frequenti  situazioni nelle quali più individui decidono di formare un gruppo (un’associazione, un sindacato, un partito, ecc.), allo scopo di ottenere risultati migliori di quelli raggiungibili da soli.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4893647"/>
          </a:xfrm>
          <a:prstGeom prst="rect">
            <a:avLst/>
          </a:prstGeom>
          <a:noFill/>
        </p:spPr>
        <p:txBody>
          <a:bodyPr wrap="square" rtlCol="0">
            <a:spAutoFit/>
          </a:bodyPr>
          <a:lstStyle/>
          <a:p>
            <a:r>
              <a:rPr lang="it-IT" sz="2400" dirty="0" smtClean="0">
                <a:latin typeface="Times New Roman" pitchFamily="18" charset="0"/>
                <a:cs typeface="Times New Roman" pitchFamily="18" charset="0"/>
              </a:rPr>
              <a:t>La </a:t>
            </a:r>
            <a:r>
              <a:rPr lang="it-IT" sz="2400" i="1" dirty="0" smtClean="0">
                <a:latin typeface="Times New Roman" pitchFamily="18" charset="0"/>
                <a:cs typeface="Times New Roman" pitchFamily="18" charset="0"/>
              </a:rPr>
              <a:t>Teoria dei giochi</a:t>
            </a:r>
            <a:r>
              <a:rPr lang="it-IT" sz="2400" dirty="0" smtClean="0">
                <a:latin typeface="Times New Roman" pitchFamily="18" charset="0"/>
                <a:cs typeface="Times New Roman" pitchFamily="18" charset="0"/>
              </a:rPr>
              <a:t>, la branca della Matematica, nata nel 1944, con la pubblicazione del libro </a:t>
            </a:r>
            <a:r>
              <a:rPr lang="it-IT" sz="2400" i="1" dirty="0" err="1" smtClean="0">
                <a:latin typeface="Times New Roman" pitchFamily="18" charset="0"/>
                <a:cs typeface="Times New Roman" pitchFamily="18" charset="0"/>
              </a:rPr>
              <a:t>Theory</a:t>
            </a:r>
            <a:r>
              <a:rPr lang="it-IT" sz="2400" i="1" dirty="0" smtClean="0">
                <a:latin typeface="Times New Roman" pitchFamily="18" charset="0"/>
                <a:cs typeface="Times New Roman" pitchFamily="18" charset="0"/>
              </a:rPr>
              <a:t> </a:t>
            </a:r>
            <a:r>
              <a:rPr lang="it-IT" sz="2400" i="1" dirty="0" err="1" smtClean="0">
                <a:latin typeface="Times New Roman" pitchFamily="18" charset="0"/>
                <a:cs typeface="Times New Roman" pitchFamily="18" charset="0"/>
              </a:rPr>
              <a:t>of</a:t>
            </a:r>
            <a:r>
              <a:rPr lang="it-IT" sz="2400" i="1" dirty="0" smtClean="0">
                <a:latin typeface="Times New Roman" pitchFamily="18" charset="0"/>
                <a:cs typeface="Times New Roman" pitchFamily="18" charset="0"/>
              </a:rPr>
              <a:t> </a:t>
            </a:r>
            <a:r>
              <a:rPr lang="it-IT" sz="2400" i="1" dirty="0" err="1" smtClean="0">
                <a:latin typeface="Times New Roman" pitchFamily="18" charset="0"/>
                <a:cs typeface="Times New Roman" pitchFamily="18" charset="0"/>
              </a:rPr>
              <a:t>Games</a:t>
            </a:r>
            <a:r>
              <a:rPr lang="it-IT" sz="2400" i="1" dirty="0" smtClean="0">
                <a:latin typeface="Times New Roman" pitchFamily="18" charset="0"/>
                <a:cs typeface="Times New Roman" pitchFamily="18" charset="0"/>
              </a:rPr>
              <a:t> and </a:t>
            </a:r>
            <a:r>
              <a:rPr lang="it-IT" sz="2400" i="1" dirty="0" err="1" smtClean="0">
                <a:latin typeface="Times New Roman" pitchFamily="18" charset="0"/>
                <a:cs typeface="Times New Roman" pitchFamily="18" charset="0"/>
              </a:rPr>
              <a:t>Economic</a:t>
            </a:r>
            <a:r>
              <a:rPr lang="it-IT" sz="2400" i="1" dirty="0" smtClean="0">
                <a:latin typeface="Times New Roman" pitchFamily="18" charset="0"/>
                <a:cs typeface="Times New Roman" pitchFamily="18" charset="0"/>
              </a:rPr>
              <a:t> </a:t>
            </a:r>
            <a:r>
              <a:rPr lang="it-IT" sz="2400" i="1" dirty="0" err="1" smtClean="0">
                <a:latin typeface="Times New Roman" pitchFamily="18" charset="0"/>
                <a:cs typeface="Times New Roman" pitchFamily="18" charset="0"/>
              </a:rPr>
              <a:t>Behavior</a:t>
            </a:r>
            <a:r>
              <a:rPr lang="it-IT" sz="2400" dirty="0" smtClean="0">
                <a:latin typeface="Times New Roman" pitchFamily="18" charset="0"/>
                <a:cs typeface="Times New Roman" pitchFamily="18" charset="0"/>
              </a:rPr>
              <a:t> di John von </a:t>
            </a:r>
            <a:r>
              <a:rPr lang="it-IT" sz="2400" dirty="0" err="1" smtClean="0">
                <a:latin typeface="Times New Roman" pitchFamily="18" charset="0"/>
                <a:cs typeface="Times New Roman" pitchFamily="18" charset="0"/>
              </a:rPr>
              <a:t>Neumann</a:t>
            </a:r>
            <a:r>
              <a:rPr lang="it-IT" sz="2400" dirty="0" smtClean="0">
                <a:latin typeface="Times New Roman" pitchFamily="18" charset="0"/>
                <a:cs typeface="Times New Roman" pitchFamily="18" charset="0"/>
              </a:rPr>
              <a:t> e Oskar </a:t>
            </a:r>
            <a:r>
              <a:rPr lang="it-IT" sz="2400" dirty="0" err="1" smtClean="0">
                <a:latin typeface="Times New Roman" pitchFamily="18" charset="0"/>
                <a:cs typeface="Times New Roman" pitchFamily="18" charset="0"/>
              </a:rPr>
              <a:t>Morgenstern</a:t>
            </a:r>
            <a:r>
              <a:rPr lang="it-IT" sz="2400" dirty="0" smtClean="0">
                <a:latin typeface="Times New Roman" pitchFamily="18" charset="0"/>
                <a:cs typeface="Times New Roman" pitchFamily="18" charset="0"/>
              </a:rPr>
              <a:t>, inizialmente aveva come principale obiettivo l’analisi delle situazioni di conflitto tra più contendenti; in seguito, si è occupata anche di studiare gli effetti generati da potenziali accordi di collaborazione.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Lo </a:t>
            </a:r>
            <a:r>
              <a:rPr lang="it-IT" sz="2400" dirty="0" smtClean="0">
                <a:latin typeface="Times New Roman" pitchFamily="18" charset="0"/>
                <a:cs typeface="Times New Roman" pitchFamily="18" charset="0"/>
              </a:rPr>
              <a:t>spunto per affrontare le problematiche indotte da questi fondamentali aspetti dei rapporti umani è stato fornito dal cosiddetto </a:t>
            </a:r>
            <a:r>
              <a:rPr lang="it-IT" sz="2400" i="1" dirty="0" smtClean="0">
                <a:latin typeface="Times New Roman" pitchFamily="18" charset="0"/>
                <a:cs typeface="Times New Roman" pitchFamily="18" charset="0"/>
              </a:rPr>
              <a:t>Dilemma del prigioniero</a:t>
            </a:r>
            <a:r>
              <a:rPr lang="it-IT" sz="2400" dirty="0" smtClean="0">
                <a:latin typeface="Times New Roman" pitchFamily="18" charset="0"/>
                <a:cs typeface="Times New Roman" pitchFamily="18" charset="0"/>
              </a:rPr>
              <a:t>, un paradosso logico ideato negli anni Cinquanta dal matematico statunitense Albert </a:t>
            </a:r>
            <a:r>
              <a:rPr lang="it-IT" sz="2400" dirty="0" err="1" smtClean="0">
                <a:latin typeface="Times New Roman" pitchFamily="18" charset="0"/>
                <a:cs typeface="Times New Roman" pitchFamily="18" charset="0"/>
              </a:rPr>
              <a:t>Tucker</a:t>
            </a:r>
            <a:r>
              <a:rPr lang="it-IT" sz="2400" dirty="0" smtClean="0">
                <a:latin typeface="Times New Roman" pitchFamily="18" charset="0"/>
                <a:cs typeface="Times New Roman" pitchFamily="18" charset="0"/>
              </a:rPr>
              <a:t>.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opertina 03.JPG"/>
          <p:cNvPicPr>
            <a:picLocks noChangeAspect="1"/>
          </p:cNvPicPr>
          <p:nvPr/>
        </p:nvPicPr>
        <p:blipFill>
          <a:blip r:embed="rId2" cstate="print"/>
          <a:stretch>
            <a:fillRect/>
          </a:stretch>
        </p:blipFill>
        <p:spPr>
          <a:xfrm>
            <a:off x="2339752" y="188640"/>
            <a:ext cx="4489477" cy="64800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1200329"/>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Due banditi che hanno partecipato a una sanguinosa rapina, sono stati arrestati e reclusi in due celle separate, in modo che non possano comunicare tra loro. </a:t>
            </a:r>
            <a:endParaRPr lang="it-IT" sz="2400" b="1" i="1" dirty="0" smtClean="0">
              <a:latin typeface="Times New Roman" pitchFamily="18" charset="0"/>
              <a:cs typeface="Times New Roman" pitchFamily="18" charset="0"/>
            </a:endParaRPr>
          </a:p>
        </p:txBody>
      </p:sp>
      <p:pic>
        <p:nvPicPr>
          <p:cNvPr id="3" name="Immagine 2" descr="Sbarre doppie.JPG"/>
          <p:cNvPicPr>
            <a:picLocks noChangeAspect="1"/>
          </p:cNvPicPr>
          <p:nvPr/>
        </p:nvPicPr>
        <p:blipFill>
          <a:blip r:embed="rId2" cstate="print"/>
          <a:stretch>
            <a:fillRect/>
          </a:stretch>
        </p:blipFill>
        <p:spPr>
          <a:xfrm>
            <a:off x="755576" y="2636912"/>
            <a:ext cx="7524837" cy="252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1200329"/>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Esistono, però, solo le prove per accusarli di un reato lieve (la detenzione di armi), per il quale è previsto un solo anno di prigione. </a:t>
            </a:r>
            <a:endParaRPr lang="it-IT" sz="2400" b="1" i="1" dirty="0" smtClean="0">
              <a:latin typeface="Times New Roman" pitchFamily="18" charset="0"/>
              <a:cs typeface="Times New Roman" pitchFamily="18" charset="0"/>
            </a:endParaRPr>
          </a:p>
        </p:txBody>
      </p:sp>
      <p:pic>
        <p:nvPicPr>
          <p:cNvPr id="3" name="Immagine 2" descr="Sbarre doppie.JPG"/>
          <p:cNvPicPr>
            <a:picLocks noChangeAspect="1"/>
          </p:cNvPicPr>
          <p:nvPr/>
        </p:nvPicPr>
        <p:blipFill>
          <a:blip r:embed="rId2" cstate="print"/>
          <a:stretch>
            <a:fillRect/>
          </a:stretch>
        </p:blipFill>
        <p:spPr>
          <a:xfrm>
            <a:off x="755576" y="2636912"/>
            <a:ext cx="7524837" cy="252000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1200329"/>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Ciascun detenuto ha di fronte a sé due sole alternative: confessare di aver commesso la rapina insieme al proprio complice, oppure negare</a:t>
            </a:r>
            <a:r>
              <a:rPr lang="it-IT" sz="2400" b="1" i="1" dirty="0" smtClean="0">
                <a:latin typeface="Times New Roman" pitchFamily="18" charset="0"/>
                <a:cs typeface="Times New Roman" pitchFamily="18" charset="0"/>
              </a:rPr>
              <a:t>.</a:t>
            </a:r>
            <a:endParaRPr lang="it-IT" sz="2400" b="1" dirty="0" smtClean="0">
              <a:latin typeface="Times New Roman" pitchFamily="18" charset="0"/>
              <a:cs typeface="Times New Roman" pitchFamily="18" charset="0"/>
            </a:endParaRPr>
          </a:p>
        </p:txBody>
      </p:sp>
      <p:pic>
        <p:nvPicPr>
          <p:cNvPr id="3" name="Immagine 2" descr="Sbarre doppie.JPG"/>
          <p:cNvPicPr>
            <a:picLocks noChangeAspect="1"/>
          </p:cNvPicPr>
          <p:nvPr/>
        </p:nvPicPr>
        <p:blipFill>
          <a:blip r:embed="rId2" cstate="print"/>
          <a:stretch>
            <a:fillRect/>
          </a:stretch>
        </p:blipFill>
        <p:spPr>
          <a:xfrm>
            <a:off x="755576" y="2636912"/>
            <a:ext cx="7524837" cy="252000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830997"/>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 Se dovessero negare entrambi, verrebbero condannati, solo per il reato lieve, a un anno di prigione ciascuno. </a:t>
            </a:r>
            <a:endParaRPr lang="it-IT" sz="2400" b="1" dirty="0" smtClean="0">
              <a:latin typeface="Times New Roman" pitchFamily="18" charset="0"/>
              <a:cs typeface="Times New Roman" pitchFamily="18" charset="0"/>
            </a:endParaRPr>
          </a:p>
        </p:txBody>
      </p:sp>
      <p:pic>
        <p:nvPicPr>
          <p:cNvPr id="3" name="Immagine 2" descr="Sbarre doppie.JPG"/>
          <p:cNvPicPr>
            <a:picLocks noChangeAspect="1"/>
          </p:cNvPicPr>
          <p:nvPr/>
        </p:nvPicPr>
        <p:blipFill>
          <a:blip r:embed="rId2" cstate="print"/>
          <a:stretch>
            <a:fillRect/>
          </a:stretch>
        </p:blipFill>
        <p:spPr>
          <a:xfrm>
            <a:off x="755576" y="2636912"/>
            <a:ext cx="7524837" cy="25200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1200329"/>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 Se dovessero confessare entrambi, riceverebbero uno sconto di pena, per essersi pentiti e verrebbero condannati a 5 anni di prigione ciascuno. </a:t>
            </a:r>
            <a:endParaRPr lang="it-IT" sz="2400" b="1" dirty="0" smtClean="0">
              <a:latin typeface="Times New Roman" pitchFamily="18" charset="0"/>
              <a:cs typeface="Times New Roman" pitchFamily="18" charset="0"/>
            </a:endParaRPr>
          </a:p>
        </p:txBody>
      </p:sp>
      <p:pic>
        <p:nvPicPr>
          <p:cNvPr id="3" name="Immagine 2" descr="Sbarre doppie.JPG"/>
          <p:cNvPicPr>
            <a:picLocks noChangeAspect="1"/>
          </p:cNvPicPr>
          <p:nvPr/>
        </p:nvPicPr>
        <p:blipFill>
          <a:blip r:embed="rId2" cstate="print"/>
          <a:stretch>
            <a:fillRect/>
          </a:stretch>
        </p:blipFill>
        <p:spPr>
          <a:xfrm>
            <a:off x="755576" y="2636912"/>
            <a:ext cx="7524837" cy="25200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704856" cy="1200329"/>
          </a:xfrm>
          <a:prstGeom prst="rect">
            <a:avLst/>
          </a:prstGeom>
          <a:noFill/>
        </p:spPr>
        <p:txBody>
          <a:bodyPr wrap="square" rtlCol="0">
            <a:spAutoFit/>
          </a:bodyPr>
          <a:lstStyle/>
          <a:p>
            <a:r>
              <a:rPr lang="it-IT" sz="2400" b="1" i="1" dirty="0" smtClean="0">
                <a:latin typeface="Times New Roman" pitchFamily="18" charset="0"/>
                <a:cs typeface="Times New Roman" pitchFamily="18" charset="0"/>
              </a:rPr>
              <a:t>– Se dovesse confessare uno solo di loro, questo uscirebbe subito dal carcere, mentre il complice verrebbe condannato a 20 anni di prigione. </a:t>
            </a:r>
            <a:endParaRPr lang="it-IT" sz="2400" b="1" dirty="0" smtClean="0">
              <a:latin typeface="Times New Roman" pitchFamily="18" charset="0"/>
              <a:cs typeface="Times New Roman" pitchFamily="18" charset="0"/>
            </a:endParaRPr>
          </a:p>
        </p:txBody>
      </p:sp>
      <p:pic>
        <p:nvPicPr>
          <p:cNvPr id="3" name="Immagine 2" descr="Sbarre doppie.JPG"/>
          <p:cNvPicPr>
            <a:picLocks noChangeAspect="1"/>
          </p:cNvPicPr>
          <p:nvPr/>
        </p:nvPicPr>
        <p:blipFill>
          <a:blip r:embed="rId2" cstate="print"/>
          <a:stretch>
            <a:fillRect/>
          </a:stretch>
        </p:blipFill>
        <p:spPr>
          <a:xfrm>
            <a:off x="755576" y="2636912"/>
            <a:ext cx="7524837" cy="25200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920880" cy="4524315"/>
          </a:xfrm>
          <a:prstGeom prst="rect">
            <a:avLst/>
          </a:prstGeom>
          <a:noFill/>
        </p:spPr>
        <p:txBody>
          <a:bodyPr wrap="square" rtlCol="0">
            <a:spAutoFit/>
          </a:bodyPr>
          <a:lstStyle/>
          <a:p>
            <a:r>
              <a:rPr lang="it-IT" sz="2400" dirty="0" smtClean="0">
                <a:latin typeface="Times New Roman" pitchFamily="18" charset="0"/>
                <a:cs typeface="Times New Roman" pitchFamily="18" charset="0"/>
              </a:rPr>
              <a:t>Non è difficile verificare che a entrambi i detenuti conviene confessare.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 </a:t>
            </a:r>
            <a:r>
              <a:rPr lang="it-IT" sz="2400" dirty="0" smtClean="0">
                <a:latin typeface="Times New Roman" pitchFamily="18" charset="0"/>
                <a:cs typeface="Times New Roman" pitchFamily="18" charset="0"/>
              </a:rPr>
              <a:t>questo modo, ognuno di loro verrà condannato a 5 anni di prigione, ma eviterà il rischio di doverne scontare 20.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Questo risultato, però, è paradossale, in quanto non rappresenta una soluzione ottimale per nessuno dei due detenuti.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Infatti</a:t>
            </a:r>
            <a:r>
              <a:rPr lang="it-IT" sz="2400" dirty="0" smtClean="0">
                <a:latin typeface="Times New Roman" pitchFamily="18" charset="0"/>
                <a:cs typeface="Times New Roman" pitchFamily="18" charset="0"/>
              </a:rPr>
              <a:t>, se avessero potuto comunicare, </a:t>
            </a:r>
            <a:r>
              <a:rPr lang="it-IT" sz="2400" dirty="0" smtClean="0">
                <a:latin typeface="Times New Roman" pitchFamily="18" charset="0"/>
                <a:cs typeface="Times New Roman" pitchFamily="18" charset="0"/>
              </a:rPr>
              <a:t>i due si </a:t>
            </a:r>
            <a:r>
              <a:rPr lang="it-IT" sz="2400" dirty="0" smtClean="0">
                <a:latin typeface="Times New Roman" pitchFamily="18" charset="0"/>
                <a:cs typeface="Times New Roman" pitchFamily="18" charset="0"/>
              </a:rPr>
              <a:t>sarebbero sicuramente accordati per negare entrambi, in modo da ricevere solo un anno di prigione a testa.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out)">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8208912" cy="5632311"/>
          </a:xfrm>
          <a:prstGeom prst="rect">
            <a:avLst/>
          </a:prstGeom>
          <a:noFill/>
        </p:spPr>
        <p:txBody>
          <a:bodyPr wrap="square" rtlCol="0">
            <a:spAutoFit/>
          </a:bodyPr>
          <a:lstStyle/>
          <a:p>
            <a:r>
              <a:rPr lang="it-IT" sz="2400" dirty="0" smtClean="0">
                <a:latin typeface="Times New Roman" pitchFamily="18" charset="0"/>
                <a:cs typeface="Times New Roman" pitchFamily="18" charset="0"/>
              </a:rPr>
              <a:t>È interessante notare che i due detenuti sarebbero potuti arrivare a effettuare la scelta più vantaggiosa per entrambi, se ognuno di loro avesse pensato all’interesse comune (e non solo a sé </a:t>
            </a:r>
            <a:r>
              <a:rPr lang="it-IT" sz="2400" dirty="0" smtClean="0">
                <a:latin typeface="Times New Roman" pitchFamily="18" charset="0"/>
                <a:cs typeface="Times New Roman" pitchFamily="18" charset="0"/>
              </a:rPr>
              <a:t>stesso).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Infatti</a:t>
            </a:r>
            <a:r>
              <a:rPr lang="it-IT" sz="2400" dirty="0" smtClean="0">
                <a:latin typeface="Times New Roman" pitchFamily="18" charset="0"/>
                <a:cs typeface="Times New Roman" pitchFamily="18" charset="0"/>
              </a:rPr>
              <a:t>, se ciascuno dei due detenuti avesse </a:t>
            </a:r>
            <a:r>
              <a:rPr lang="it-IT" sz="2400" dirty="0" smtClean="0">
                <a:latin typeface="Times New Roman" pitchFamily="18" charset="0"/>
                <a:cs typeface="Times New Roman" pitchFamily="18" charset="0"/>
              </a:rPr>
              <a:t>considerato, </a:t>
            </a:r>
            <a:r>
              <a:rPr lang="it-IT" sz="2400" dirty="0" smtClean="0">
                <a:latin typeface="Times New Roman" pitchFamily="18" charset="0"/>
                <a:cs typeface="Times New Roman" pitchFamily="18" charset="0"/>
              </a:rPr>
              <a:t>nelle varie situazioni, i totali degli anni di pena previsti per entrambi, </a:t>
            </a:r>
            <a:r>
              <a:rPr lang="it-IT" sz="2400" dirty="0" smtClean="0">
                <a:latin typeface="Times New Roman" pitchFamily="18" charset="0"/>
                <a:cs typeface="Times New Roman" pitchFamily="18" charset="0"/>
              </a:rPr>
              <a:t>avrebbe conteggiato:</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sym typeface="Symbol"/>
            </a:endParaRPr>
          </a:p>
          <a:p>
            <a:r>
              <a:rPr lang="it-IT" sz="2400" dirty="0" smtClean="0">
                <a:latin typeface="Times New Roman" pitchFamily="18" charset="0"/>
                <a:cs typeface="Times New Roman" pitchFamily="18" charset="0"/>
                <a:sym typeface="Symbol"/>
              </a:rPr>
              <a:t></a:t>
            </a:r>
            <a:r>
              <a:rPr lang="it-IT" sz="24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2 anni (1+1), negando entrambi;</a:t>
            </a:r>
          </a:p>
          <a:p>
            <a:r>
              <a:rPr lang="it-IT" sz="2400" dirty="0" smtClean="0">
                <a:latin typeface="Times New Roman" pitchFamily="18" charset="0"/>
                <a:cs typeface="Times New Roman" pitchFamily="18" charset="0"/>
                <a:sym typeface="Symbol"/>
              </a:rPr>
              <a:t></a:t>
            </a:r>
            <a:r>
              <a:rPr lang="it-IT" sz="2400" dirty="0" smtClean="0">
                <a:latin typeface="Times New Roman" pitchFamily="18" charset="0"/>
                <a:cs typeface="Times New Roman" pitchFamily="18" charset="0"/>
              </a:rPr>
              <a:t> 10 anni (5+5), confessando entrambi; </a:t>
            </a:r>
          </a:p>
          <a:p>
            <a:r>
              <a:rPr lang="it-IT" sz="2400" dirty="0" smtClean="0">
                <a:latin typeface="Times New Roman" pitchFamily="18" charset="0"/>
                <a:cs typeface="Times New Roman" pitchFamily="18" charset="0"/>
                <a:sym typeface="Symbol"/>
              </a:rPr>
              <a:t></a:t>
            </a:r>
            <a:r>
              <a:rPr lang="it-IT" sz="2400" dirty="0" smtClean="0">
                <a:latin typeface="Times New Roman" pitchFamily="18" charset="0"/>
                <a:cs typeface="Times New Roman" pitchFamily="18" charset="0"/>
              </a:rPr>
              <a:t> 20 anni (0+20) confessando uno e negando l’altro.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Con </a:t>
            </a:r>
            <a:r>
              <a:rPr lang="it-IT" sz="2400" dirty="0" smtClean="0">
                <a:latin typeface="Times New Roman" pitchFamily="18" charset="0"/>
                <a:cs typeface="Times New Roman" pitchFamily="18" charset="0"/>
              </a:rPr>
              <a:t>una tale impostazione, a ciascuno dei due detenuti sarebbe convenuto negare, con la certezza che anche l’altro si sarebbe comportato nello stesso modo.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ox(out)">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out)">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ox(out)">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84448" cy="3785652"/>
          </a:xfrm>
          <a:prstGeom prst="rect">
            <a:avLst/>
          </a:prstGeom>
          <a:noFill/>
        </p:spPr>
        <p:txBody>
          <a:bodyPr wrap="square" rtlCol="0">
            <a:spAutoFit/>
          </a:bodyPr>
          <a:lstStyle/>
          <a:p>
            <a:r>
              <a:rPr lang="it-IT" sz="2400" dirty="0" smtClean="0">
                <a:latin typeface="Times New Roman" pitchFamily="18" charset="0"/>
                <a:cs typeface="Times New Roman" pitchFamily="18" charset="0"/>
              </a:rPr>
              <a:t>Nel 1979, il </a:t>
            </a:r>
            <a:r>
              <a:rPr lang="it-IT" sz="2400" dirty="0" err="1" smtClean="0">
                <a:latin typeface="Times New Roman" pitchFamily="18" charset="0"/>
                <a:cs typeface="Times New Roman" pitchFamily="18" charset="0"/>
              </a:rPr>
              <a:t>politogo</a:t>
            </a:r>
            <a:r>
              <a:rPr lang="it-IT" sz="2400" dirty="0" smtClean="0">
                <a:latin typeface="Times New Roman" pitchFamily="18" charset="0"/>
                <a:cs typeface="Times New Roman" pitchFamily="18" charset="0"/>
              </a:rPr>
              <a:t> statunitense, Robert </a:t>
            </a:r>
            <a:r>
              <a:rPr lang="it-IT" sz="2400" dirty="0" err="1" smtClean="0">
                <a:latin typeface="Times New Roman" pitchFamily="18" charset="0"/>
                <a:cs typeface="Times New Roman" pitchFamily="18" charset="0"/>
              </a:rPr>
              <a:t>Axelrod</a:t>
            </a:r>
            <a:r>
              <a:rPr lang="it-IT" sz="2400" dirty="0" smtClean="0">
                <a:latin typeface="Times New Roman" pitchFamily="18" charset="0"/>
                <a:cs typeface="Times New Roman" pitchFamily="18" charset="0"/>
              </a:rPr>
              <a:t>, si pose il seguente interrogativo: «È possibile che emerga spontaneamente una qualche forma di cooperazione, tra soggetti egoisti?». </a:t>
            </a: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Con </a:t>
            </a:r>
            <a:r>
              <a:rPr lang="it-IT" sz="2400" dirty="0" smtClean="0">
                <a:latin typeface="Times New Roman" pitchFamily="18" charset="0"/>
                <a:cs typeface="Times New Roman" pitchFamily="18" charset="0"/>
              </a:rPr>
              <a:t>l’intento di trovare una risposta convincente, pensò di analizzare il problema del </a:t>
            </a:r>
            <a:r>
              <a:rPr lang="it-IT" sz="2400" i="1" dirty="0" smtClean="0">
                <a:latin typeface="Times New Roman" pitchFamily="18" charset="0"/>
                <a:cs typeface="Times New Roman" pitchFamily="18" charset="0"/>
              </a:rPr>
              <a:t>Dilemma del prigioniero</a:t>
            </a:r>
            <a:r>
              <a:rPr lang="it-IT" sz="2400" dirty="0" smtClean="0">
                <a:latin typeface="Times New Roman" pitchFamily="18" charset="0"/>
                <a:cs typeface="Times New Roman" pitchFamily="18" charset="0"/>
              </a:rPr>
              <a:t>, in un contesto in cui fosse possibile effettuare più partite di seguito (e non una sola), avendo l’opportunità di osservare il comportamento dell’avversario (e non decidere alla cieca).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00" y="360000"/>
            <a:ext cx="7884448" cy="4524315"/>
          </a:xfrm>
          <a:prstGeom prst="rect">
            <a:avLst/>
          </a:prstGeom>
          <a:noFill/>
        </p:spPr>
        <p:txBody>
          <a:bodyPr wrap="square" rtlCol="0">
            <a:spAutoFit/>
          </a:bodyPr>
          <a:lstStyle/>
          <a:p>
            <a:r>
              <a:rPr lang="it-IT" sz="2400" dirty="0" smtClean="0">
                <a:latin typeface="Times New Roman" pitchFamily="18" charset="0"/>
                <a:cs typeface="Times New Roman" pitchFamily="18" charset="0"/>
              </a:rPr>
              <a:t>Allo scopo, </a:t>
            </a:r>
            <a:r>
              <a:rPr lang="it-IT" sz="2400" dirty="0" err="1" smtClean="0">
                <a:latin typeface="Times New Roman" pitchFamily="18" charset="0"/>
                <a:cs typeface="Times New Roman" pitchFamily="18" charset="0"/>
              </a:rPr>
              <a:t>Axelrod</a:t>
            </a:r>
            <a:r>
              <a:rPr lang="it-IT" sz="2400" dirty="0" smtClean="0">
                <a:latin typeface="Times New Roman" pitchFamily="18" charset="0"/>
                <a:cs typeface="Times New Roman" pitchFamily="18" charset="0"/>
              </a:rPr>
              <a:t> organizzò un torneo tra programmi per computer, in grado di disputare nel modo più razionale, una lunga serie di partite, secondo le regole del </a:t>
            </a:r>
            <a:r>
              <a:rPr lang="it-IT" sz="2400" i="1" dirty="0" smtClean="0">
                <a:latin typeface="Times New Roman" pitchFamily="18" charset="0"/>
                <a:cs typeface="Times New Roman" pitchFamily="18" charset="0"/>
              </a:rPr>
              <a:t>Dilemma del prigioniero</a:t>
            </a:r>
            <a:r>
              <a:rPr lang="it-IT" sz="2400" dirty="0" smtClean="0">
                <a:latin typeface="Times New Roman" pitchFamily="18" charset="0"/>
                <a:cs typeface="Times New Roman" pitchFamily="18" charset="0"/>
              </a:rPr>
              <a:t>.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Presero </a:t>
            </a:r>
            <a:r>
              <a:rPr lang="it-IT" sz="2400" dirty="0" smtClean="0">
                <a:latin typeface="Times New Roman" pitchFamily="18" charset="0"/>
                <a:cs typeface="Times New Roman" pitchFamily="18" charset="0"/>
              </a:rPr>
              <a:t>parte alla competizione programmi estremamente sofisticati, in grado di memorizzare e di mettere a confronto lunghissime sequenze di </a:t>
            </a:r>
            <a:r>
              <a:rPr lang="it-IT" sz="2400" dirty="0" smtClean="0">
                <a:latin typeface="Times New Roman" pitchFamily="18" charset="0"/>
                <a:cs typeface="Times New Roman" pitchFamily="18" charset="0"/>
              </a:rPr>
              <a:t>mosse.</a:t>
            </a:r>
            <a:r>
              <a:rPr lang="it-IT" sz="2400" dirty="0" smtClean="0">
                <a:latin typeface="Times New Roman" pitchFamily="18" charset="0"/>
                <a:cs typeface="Times New Roman" pitchFamily="18" charset="0"/>
              </a:rPr>
              <a:t> </a:t>
            </a:r>
            <a:endParaRPr lang="it-IT" sz="2400" dirty="0" smtClean="0">
              <a:latin typeface="Times New Roman" pitchFamily="18" charset="0"/>
              <a:cs typeface="Times New Roman" pitchFamily="18" charset="0"/>
            </a:endParaRPr>
          </a:p>
          <a:p>
            <a:endParaRPr lang="it-IT" sz="2400" dirty="0" smtClean="0">
              <a:latin typeface="Times New Roman" pitchFamily="18" charset="0"/>
              <a:cs typeface="Times New Roman" pitchFamily="18" charset="0"/>
            </a:endParaRPr>
          </a:p>
          <a:p>
            <a:r>
              <a:rPr lang="it-IT" sz="2400" dirty="0" smtClean="0">
                <a:latin typeface="Times New Roman" pitchFamily="18" charset="0"/>
                <a:cs typeface="Times New Roman" pitchFamily="18" charset="0"/>
              </a:rPr>
              <a:t>Da questo esperimento, emerse </a:t>
            </a:r>
            <a:r>
              <a:rPr lang="it-IT" sz="2400" dirty="0" smtClean="0">
                <a:latin typeface="Times New Roman" pitchFamily="18" charset="0"/>
                <a:cs typeface="Times New Roman" pitchFamily="18" charset="0"/>
              </a:rPr>
              <a:t>che la cooperazione tra individui egoisti può affermarsi, quando questi </a:t>
            </a:r>
            <a:r>
              <a:rPr lang="it-IT" sz="2400" dirty="0" smtClean="0">
                <a:latin typeface="Times New Roman" pitchFamily="18" charset="0"/>
                <a:cs typeface="Times New Roman" pitchFamily="18" charset="0"/>
              </a:rPr>
              <a:t>decidono di cooperare sempre, </a:t>
            </a:r>
            <a:r>
              <a:rPr lang="it-IT" sz="2400" dirty="0" smtClean="0">
                <a:latin typeface="Times New Roman" pitchFamily="18" charset="0"/>
                <a:cs typeface="Times New Roman" pitchFamily="18" charset="0"/>
              </a:rPr>
              <a:t>finché non vengono traditi. </a:t>
            </a:r>
            <a:endParaRPr lang="it-IT"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ou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out)">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5415</Words>
  <Application>Microsoft Office PowerPoint</Application>
  <PresentationFormat>Presentazione su schermo (4:3)</PresentationFormat>
  <Paragraphs>511</Paragraphs>
  <Slides>128</Slides>
  <Notes>0</Notes>
  <HiddenSlides>0</HiddenSlides>
  <MMClips>0</MMClips>
  <ScaleCrop>false</ScaleCrop>
  <HeadingPairs>
    <vt:vector size="4" baseType="variant">
      <vt:variant>
        <vt:lpstr>Tema</vt:lpstr>
      </vt:variant>
      <vt:variant>
        <vt:i4>1</vt:i4>
      </vt:variant>
      <vt:variant>
        <vt:lpstr>Titoli diapositive</vt:lpstr>
      </vt:variant>
      <vt:variant>
        <vt:i4>128</vt:i4>
      </vt:variant>
    </vt:vector>
  </HeadingPairs>
  <TitlesOfParts>
    <vt:vector size="12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client</dc:creator>
  <cp:lastModifiedBy>client</cp:lastModifiedBy>
  <cp:revision>127</cp:revision>
  <dcterms:created xsi:type="dcterms:W3CDTF">2013-10-08T05:45:01Z</dcterms:created>
  <dcterms:modified xsi:type="dcterms:W3CDTF">2013-10-13T01:51:45Z</dcterms:modified>
</cp:coreProperties>
</file>