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57" r:id="rId3"/>
    <p:sldId id="258" r:id="rId4"/>
    <p:sldId id="259" r:id="rId5"/>
    <p:sldId id="262" r:id="rId6"/>
    <p:sldId id="263" r:id="rId7"/>
    <p:sldId id="265" r:id="rId8"/>
    <p:sldId id="270" r:id="rId9"/>
    <p:sldId id="264" r:id="rId10"/>
    <p:sldId id="290" r:id="rId11"/>
    <p:sldId id="283" r:id="rId12"/>
    <p:sldId id="284" r:id="rId13"/>
    <p:sldId id="285" r:id="rId14"/>
    <p:sldId id="281" r:id="rId15"/>
    <p:sldId id="289" r:id="rId16"/>
    <p:sldId id="279" r:id="rId17"/>
    <p:sldId id="291" r:id="rId18"/>
    <p:sldId id="266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52" d="100"/>
          <a:sy n="52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20939-65A5-49C4-9E81-7DB6D3542A59}" type="datetimeFigureOut">
              <a:rPr lang="it-IT" smtClean="0"/>
              <a:t>01/10/2016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F5919-880E-4D17-BDC7-11D023C8F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4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7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01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4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6151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78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08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52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15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0248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733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matematita_ritagli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1" y="6371229"/>
            <a:ext cx="1908000" cy="44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8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725" indent="-342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11" indent="-2851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937" indent="-2275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864" indent="-2275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350" indent="-2275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26"/>
          <p:cNvSpPr txBox="1">
            <a:spLocks noChangeArrowheads="1"/>
          </p:cNvSpPr>
          <p:nvPr/>
        </p:nvSpPr>
        <p:spPr bwMode="auto">
          <a:xfrm>
            <a:off x="6661440" y="4401102"/>
            <a:ext cx="2482560" cy="14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4400">
                <a:solidFill>
                  <a:schemeClr val="tx1"/>
                </a:solidFill>
                <a:latin typeface="Bitstream Vera Serif" pitchFamily="1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Bitstream Vera Serif" pitchFamily="1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Bitstream Vera Serif" pitchFamily="1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Bitstream Vera Serif" pitchFamily="1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Bitstream Vera Serif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9pPr>
          </a:lstStyle>
          <a:p>
            <a:endParaRPr lang="it-IT" sz="1800" dirty="0">
              <a:latin typeface="Trebuchet MS" pitchFamily="34" charset="0"/>
            </a:endParaRPr>
          </a:p>
          <a:p>
            <a:r>
              <a:rPr lang="it-IT" sz="1800" dirty="0">
                <a:latin typeface="Trebuchet MS" pitchFamily="34" charset="0"/>
              </a:rPr>
              <a:t>Simonetta Di </a:t>
            </a:r>
            <a:r>
              <a:rPr lang="it-IT" sz="1800" dirty="0" err="1">
                <a:latin typeface="Trebuchet MS" pitchFamily="34" charset="0"/>
              </a:rPr>
              <a:t>Sieno</a:t>
            </a:r>
            <a:endParaRPr lang="it-IT" sz="1800" dirty="0">
              <a:latin typeface="Trebuchet MS" pitchFamily="34" charset="0"/>
            </a:endParaRPr>
          </a:p>
          <a:p>
            <a:endParaRPr lang="it-IT" sz="1800" dirty="0">
              <a:latin typeface="Trebuchet MS" pitchFamily="34" charset="0"/>
            </a:endParaRPr>
          </a:p>
          <a:p>
            <a:r>
              <a:rPr lang="it-IT" sz="1800" dirty="0" smtClean="0">
                <a:latin typeface="Trebuchet MS" pitchFamily="34" charset="0"/>
              </a:rPr>
              <a:t>Siracusa</a:t>
            </a:r>
            <a:endParaRPr lang="it-IT" sz="1800" dirty="0">
              <a:latin typeface="Trebuchet MS" pitchFamily="34" charset="0"/>
            </a:endParaRPr>
          </a:p>
          <a:p>
            <a:r>
              <a:rPr lang="it-IT" sz="1800" dirty="0" smtClean="0">
                <a:latin typeface="Trebuchet MS" pitchFamily="34" charset="0"/>
              </a:rPr>
              <a:t>1 </a:t>
            </a:r>
            <a:r>
              <a:rPr lang="it-IT" sz="1800" dirty="0">
                <a:latin typeface="Trebuchet MS" pitchFamily="34" charset="0"/>
              </a:rPr>
              <a:t>ottobre </a:t>
            </a:r>
            <a:r>
              <a:rPr lang="it-IT" sz="1800" dirty="0" smtClean="0">
                <a:latin typeface="Trebuchet MS" pitchFamily="34" charset="0"/>
              </a:rPr>
              <a:t>2016</a:t>
            </a:r>
            <a:endParaRPr lang="it-IT" sz="1800" dirty="0">
              <a:latin typeface="Trebuchet MS" pitchFamily="34" charset="0"/>
            </a:endParaRPr>
          </a:p>
        </p:txBody>
      </p:sp>
      <p:sp>
        <p:nvSpPr>
          <p:cNvPr id="2051" name="AutoShape 1030" descr="Orme sulla neve"/>
          <p:cNvSpPr>
            <a:spLocks noChangeAspect="1" noChangeArrowheads="1"/>
          </p:cNvSpPr>
          <p:nvPr/>
        </p:nvSpPr>
        <p:spPr bwMode="auto">
          <a:xfrm>
            <a:off x="4438081" y="3295066"/>
            <a:ext cx="269280" cy="26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052" name="AutoShape 1032" descr="Orme sulla neve"/>
          <p:cNvSpPr>
            <a:spLocks noChangeAspect="1" noChangeArrowheads="1"/>
          </p:cNvSpPr>
          <p:nvPr/>
        </p:nvSpPr>
        <p:spPr bwMode="auto">
          <a:xfrm>
            <a:off x="4438081" y="3295066"/>
            <a:ext cx="269280" cy="26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053" name="Text Box 1037"/>
          <p:cNvSpPr txBox="1">
            <a:spLocks noChangeArrowheads="1"/>
          </p:cNvSpPr>
          <p:nvPr/>
        </p:nvSpPr>
        <p:spPr bwMode="auto">
          <a:xfrm>
            <a:off x="456480" y="685512"/>
            <a:ext cx="8632800" cy="10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4400">
                <a:solidFill>
                  <a:schemeClr val="tx1"/>
                </a:solidFill>
                <a:latin typeface="Bitstream Vera Serif" pitchFamily="1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Bitstream Vera Serif" pitchFamily="1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Bitstream Vera Serif" pitchFamily="1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Bitstream Vera Serif" pitchFamily="1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Bitstream Vera Serif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itstream Vera Serif" pitchFamily="16" charset="0"/>
              </a:defRPr>
            </a:lvl9pPr>
          </a:lstStyle>
          <a:p>
            <a:r>
              <a:rPr lang="it-IT" sz="3200" b="1" dirty="0" smtClean="0">
                <a:latin typeface="Calibri" pitchFamily="34" charset="0"/>
              </a:rPr>
              <a:t>Gli </a:t>
            </a:r>
            <a:r>
              <a:rPr lang="it-IT" sz="3200" b="1" dirty="0">
                <a:latin typeface="Calibri" pitchFamily="34" charset="0"/>
              </a:rPr>
              <a:t>Istituti professionali: </a:t>
            </a:r>
            <a:endParaRPr lang="it-IT" sz="3200" b="1" dirty="0" smtClean="0">
              <a:latin typeface="Calibri" pitchFamily="34" charset="0"/>
            </a:endParaRPr>
          </a:p>
          <a:p>
            <a:r>
              <a:rPr lang="it-IT" sz="3200" b="1" dirty="0">
                <a:latin typeface="Calibri" pitchFamily="34" charset="0"/>
              </a:rPr>
              <a:t> </a:t>
            </a:r>
            <a:r>
              <a:rPr lang="it-IT" sz="3200" b="1" dirty="0" smtClean="0">
                <a:latin typeface="Calibri" pitchFamily="34" charset="0"/>
              </a:rPr>
              <a:t>                         quale </a:t>
            </a:r>
            <a:r>
              <a:rPr lang="it-IT" sz="3200" b="1" dirty="0">
                <a:latin typeface="Calibri" pitchFamily="34" charset="0"/>
              </a:rPr>
              <a:t>possibile </a:t>
            </a:r>
            <a:r>
              <a:rPr lang="it-IT" sz="3200" b="1" dirty="0" smtClean="0">
                <a:latin typeface="Calibri" pitchFamily="34" charset="0"/>
              </a:rPr>
              <a:t>matematica</a:t>
            </a:r>
            <a:r>
              <a:rPr lang="it-IT" sz="3200" i="1" dirty="0" smtClean="0"/>
              <a:t>?</a:t>
            </a:r>
            <a:r>
              <a:rPr lang="it-IT" sz="3200" dirty="0" smtClean="0"/>
              <a:t>”</a:t>
            </a:r>
            <a:endParaRPr lang="it-IT" sz="2500" b="1" dirty="0">
              <a:latin typeface="Trebuchet MS" pitchFamily="34" charset="0"/>
            </a:endParaRPr>
          </a:p>
        </p:txBody>
      </p:sp>
      <p:pic>
        <p:nvPicPr>
          <p:cNvPr id="205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898"/>
            <a:ext cx="6517440" cy="440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81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4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71218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 smtClean="0">
                <a:latin typeface="Calibri" panose="020F0502020204030204" pitchFamily="34" charset="0"/>
              </a:rPr>
              <a:t>Quanto è grande il Castello Sforzesco di Milano?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 smtClean="0">
                <a:latin typeface="Calibri" panose="020F0502020204030204" pitchFamily="34" charset="0"/>
              </a:rPr>
              <a:t>Quanto è alta la Cappella </a:t>
            </a:r>
            <a:r>
              <a:rPr lang="it-IT" sz="3200" dirty="0" err="1" smtClean="0">
                <a:latin typeface="Calibri" panose="020F0502020204030204" pitchFamily="34" charset="0"/>
              </a:rPr>
              <a:t>Colleoni</a:t>
            </a:r>
            <a:r>
              <a:rPr lang="it-IT" sz="3200" dirty="0" smtClean="0">
                <a:latin typeface="Calibri" panose="020F0502020204030204" pitchFamily="34" charset="0"/>
              </a:rPr>
              <a:t> a Bergamo?</a:t>
            </a:r>
          </a:p>
          <a:p>
            <a:r>
              <a:rPr lang="it-IT" sz="3200" dirty="0" smtClean="0">
                <a:latin typeface="Calibri" panose="020F0502020204030204" pitchFamily="34" charset="0"/>
              </a:rPr>
              <a:t>   E il Campanone?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 smtClean="0">
                <a:latin typeface="Calibri" panose="020F0502020204030204" pitchFamily="34" charset="0"/>
              </a:rPr>
              <a:t>Sapete disegnare √5?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 smtClean="0">
                <a:latin typeface="Calibri" panose="020F0502020204030204" pitchFamily="34" charset="0"/>
              </a:rPr>
              <a:t>Ci si può accovacciare  in un </a:t>
            </a:r>
          </a:p>
          <a:p>
            <a:r>
              <a:rPr lang="it-IT" sz="3200" dirty="0">
                <a:latin typeface="Calibri" panose="020F0502020204030204" pitchFamily="34" charset="0"/>
              </a:rPr>
              <a:t> </a:t>
            </a:r>
            <a:r>
              <a:rPr lang="it-IT" sz="3200" dirty="0" smtClean="0">
                <a:latin typeface="Calibri" panose="020F0502020204030204" pitchFamily="34" charset="0"/>
              </a:rPr>
              <a:t>  metro cubo? </a:t>
            </a:r>
          </a:p>
          <a:p>
            <a:endParaRPr lang="it-IT" sz="2400" dirty="0">
              <a:latin typeface="Calibri" panose="020F0502020204030204" pitchFamily="34" charset="0"/>
            </a:endParaRP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80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03" y="2924944"/>
            <a:ext cx="2808312" cy="2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\Dropbox\in uso\SIRACUSA\D27V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3" y="642592"/>
            <a:ext cx="7563495" cy="57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80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\Dropbox\in uso\SIRACUSA\D33V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32215" cy="62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80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mo\Dropbox\in uso\SIRACUSA\D7V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026422" cy="59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80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3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it-IT" sz="3600" b="1" dirty="0" smtClean="0">
                <a:latin typeface="Calibri" panose="020F0502020204030204" pitchFamily="34" charset="0"/>
              </a:rPr>
              <a:t>Un problema per sorprenderci un po’</a:t>
            </a:r>
            <a:endParaRPr lang="it-IT" sz="3600" b="1" dirty="0"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57328"/>
            <a:ext cx="8229600" cy="53451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Calibri" panose="020F0502020204030204" pitchFamily="34" charset="0"/>
              </a:rPr>
              <a:t>Quest’anno voglio lavorare un po’ meno. Alla fine dell’anno darò 8 a sei di voi </a:t>
            </a:r>
            <a:r>
              <a:rPr lang="it-IT" dirty="0" smtClean="0">
                <a:latin typeface="Calibri" panose="020F0502020204030204" pitchFamily="34" charset="0"/>
              </a:rPr>
              <a:t>senza fare interrogazioni e verifiche. Lo prometto. 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Calibri" panose="020F0502020204030204" pitchFamily="34" charset="0"/>
              </a:rPr>
              <a:t>Dovete solo scrivermi su foglietti tutti uguali fra loro tutti </a:t>
            </a:r>
            <a:r>
              <a:rPr lang="it-IT" dirty="0">
                <a:latin typeface="Calibri" panose="020F0502020204030204" pitchFamily="34" charset="0"/>
              </a:rPr>
              <a:t>i possibili </a:t>
            </a:r>
            <a:r>
              <a:rPr lang="it-IT" dirty="0" smtClean="0">
                <a:latin typeface="Calibri" panose="020F0502020204030204" pitchFamily="34" charset="0"/>
              </a:rPr>
              <a:t>gruppetti </a:t>
            </a:r>
            <a:r>
              <a:rPr lang="it-IT" dirty="0">
                <a:latin typeface="Calibri" panose="020F0502020204030204" pitchFamily="34" charset="0"/>
              </a:rPr>
              <a:t>di </a:t>
            </a:r>
            <a:r>
              <a:rPr lang="it-IT" dirty="0" smtClean="0">
                <a:latin typeface="Calibri" panose="020F0502020204030204" pitchFamily="34" charset="0"/>
              </a:rPr>
              <a:t>6 di voi</a:t>
            </a:r>
            <a:r>
              <a:rPr lang="it-IT" dirty="0" smtClean="0">
                <a:latin typeface="Calibri" panose="020F0502020204030204" pitchFamily="34" charset="0"/>
              </a:rPr>
              <a:t>.</a:t>
            </a: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Calibri" panose="020F0502020204030204" pitchFamily="34" charset="0"/>
              </a:rPr>
              <a:t>Appena me li date, estraggo. Se mi </a:t>
            </a:r>
            <a:r>
              <a:rPr lang="it-IT" dirty="0" smtClean="0">
                <a:latin typeface="Calibri" panose="020F0502020204030204" pitchFamily="34" charset="0"/>
              </a:rPr>
              <a:t>date i fogli già </a:t>
            </a:r>
            <a:r>
              <a:rPr lang="it-IT" dirty="0" smtClean="0">
                <a:latin typeface="Calibri" panose="020F0502020204030204" pitchFamily="34" charset="0"/>
              </a:rPr>
              <a:t>la prossima volta, </a:t>
            </a:r>
            <a:r>
              <a:rPr lang="it-IT" dirty="0" smtClean="0">
                <a:latin typeface="Calibri" panose="020F0502020204030204" pitchFamily="34" charset="0"/>
              </a:rPr>
              <a:t>quei sei possono smettere </a:t>
            </a:r>
            <a:r>
              <a:rPr lang="it-IT" dirty="0" smtClean="0">
                <a:latin typeface="Calibri" panose="020F0502020204030204" pitchFamily="34" charset="0"/>
              </a:rPr>
              <a:t>subito </a:t>
            </a:r>
            <a:r>
              <a:rPr lang="it-IT" dirty="0" smtClean="0">
                <a:latin typeface="Calibri" panose="020F0502020204030204" pitchFamily="34" charset="0"/>
              </a:rPr>
              <a:t>di preoccuparsi.</a:t>
            </a:r>
            <a:endParaRPr lang="it-IT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problema/tanti problemi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9"/>
            <a:ext cx="8291264" cy="4785396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Scrivete 5 cose che sapete del numero di Alice.</a:t>
            </a:r>
          </a:p>
          <a:p>
            <a:r>
              <a:rPr lang="it-IT" dirty="0" smtClean="0"/>
              <a:t>Scrivete 5 cose che sapete sul numero di Bob.</a:t>
            </a:r>
          </a:p>
          <a:p>
            <a:r>
              <a:rPr lang="it-IT" dirty="0" smtClean="0"/>
              <a:t>Scrivete 5 cose che non sapete sul numero di Casper.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imo\Dropbox\in uso\SIRACUSA\retta num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5"/>
            <a:ext cx="9820729" cy="10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problema/tanti problemi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 smtClean="0"/>
              <a:t>numero indicato da Alice è più grande o più piccolo di 10</a:t>
            </a:r>
            <a:r>
              <a:rPr lang="it-IT" dirty="0" smtClean="0"/>
              <a:t>? Il </a:t>
            </a:r>
            <a:r>
              <a:rPr lang="it-IT" dirty="0" smtClean="0"/>
              <a:t>numero di Bob è più grande o più piccolo di zero</a:t>
            </a:r>
            <a:r>
              <a:rPr lang="it-IT" dirty="0" smtClean="0"/>
              <a:t>? Il </a:t>
            </a:r>
            <a:r>
              <a:rPr lang="it-IT" dirty="0" smtClean="0"/>
              <a:t>doppio del numero di Casper è più grande di zero</a:t>
            </a:r>
            <a:r>
              <a:rPr lang="it-IT" dirty="0" smtClean="0"/>
              <a:t>? E di 7? Diego </a:t>
            </a:r>
            <a:r>
              <a:rPr lang="it-IT" dirty="0" smtClean="0"/>
              <a:t>dove deve </a:t>
            </a:r>
            <a:r>
              <a:rPr lang="it-IT" dirty="0" smtClean="0"/>
              <a:t>mettere </a:t>
            </a:r>
            <a:r>
              <a:rPr lang="it-IT" dirty="0" smtClean="0"/>
              <a:t>il suo numero 5?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imo\Dropbox\in uso\SIRACUSA\retta num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7231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6764288" cy="1080120"/>
          </a:xfrm>
        </p:spPr>
        <p:txBody>
          <a:bodyPr/>
          <a:lstStyle/>
          <a:p>
            <a:pPr algn="l"/>
            <a:r>
              <a:rPr lang="it-IT" dirty="0" smtClean="0"/>
              <a:t>   </a:t>
            </a:r>
            <a:r>
              <a:rPr lang="it-IT" dirty="0" smtClean="0">
                <a:latin typeface="Calibri" panose="020F0502020204030204" pitchFamily="34" charset="0"/>
              </a:rPr>
              <a:t>per valutare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892480" cy="5328592"/>
          </a:xfrm>
        </p:spPr>
        <p:txBody>
          <a:bodyPr/>
          <a:lstStyle/>
          <a:p>
            <a:pPr algn="l"/>
            <a:r>
              <a:rPr lang="it-IT" dirty="0" smtClean="0"/>
              <a:t>In centesimi</a:t>
            </a:r>
          </a:p>
          <a:p>
            <a:pPr algn="l"/>
            <a:r>
              <a:rPr lang="it-IT" dirty="0" smtClean="0"/>
              <a:t>-   con un 40% dedicato al calcolo</a:t>
            </a:r>
          </a:p>
          <a:p>
            <a:pPr algn="l">
              <a:spcBef>
                <a:spcPts val="0"/>
              </a:spcBef>
            </a:pPr>
            <a:r>
              <a:rPr lang="it-IT" dirty="0" smtClean="0"/>
              <a:t>-   con il 60% dedicato al lavoro di ricerca, così </a:t>
            </a:r>
          </a:p>
          <a:p>
            <a:pPr algn="l">
              <a:spcBef>
                <a:spcPts val="0"/>
              </a:spcBef>
            </a:pPr>
            <a:r>
              <a:rPr lang="it-IT" dirty="0"/>
              <a:t> </a:t>
            </a:r>
            <a:r>
              <a:rPr lang="it-IT" dirty="0" smtClean="0"/>
              <a:t>     suddiviso </a:t>
            </a:r>
          </a:p>
          <a:p>
            <a:pPr marL="457200" indent="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20%  legato al fatto che siano… connessi</a:t>
            </a:r>
          </a:p>
          <a:p>
            <a:pPr marL="457200" indent="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20%  legato all’imparare a lavorare in team</a:t>
            </a:r>
          </a:p>
          <a:p>
            <a:pPr marL="457200" indent="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20%  legato alla risoluzione del problema </a:t>
            </a:r>
          </a:p>
          <a:p>
            <a:pPr marL="457200" algn="l">
              <a:spcBef>
                <a:spcPts val="0"/>
              </a:spcBef>
            </a:pPr>
            <a:r>
              <a:rPr lang="it-IT" dirty="0"/>
              <a:t> </a:t>
            </a:r>
            <a:r>
              <a:rPr lang="it-IT" dirty="0" smtClean="0"/>
              <a:t>             assegnato e/o all’aver avuto una buona</a:t>
            </a:r>
          </a:p>
          <a:p>
            <a:pPr marL="457200" algn="l">
              <a:spcBef>
                <a:spcPts val="0"/>
              </a:spcBef>
            </a:pPr>
            <a:r>
              <a:rPr lang="it-IT" dirty="0"/>
              <a:t> </a:t>
            </a:r>
            <a:r>
              <a:rPr lang="it-IT" dirty="0" smtClean="0"/>
              <a:t>             idea anche senza essere riusciti a portarla </a:t>
            </a:r>
          </a:p>
          <a:p>
            <a:pPr marL="457200" algn="l">
              <a:spcBef>
                <a:spcPts val="0"/>
              </a:spcBef>
            </a:pPr>
            <a:r>
              <a:rPr lang="it-IT" smtClean="0"/>
              <a:t>              </a:t>
            </a:r>
            <a:r>
              <a:rPr lang="it-IT" dirty="0" smtClean="0"/>
              <a:t>a compimento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5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662803"/>
          </a:xfrm>
        </p:spPr>
        <p:txBody>
          <a:bodyPr/>
          <a:lstStyle/>
          <a:p>
            <a:pPr algn="l"/>
            <a:r>
              <a:rPr lang="it-IT" sz="3000" dirty="0" smtClean="0">
                <a:latin typeface="Calibri" panose="020F0502020204030204" pitchFamily="34" charset="0"/>
              </a:rPr>
              <a:t>L’asse scientifico-tecnologico contribuisce a rendere gli studenti consapevoli dei legami fra scienza e tecnologia, della loro correlazione con il contesto culturale e sociale, con i modelli di sviluppo e la salvaguardia dell’ambiente. […]   Il raggiungimento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di tali risultati richiede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la progettazione di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percorsi congiunti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in cui si integrano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conoscenze 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competenze diverse,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anche ai fini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dell’orientamento.</a:t>
            </a: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/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>Dalle «Linee Guida per gli Istituti professionali»</a:t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ubbl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44" y="2579776"/>
            <a:ext cx="5445256" cy="408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423" y="53930"/>
            <a:ext cx="9144000" cy="6662803"/>
          </a:xfrm>
        </p:spPr>
        <p:txBody>
          <a:bodyPr/>
          <a:lstStyle/>
          <a:p>
            <a:pPr algn="l"/>
            <a:r>
              <a:rPr lang="it-IT" sz="3000" dirty="0" smtClean="0">
                <a:latin typeface="Calibri" panose="020F0502020204030204" pitchFamily="34" charset="0"/>
              </a:rPr>
              <a:t> </a:t>
            </a: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      </a:t>
            </a:r>
            <a:r>
              <a:rPr lang="it-IT" sz="3000" dirty="0" smtClean="0">
                <a:latin typeface="Calibri" panose="020F0502020204030204" pitchFamily="34" charset="0"/>
              </a:rPr>
              <a:t>Per </a:t>
            </a:r>
            <a:r>
              <a:rPr lang="it-IT" sz="3000" i="1" dirty="0" smtClean="0">
                <a:latin typeface="Calibri" panose="020F0502020204030204" pitchFamily="34" charset="0"/>
              </a:rPr>
              <a:t>dispersione </a:t>
            </a:r>
            <a:r>
              <a:rPr lang="it-IT" sz="3000" dirty="0" smtClean="0">
                <a:latin typeface="Calibri" panose="020F0502020204030204" pitchFamily="34" charset="0"/>
              </a:rPr>
              <a:t>intendiamo sia l’</a:t>
            </a:r>
            <a:r>
              <a:rPr lang="it-IT" sz="3000" i="1" dirty="0" smtClean="0">
                <a:latin typeface="Calibri" panose="020F0502020204030204" pitchFamily="34" charset="0"/>
              </a:rPr>
              <a:t>abbandono </a:t>
            </a:r>
            <a:r>
              <a:rPr lang="it-IT" sz="3000" dirty="0" smtClean="0">
                <a:latin typeface="Calibri" panose="020F0502020204030204" pitchFamily="34" charset="0"/>
              </a:rPr>
              <a:t>sia la </a:t>
            </a: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> </a:t>
            </a:r>
            <a:r>
              <a:rPr lang="it-IT" sz="3000" dirty="0" smtClean="0">
                <a:latin typeface="Calibri" panose="020F0502020204030204" pitchFamily="34" charset="0"/>
              </a:rPr>
              <a:t> </a:t>
            </a:r>
            <a:r>
              <a:rPr lang="it-IT" sz="3000" dirty="0" smtClean="0">
                <a:latin typeface="Calibri" panose="020F0502020204030204" pitchFamily="34" charset="0"/>
              </a:rPr>
              <a:t>   </a:t>
            </a:r>
            <a:r>
              <a:rPr lang="it-IT" sz="3000" i="1" dirty="0" smtClean="0">
                <a:latin typeface="Calibri" panose="020F0502020204030204" pitchFamily="34" charset="0"/>
              </a:rPr>
              <a:t>dispersione </a:t>
            </a:r>
            <a:r>
              <a:rPr lang="it-IT" sz="3000" i="1" dirty="0" smtClean="0">
                <a:latin typeface="Calibri" panose="020F0502020204030204" pitchFamily="34" charset="0"/>
              </a:rPr>
              <a:t>nascosta </a:t>
            </a:r>
            <a:r>
              <a:rPr lang="it-IT" sz="3000" dirty="0" smtClean="0">
                <a:latin typeface="Calibri" panose="020F0502020204030204" pitchFamily="34" charset="0"/>
              </a:rPr>
              <a:t>sia</a:t>
            </a:r>
            <a:r>
              <a:rPr lang="it-IT" sz="3000" i="1" dirty="0" smtClean="0">
                <a:latin typeface="Calibri" panose="020F0502020204030204" pitchFamily="34" charset="0"/>
              </a:rPr>
              <a:t> </a:t>
            </a:r>
            <a:r>
              <a:rPr lang="it-IT" sz="3000" dirty="0" smtClean="0">
                <a:latin typeface="Calibri" panose="020F0502020204030204" pitchFamily="34" charset="0"/>
              </a:rPr>
              <a:t>la</a:t>
            </a:r>
            <a:r>
              <a:rPr lang="it-IT" sz="3000" i="1" dirty="0" smtClean="0">
                <a:latin typeface="Calibri" panose="020F0502020204030204" pitchFamily="34" charset="0"/>
              </a:rPr>
              <a:t> dispersione paradossale </a:t>
            </a:r>
            <a:r>
              <a:rPr lang="it-IT" sz="3000" i="1" dirty="0">
                <a:latin typeface="Calibri" panose="020F0502020204030204" pitchFamily="34" charset="0"/>
              </a:rPr>
              <a:t/>
            </a:r>
            <a:br>
              <a:rPr lang="it-IT" sz="3000" i="1" dirty="0">
                <a:latin typeface="Calibri" panose="020F0502020204030204" pitchFamily="34" charset="0"/>
              </a:rPr>
            </a:br>
            <a:r>
              <a:rPr lang="it-IT" sz="3000" i="1" dirty="0" smtClean="0">
                <a:latin typeface="Calibri" panose="020F0502020204030204" pitchFamily="34" charset="0"/>
              </a:rPr>
              <a:t>     </a:t>
            </a:r>
            <a:r>
              <a:rPr lang="it-IT" sz="3000" i="1" dirty="0" smtClean="0">
                <a:latin typeface="Calibri" panose="020F0502020204030204" pitchFamily="34" charset="0"/>
              </a:rPr>
              <a:t/>
            </a:r>
            <a:br>
              <a:rPr lang="it-IT" sz="3000" i="1" dirty="0" smtClean="0">
                <a:latin typeface="Calibri" panose="020F0502020204030204" pitchFamily="34" charset="0"/>
              </a:rPr>
            </a:br>
            <a:r>
              <a:rPr lang="it-IT" sz="3000" i="1" dirty="0">
                <a:latin typeface="Calibri" panose="020F0502020204030204" pitchFamily="34" charset="0"/>
              </a:rPr>
              <a:t> </a:t>
            </a:r>
            <a:r>
              <a:rPr lang="it-IT" sz="3000" i="1" dirty="0" smtClean="0">
                <a:latin typeface="Calibri" panose="020F0502020204030204" pitchFamily="34" charset="0"/>
              </a:rPr>
              <a:t>    </a:t>
            </a:r>
            <a:r>
              <a:rPr lang="it-IT" sz="3000" dirty="0" smtClean="0">
                <a:latin typeface="Calibri" panose="020F0502020204030204" pitchFamily="34" charset="0"/>
              </a:rPr>
              <a:t>Nel </a:t>
            </a:r>
            <a:r>
              <a:rPr lang="it-IT" sz="3000" dirty="0" smtClean="0">
                <a:latin typeface="Calibri" panose="020F0502020204030204" pitchFamily="34" charset="0"/>
              </a:rPr>
              <a:t>2013 </a:t>
            </a:r>
            <a:r>
              <a:rPr lang="it-IT" sz="3000" i="1" dirty="0" smtClean="0">
                <a:latin typeface="Calibri" panose="020F0502020204030204" pitchFamily="34" charset="0"/>
              </a:rPr>
              <a:t> </a:t>
            </a:r>
            <a:r>
              <a:rPr lang="it-IT" sz="3000" dirty="0" smtClean="0">
                <a:latin typeface="Calibri" panose="020F0502020204030204" pitchFamily="34" charset="0"/>
              </a:rPr>
              <a:t>la dispersione è stata pari al </a:t>
            </a:r>
            <a:r>
              <a:rPr lang="it-IT" sz="3000" i="1" dirty="0" smtClean="0">
                <a:latin typeface="Calibri" panose="020F0502020204030204" pitchFamily="34" charset="0"/>
              </a:rPr>
              <a:t>17% </a:t>
            </a:r>
            <a:r>
              <a:rPr lang="it-IT" sz="3000" dirty="0" smtClean="0">
                <a:latin typeface="Calibri" panose="020F0502020204030204" pitchFamily="34" charset="0"/>
              </a:rPr>
              <a:t>della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> </a:t>
            </a:r>
            <a:r>
              <a:rPr lang="it-IT" sz="3000" dirty="0" smtClean="0">
                <a:latin typeface="Calibri" panose="020F0502020204030204" pitchFamily="34" charset="0"/>
              </a:rPr>
              <a:t>    </a:t>
            </a:r>
            <a:r>
              <a:rPr lang="it-IT" sz="3000" dirty="0" smtClean="0">
                <a:latin typeface="Calibri" panose="020F0502020204030204" pitchFamily="34" charset="0"/>
              </a:rPr>
              <a:t>popolazione </a:t>
            </a:r>
            <a:r>
              <a:rPr lang="it-IT" sz="3000" dirty="0" smtClean="0">
                <a:latin typeface="Calibri" panose="020F0502020204030204" pitchFamily="34" charset="0"/>
              </a:rPr>
              <a:t>scolastica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     Obiettivo europeo    10% nel 2020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     Obiettivo italiano      15% -16%  nel 2020</a:t>
            </a: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/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/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81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-10228" y="2007119"/>
            <a:ext cx="49685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Calibri" pitchFamily="34" charset="0"/>
              </a:rPr>
              <a:t>INNOVARE</a:t>
            </a:r>
          </a:p>
          <a:p>
            <a:pPr algn="ctr"/>
            <a:endParaRPr lang="it-IT" sz="3200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Calibri" pitchFamily="34" charset="0"/>
              </a:rPr>
              <a:t>IN</a:t>
            </a:r>
            <a:r>
              <a:rPr lang="it-IT" sz="3200" dirty="0" err="1" smtClean="0">
                <a:solidFill>
                  <a:srgbClr val="0070C0"/>
                </a:solidFill>
                <a:latin typeface="Calibri" pitchFamily="34" charset="0"/>
              </a:rPr>
              <a:t>segnare</a:t>
            </a:r>
            <a:r>
              <a:rPr lang="it-IT" sz="3200" dirty="0" smtClean="0">
                <a:solidFill>
                  <a:srgbClr val="0070C0"/>
                </a:solidFill>
                <a:latin typeface="Calibri" pitchFamily="34" charset="0"/>
              </a:rPr>
              <a:t> a chi </a:t>
            </a:r>
            <a:r>
              <a:rPr lang="it-IT" sz="3200" b="1" dirty="0" err="1" smtClean="0">
                <a:solidFill>
                  <a:srgbClr val="0070C0"/>
                </a:solidFill>
                <a:latin typeface="Calibri" pitchFamily="34" charset="0"/>
              </a:rPr>
              <a:t>NO</a:t>
            </a:r>
            <a:r>
              <a:rPr lang="it-IT" sz="3200" dirty="0" err="1" smtClean="0">
                <a:solidFill>
                  <a:srgbClr val="0070C0"/>
                </a:solidFill>
                <a:latin typeface="Calibri" pitchFamily="34" charset="0"/>
              </a:rPr>
              <a:t>n</a:t>
            </a:r>
            <a:r>
              <a:rPr lang="it-IT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t-IT" sz="3200" b="1" dirty="0" smtClean="0">
                <a:solidFill>
                  <a:srgbClr val="0070C0"/>
                </a:solidFill>
                <a:latin typeface="Calibri" pitchFamily="34" charset="0"/>
              </a:rPr>
              <a:t>V</a:t>
            </a:r>
            <a:r>
              <a:rPr lang="it-IT" sz="3200" dirty="0" smtClean="0">
                <a:solidFill>
                  <a:srgbClr val="0070C0"/>
                </a:solidFill>
                <a:latin typeface="Calibri" pitchFamily="34" charset="0"/>
              </a:rPr>
              <a:t>uole </a:t>
            </a:r>
            <a:r>
              <a:rPr lang="it-IT" sz="3200" dirty="0" err="1" smtClean="0">
                <a:solidFill>
                  <a:srgbClr val="0070C0"/>
                </a:solidFill>
                <a:latin typeface="Calibri" pitchFamily="34" charset="0"/>
              </a:rPr>
              <a:t>impar</a:t>
            </a:r>
            <a:r>
              <a:rPr lang="it-IT" sz="3200" b="1" dirty="0" err="1" smtClean="0">
                <a:solidFill>
                  <a:srgbClr val="0070C0"/>
                </a:solidFill>
                <a:latin typeface="Calibri" pitchFamily="34" charset="0"/>
              </a:rPr>
              <a:t>ARE</a:t>
            </a:r>
            <a:endParaRPr lang="it-IT" sz="32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it-IT" sz="3200" dirty="0" smtClean="0">
              <a:latin typeface="Calibri" panose="020F0502020204030204" pitchFamily="34" charset="0"/>
            </a:endParaRPr>
          </a:p>
          <a:p>
            <a:pPr algn="ctr"/>
            <a:endParaRPr lang="it-IT" sz="3200" dirty="0">
              <a:latin typeface="Calibri" panose="020F0502020204030204" pitchFamily="34" charset="0"/>
            </a:endParaRPr>
          </a:p>
          <a:p>
            <a:pPr algn="ctr"/>
            <a:endParaRPr lang="it-IT" sz="3200" dirty="0" smtClean="0">
              <a:latin typeface="Calibri" panose="020F0502020204030204" pitchFamily="34" charset="0"/>
            </a:endParaRPr>
          </a:p>
          <a:p>
            <a:r>
              <a:rPr lang="it-IT" i="1" dirty="0" smtClean="0">
                <a:latin typeface="Calibri" panose="020F0502020204030204" pitchFamily="34" charset="0"/>
              </a:rPr>
              <a:t>     </a:t>
            </a:r>
          </a:p>
          <a:p>
            <a:endParaRPr lang="it-IT" sz="1400" dirty="0" smtClean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 smtClean="0">
              <a:latin typeface="Calibri" panose="020F0502020204030204" pitchFamily="34" charset="0"/>
            </a:endParaRPr>
          </a:p>
        </p:txBody>
      </p:sp>
      <p:pic>
        <p:nvPicPr>
          <p:cNvPr id="9" name="Picture 4" descr="32 Riema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70974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196088" cy="6662803"/>
          </a:xfrm>
        </p:spPr>
        <p:txBody>
          <a:bodyPr/>
          <a:lstStyle/>
          <a:p>
            <a:pPr algn="l"/>
            <a:r>
              <a:rPr lang="it-IT" sz="3200" dirty="0" smtClean="0">
                <a:latin typeface="Calibri" panose="020F0502020204030204" pitchFamily="34" charset="0"/>
              </a:rPr>
              <a:t>Per diventare vere «scuole dell’innovazione territoriale» gli istituti professionali sono chiamati ad operare </a:t>
            </a:r>
            <a:r>
              <a:rPr lang="it-IT" sz="3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scelte orientate al cambiamento</a:t>
            </a:r>
            <a:r>
              <a:rPr lang="it-IT" sz="3200" dirty="0" smtClean="0">
                <a:latin typeface="Calibri" panose="020F0502020204030204" pitchFamily="34" charset="0"/>
              </a:rPr>
              <a:t> e, allo stesso tempo, a favorire attitudini </a:t>
            </a:r>
            <a:r>
              <a:rPr lang="it-IT" sz="3200" i="1" dirty="0" smtClean="0">
                <a:latin typeface="Calibri" panose="020F0502020204030204" pitchFamily="34" charset="0"/>
              </a:rPr>
              <a:t>all’auto-</a:t>
            </a:r>
            <a:br>
              <a:rPr lang="it-IT" sz="3200" i="1" dirty="0" smtClean="0">
                <a:latin typeface="Calibri" panose="020F0502020204030204" pitchFamily="34" charset="0"/>
              </a:rPr>
            </a:br>
            <a:r>
              <a:rPr lang="it-IT" sz="3200" i="1" dirty="0" smtClean="0">
                <a:latin typeface="Calibri" panose="020F0502020204030204" pitchFamily="34" charset="0"/>
              </a:rPr>
              <a:t>apprendimento</a:t>
            </a:r>
            <a:r>
              <a:rPr lang="it-IT" sz="3200" dirty="0" smtClean="0">
                <a:latin typeface="Calibri" panose="020F0502020204030204" pitchFamily="34" charset="0"/>
              </a:rPr>
              <a:t>, </a:t>
            </a:r>
            <a:br>
              <a:rPr lang="it-IT" sz="3200" dirty="0" smtClean="0">
                <a:latin typeface="Calibri" panose="020F0502020204030204" pitchFamily="34" charset="0"/>
              </a:rPr>
            </a:br>
            <a:r>
              <a:rPr lang="it-IT" sz="3200" dirty="0" smtClean="0">
                <a:latin typeface="Calibri" panose="020F0502020204030204" pitchFamily="34" charset="0"/>
              </a:rPr>
              <a:t>al </a:t>
            </a:r>
            <a:r>
              <a:rPr lang="it-IT" sz="3200" i="1" dirty="0" smtClean="0">
                <a:latin typeface="Calibri" panose="020F0502020204030204" pitchFamily="34" charset="0"/>
              </a:rPr>
              <a:t>lavoro di gruppo</a:t>
            </a:r>
            <a:r>
              <a:rPr lang="it-IT" sz="3200" dirty="0" smtClean="0">
                <a:latin typeface="Calibri" panose="020F0502020204030204" pitchFamily="34" charset="0"/>
              </a:rPr>
              <a:t/>
            </a:r>
            <a:br>
              <a:rPr lang="it-IT" sz="3200" dirty="0" smtClean="0">
                <a:latin typeface="Calibri" panose="020F0502020204030204" pitchFamily="34" charset="0"/>
              </a:rPr>
            </a:br>
            <a:r>
              <a:rPr lang="it-IT" sz="3200" dirty="0" smtClean="0">
                <a:latin typeface="Calibri" panose="020F0502020204030204" pitchFamily="34" charset="0"/>
              </a:rPr>
              <a:t>e alla formazione </a:t>
            </a:r>
            <a:br>
              <a:rPr lang="it-IT" sz="3200" dirty="0" smtClean="0">
                <a:latin typeface="Calibri" panose="020F0502020204030204" pitchFamily="34" charset="0"/>
              </a:rPr>
            </a:br>
            <a:r>
              <a:rPr lang="it-IT" sz="3200" dirty="0" smtClean="0">
                <a:latin typeface="Calibri" panose="020F0502020204030204" pitchFamily="34" charset="0"/>
              </a:rPr>
              <a:t>continua.</a:t>
            </a:r>
            <a:br>
              <a:rPr lang="it-IT" sz="32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/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>(Dalle «Linee Guida per gli </a:t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>Istituti professionali»  </a:t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simo professionale\conferenze\chiesa 2007\chiesa materiale\falcon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7074"/>
            <a:ext cx="5635618" cy="42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0749" y="404664"/>
            <a:ext cx="89458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È </a:t>
            </a:r>
            <a:r>
              <a:rPr lang="it-IT" sz="32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molto importante </a:t>
            </a:r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che i docenti scelgano metodologie didattiche coerenti con l’impostazione culturale dell’istruzione professionale e capaci di realizzare il </a:t>
            </a:r>
            <a:r>
              <a:rPr lang="it-IT" sz="3200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coinvolgimento</a:t>
            </a:r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 e la </a:t>
            </a:r>
            <a:r>
              <a:rPr lang="it-IT" sz="3200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motivazione</a:t>
            </a:r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 all’apprendimento degli studenti.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Sono assai opportuni,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quindi, l’utilizzo di metodi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induttivi, di metodologie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partecipative, </a:t>
            </a:r>
          </a:p>
          <a:p>
            <a:r>
              <a:rPr lang="it-IT" sz="3200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un’intensa e diffusa </a:t>
            </a:r>
          </a:p>
          <a:p>
            <a:r>
              <a:rPr lang="it-IT" sz="3200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didattica di laboratorio</a:t>
            </a:r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… </a:t>
            </a:r>
            <a:r>
              <a:rPr lang="it-IT" sz="32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/>
            </a:r>
            <a:br>
              <a:rPr lang="it-IT" sz="32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</a:br>
            <a:endParaRPr lang="it-IT" dirty="0"/>
          </a:p>
        </p:txBody>
      </p:sp>
      <p:pic>
        <p:nvPicPr>
          <p:cNvPr id="1026" name="Picture 2" descr="D:\simo professionale\conferenze\chiesa 2007\chiesa materiale\falcon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78" y="3069505"/>
            <a:ext cx="4524461" cy="33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6662803"/>
          </a:xfrm>
        </p:spPr>
        <p:txBody>
          <a:bodyPr/>
          <a:lstStyle/>
          <a:p>
            <a:pPr algn="l"/>
            <a:r>
              <a:rPr lang="it-IT" sz="3000" dirty="0" smtClean="0">
                <a:latin typeface="Calibri" panose="020F0502020204030204" pitchFamily="34" charset="0"/>
              </a:rPr>
              <a:t>Un ruolo centrale, come risulta dalla stessa definizione europea di competenza, è svolto dalla </a:t>
            </a:r>
            <a:r>
              <a:rPr lang="it-IT" sz="3000" i="1" dirty="0" smtClean="0">
                <a:latin typeface="Calibri" panose="020F0502020204030204" pitchFamily="34" charset="0"/>
              </a:rPr>
              <a:t>qualità delle conoscenze</a:t>
            </a:r>
            <a:r>
              <a:rPr lang="it-IT" sz="3000" dirty="0" smtClean="0">
                <a:latin typeface="Calibri" panose="020F0502020204030204" pitchFamily="34" charset="0"/>
              </a:rPr>
              <a:t> e delle abilità sviluppate nei vari ambiti di studio. Esse infatti devono essere non solo acquisite a un </a:t>
            </a:r>
            <a:r>
              <a:rPr lang="it-IT" sz="3000" i="1" dirty="0" smtClean="0">
                <a:latin typeface="Calibri" panose="020F0502020204030204" pitchFamily="34" charset="0"/>
              </a:rPr>
              <a:t>buon livello di comprensione e di stabilità</a:t>
            </a:r>
            <a:r>
              <a:rPr lang="it-IT" sz="3000" dirty="0" smtClean="0">
                <a:latin typeface="Calibri" panose="020F0502020204030204" pitchFamily="34" charset="0"/>
              </a:rPr>
              <a:t>, ma devono anche rimanere aperte a una loro mobilizzazione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e valorizzazione nel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contesto di ogni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attività di studio, di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lavoro o di una vita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sociale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/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>Dalle «Linee Guida per gli </a:t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>Istituti professionali»</a:t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simo professionale\conferenze\chiesa 2007\chiesa materiale\falcon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52787"/>
            <a:ext cx="5364088" cy="40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8108" y="260648"/>
            <a:ext cx="89458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Noi vogliamo che  i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nostri ragazzi siano </a:t>
            </a:r>
          </a:p>
          <a:p>
            <a:endParaRPr lang="it-IT" sz="3200" i="1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</a:endParaRPr>
          </a:p>
          <a:p>
            <a:r>
              <a:rPr lang="it-IT" sz="3200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«</a:t>
            </a:r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in grado di affrontare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un compito o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realizzare un prodotto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assegnato, mettendo in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gioco le </a:t>
            </a:r>
            <a:r>
              <a:rPr lang="it-IT" sz="3200" i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proprie </a:t>
            </a:r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risorse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personali e quelle, se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disponibili, esterne utili </a:t>
            </a:r>
          </a:p>
          <a:p>
            <a:r>
              <a:rPr lang="it-IT" sz="3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o necessarie».… </a:t>
            </a:r>
            <a:r>
              <a:rPr lang="it-IT" sz="32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/>
            </a:r>
            <a:br>
              <a:rPr lang="it-IT" sz="32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</a:b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simo professionale\conferenze\chiesa 2007\chiesa materiale\falcone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99" y="836712"/>
            <a:ext cx="2785549" cy="20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imo professionale\conferenze\chiesa 2007\chiesa materiale\falcone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23" y="225674"/>
            <a:ext cx="4559959" cy="34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imo professionale\conferenze\chiesa 2007\chiesa materiale\falcone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73" y="3298978"/>
            <a:ext cx="4559960" cy="34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9414" y="255504"/>
            <a:ext cx="9144000" cy="6662803"/>
          </a:xfrm>
        </p:spPr>
        <p:txBody>
          <a:bodyPr/>
          <a:lstStyle/>
          <a:p>
            <a:pPr algn="l"/>
            <a:r>
              <a:rPr lang="it-IT" sz="3000" dirty="0" smtClean="0">
                <a:latin typeface="Calibri" panose="020F0502020204030204" pitchFamily="34" charset="0"/>
              </a:rPr>
              <a:t>I risultati devono essere «</a:t>
            </a:r>
            <a:r>
              <a:rPr lang="it-IT" sz="3000" i="1" dirty="0" smtClean="0">
                <a:latin typeface="Calibri" panose="020F0502020204030204" pitchFamily="34" charset="0"/>
              </a:rPr>
              <a:t>in linea di continuità </a:t>
            </a:r>
            <a:r>
              <a:rPr lang="it-IT" sz="3000" dirty="0" smtClean="0">
                <a:latin typeface="Calibri" panose="020F0502020204030204" pitchFamily="34" charset="0"/>
              </a:rPr>
              <a:t>con gli assi culturali (dei linguaggi, matematico, scientifico-tecnologico e storico-sociale) dell’obbligo di istruzione e si caratterizzano per </a:t>
            </a:r>
            <a:r>
              <a:rPr lang="it-IT" sz="3000" i="1" dirty="0" smtClean="0">
                <a:latin typeface="Calibri" panose="020F0502020204030204" pitchFamily="34" charset="0"/>
              </a:rPr>
              <a:t>il collegamento con le discipline di indirizzo.  …</a:t>
            </a: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L’asse matematico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garantisce l’acquisizione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di </a:t>
            </a:r>
            <a:r>
              <a:rPr lang="it-IT" sz="3000" dirty="0" err="1" smtClean="0">
                <a:latin typeface="Calibri" panose="020F0502020204030204" pitchFamily="34" charset="0"/>
              </a:rPr>
              <a:t>saperi</a:t>
            </a:r>
            <a:r>
              <a:rPr lang="it-IT" sz="3000" dirty="0" smtClean="0">
                <a:latin typeface="Calibri" panose="020F0502020204030204" pitchFamily="34" charset="0"/>
              </a:rPr>
              <a:t> e competenze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che pongono lo studente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nelle condizioni di [… ]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sapersi orientare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consapevolmente nei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diversi contesti del </a:t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>mondo contemporaneo.</a:t>
            </a: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3000" dirty="0">
                <a:latin typeface="Calibri" panose="020F0502020204030204" pitchFamily="34" charset="0"/>
              </a:rPr>
              <a:t/>
            </a:r>
            <a:br>
              <a:rPr lang="it-IT" sz="3000" dirty="0">
                <a:latin typeface="Calibri" panose="020F0502020204030204" pitchFamily="34" charset="0"/>
              </a:rPr>
            </a:br>
            <a:r>
              <a:rPr lang="it-IT" sz="3000" dirty="0" smtClean="0">
                <a:latin typeface="Calibri" panose="020F0502020204030204" pitchFamily="34" charset="0"/>
              </a:rPr>
              <a:t/>
            </a:r>
            <a:br>
              <a:rPr lang="it-IT" sz="3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/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 smtClean="0">
                <a:latin typeface="Calibri" panose="020F0502020204030204" pitchFamily="34" charset="0"/>
              </a:rPr>
              <a:t>Dalle «Linee Guida per gli Istituti professionali»</a:t>
            </a:r>
            <a:br>
              <a:rPr lang="it-IT" sz="2000" dirty="0" smtClean="0">
                <a:latin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D:\simo professionale\conferenze\chiesa 2007\chiesa materiale\falcone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85" y="2492896"/>
            <a:ext cx="5148064" cy="38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Calibri" pitchFamily="34" charset="0"/>
              </a:rPr>
              <a:t>Il progetto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59" y="980728"/>
            <a:ext cx="806489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alibri" panose="020F0502020204030204" pitchFamily="34" charset="0"/>
              </a:rPr>
              <a:t>ogni settimana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3200" dirty="0" smtClean="0">
                <a:latin typeface="Calibri" panose="020F0502020204030204" pitchFamily="34" charset="0"/>
              </a:rPr>
              <a:t>tre ore di «i matematici risolvono problemi»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3200" dirty="0">
                <a:latin typeface="Calibri" panose="020F0502020204030204" pitchFamily="34" charset="0"/>
              </a:rPr>
              <a:t>u</a:t>
            </a:r>
            <a:r>
              <a:rPr lang="it-IT" sz="3200" dirty="0" smtClean="0">
                <a:latin typeface="Calibri" panose="020F0502020204030204" pitchFamily="34" charset="0"/>
              </a:rPr>
              <a:t>n’ora di «calcolo»</a:t>
            </a:r>
          </a:p>
          <a:p>
            <a:endParaRPr lang="it-IT" sz="3200" dirty="0" smtClean="0">
              <a:latin typeface="Calibri" panose="020F0502020204030204" pitchFamily="34" charset="0"/>
            </a:endParaRPr>
          </a:p>
          <a:p>
            <a:r>
              <a:rPr lang="it-IT" sz="2400" dirty="0" smtClean="0">
                <a:latin typeface="Calibri" panose="020F0502020204030204" pitchFamily="34" charset="0"/>
              </a:rPr>
              <a:t>con una valutazione </a:t>
            </a:r>
          </a:p>
          <a:p>
            <a:r>
              <a:rPr lang="it-IT" sz="2400" dirty="0" smtClean="0">
                <a:latin typeface="Calibri" panose="020F0502020204030204" pitchFamily="34" charset="0"/>
              </a:rPr>
              <a:t>ad hoc, per imparare </a:t>
            </a:r>
          </a:p>
          <a:p>
            <a:r>
              <a:rPr lang="it-IT" sz="2400" dirty="0" smtClean="0">
                <a:latin typeface="Calibri" panose="020F0502020204030204" pitchFamily="34" charset="0"/>
              </a:rPr>
              <a:t>le… proporzioni</a:t>
            </a:r>
          </a:p>
          <a:p>
            <a:endParaRPr lang="it-IT" sz="2400" dirty="0">
              <a:latin typeface="Calibri" panose="020F0502020204030204" pitchFamily="34" charset="0"/>
            </a:endParaRPr>
          </a:p>
          <a:p>
            <a:r>
              <a:rPr lang="it-IT" sz="2400" dirty="0" smtClean="0">
                <a:latin typeface="Calibri" panose="020F0502020204030204" pitchFamily="34" charset="0"/>
              </a:rPr>
              <a:t>con una sfida ad hoc, </a:t>
            </a:r>
          </a:p>
          <a:p>
            <a:r>
              <a:rPr lang="it-IT" sz="2400" dirty="0" smtClean="0">
                <a:latin typeface="Calibri" panose="020F0502020204030204" pitchFamily="34" charset="0"/>
              </a:rPr>
              <a:t>per imparare </a:t>
            </a:r>
          </a:p>
          <a:p>
            <a:r>
              <a:rPr lang="it-IT" sz="2400" dirty="0" smtClean="0">
                <a:latin typeface="Calibri" panose="020F0502020204030204" pitchFamily="34" charset="0"/>
              </a:rPr>
              <a:t>a… crescere</a:t>
            </a:r>
          </a:p>
          <a:p>
            <a:endParaRPr lang="it-IT" sz="3200" dirty="0">
              <a:latin typeface="Calibri" panose="020F0502020204030204" pitchFamily="34" charset="0"/>
            </a:endParaRPr>
          </a:p>
        </p:txBody>
      </p:sp>
      <p:pic>
        <p:nvPicPr>
          <p:cNvPr id="6" name="Picture 2" descr="m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86371"/>
            <a:ext cx="5328445" cy="39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260648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Calibri" pitchFamily="34" charset="0"/>
              </a:rPr>
              <a:t>Un </a:t>
            </a:r>
            <a:r>
              <a:rPr lang="it-IT" sz="3600" b="1" dirty="0" smtClean="0">
                <a:latin typeface="Calibri" pitchFamily="34" charset="0"/>
              </a:rPr>
              <a:t>problema</a:t>
            </a:r>
            <a:endParaRPr lang="it-IT" sz="3600" b="1" dirty="0" smtClean="0">
              <a:latin typeface="Calibri" pitchFamily="34" charset="0"/>
            </a:endParaRPr>
          </a:p>
          <a:p>
            <a:r>
              <a:rPr lang="it-IT" sz="3600" dirty="0" smtClean="0">
                <a:latin typeface="Calibri" panose="020F0502020204030204" pitchFamily="34" charset="0"/>
              </a:rPr>
              <a:t>per </a:t>
            </a:r>
            <a:r>
              <a:rPr lang="it-IT" sz="3600" dirty="0">
                <a:latin typeface="Calibri" panose="020F0502020204030204" pitchFamily="34" charset="0"/>
              </a:rPr>
              <a:t>riflettere su cose che sappiamo</a:t>
            </a:r>
          </a:p>
          <a:p>
            <a:endParaRPr lang="it-IT" sz="4000" b="1" dirty="0" smtClean="0">
              <a:latin typeface="Calibr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80" y="6237295"/>
            <a:ext cx="1343520" cy="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imo\Dropbox\in uso\SIRACUSA\D18V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1876"/>
            <a:ext cx="6202856" cy="50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Struttura predefinita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rnd" cmpd="sng" algn="ctr">
          <a:solidFill>
            <a:schemeClr val="accent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rnd" cmpd="sng" algn="ctr">
          <a:solidFill>
            <a:schemeClr val="accent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594</Words>
  <Application>Microsoft Office PowerPoint</Application>
  <PresentationFormat>Presentazione su schermo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2_Struttura predefinita</vt:lpstr>
      <vt:lpstr>Presentazione standard di PowerPoint</vt:lpstr>
      <vt:lpstr>Presentazione standard di PowerPoint</vt:lpstr>
      <vt:lpstr>Per diventare vere «scuole dell’innovazione territoriale» gli istituti professionali sono chiamati ad operare scelte orientate al cambiamento e, allo stesso tempo, a favorire attitudini all’auto- apprendimento,  al lavoro di gruppo e alla formazione  continua.  (Dalle «Linee Guida per gli  Istituti professionali»    </vt:lpstr>
      <vt:lpstr>Presentazione standard di PowerPoint</vt:lpstr>
      <vt:lpstr>Un ruolo centrale, come risulta dalla stessa definizione europea di competenza, è svolto dalla qualità delle conoscenze e delle abilità sviluppate nei vari ambiti di studio. Esse infatti devono essere non solo acquisite a un buon livello di comprensione e di stabilità, ma devono anche rimanere aperte a una loro mobilizzazione  e valorizzazione nel  contesto di ogni  attività di studio, di  lavoro o di una vita  sociale  Dalle «Linee Guida per gli  Istituti professionali»  </vt:lpstr>
      <vt:lpstr>Presentazione standard di PowerPoint</vt:lpstr>
      <vt:lpstr>I risultati devono essere «in linea di continuità con gli assi culturali (dei linguaggi, matematico, scientifico-tecnologico e storico-sociale) dell’obbligo di istruzione e si caratterizzano per il collegamento con le discipline di indirizzo.  … L’asse matematico  garantisce l’acquisizione  di saperi e competenze  che pongono lo studente  nelle condizioni di [… ]  sapersi orientare  consapevolmente nei  diversi contesti del  mondo contemporaneo.       Dalle «Linee Guida per gli Istituti professionali»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problema per sorprenderci un po’</vt:lpstr>
      <vt:lpstr>Un problema/tanti problemi</vt:lpstr>
      <vt:lpstr>Un problema/tanti problemi</vt:lpstr>
      <vt:lpstr>   per valutare</vt:lpstr>
      <vt:lpstr>L’asse scientifico-tecnologico contribuisce a rendere gli studenti consapevoli dei legami fra scienza e tecnologia, della loro correlazione con il contesto culturale e sociale, con i modelli di sviluppo e la salvaguardia dell’ambiente. […]   Il raggiungimento  di tali risultati richiede  la progettazione di  percorsi congiunti  in cui si integrano  conoscenze e  competenze diverse,  anche ai fini  dell’orientamento.       Dalle «Linee Guida per gli Istituti professionali»  </vt:lpstr>
      <vt:lpstr>         Per dispersione intendiamo sia l’abbandono sia la       dispersione nascosta sia la dispersione paradossale             Nel 2013  la dispersione è stata pari al 17% della       popolazione scolastica        Obiettivo europeo    10% nel 2020      Obiettivo italiano      15% -16%  nel 2020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Simonetta Di Sieno</dc:creator>
  <cp:lastModifiedBy>simo</cp:lastModifiedBy>
  <cp:revision>31</cp:revision>
  <dcterms:created xsi:type="dcterms:W3CDTF">2016-09-16T08:36:06Z</dcterms:created>
  <dcterms:modified xsi:type="dcterms:W3CDTF">2016-10-01T05:46:18Z</dcterms:modified>
</cp:coreProperties>
</file>