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1"/>
  </p:sldMasterIdLst>
  <p:notesMasterIdLst>
    <p:notesMasterId r:id="rId40"/>
  </p:notesMasterIdLst>
  <p:sldIdLst>
    <p:sldId id="270" r:id="rId2"/>
    <p:sldId id="375" r:id="rId3"/>
    <p:sldId id="409" r:id="rId4"/>
    <p:sldId id="377" r:id="rId5"/>
    <p:sldId id="376" r:id="rId6"/>
    <p:sldId id="378" r:id="rId7"/>
    <p:sldId id="404" r:id="rId8"/>
    <p:sldId id="379" r:id="rId9"/>
    <p:sldId id="380" r:id="rId10"/>
    <p:sldId id="381" r:id="rId11"/>
    <p:sldId id="405" r:id="rId12"/>
    <p:sldId id="406" r:id="rId13"/>
    <p:sldId id="407" r:id="rId14"/>
    <p:sldId id="382" r:id="rId15"/>
    <p:sldId id="408" r:id="rId16"/>
    <p:sldId id="383" r:id="rId17"/>
    <p:sldId id="415" r:id="rId18"/>
    <p:sldId id="416" r:id="rId19"/>
    <p:sldId id="403" r:id="rId20"/>
    <p:sldId id="402" r:id="rId21"/>
    <p:sldId id="410" r:id="rId22"/>
    <p:sldId id="412" r:id="rId23"/>
    <p:sldId id="411" r:id="rId24"/>
    <p:sldId id="413" r:id="rId25"/>
    <p:sldId id="414" r:id="rId26"/>
    <p:sldId id="417" r:id="rId27"/>
    <p:sldId id="395" r:id="rId28"/>
    <p:sldId id="396" r:id="rId29"/>
    <p:sldId id="397" r:id="rId30"/>
    <p:sldId id="398" r:id="rId31"/>
    <p:sldId id="399" r:id="rId32"/>
    <p:sldId id="367" r:id="rId33"/>
    <p:sldId id="368" r:id="rId34"/>
    <p:sldId id="369" r:id="rId35"/>
    <p:sldId id="370" r:id="rId36"/>
    <p:sldId id="371" r:id="rId37"/>
    <p:sldId id="356" r:id="rId38"/>
    <p:sldId id="374" r:id="rId39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udio Romeni" initials="" lastIdx="1" clrIdx="0"/>
  <p:cmAuthor id="1" name="Nicola De Pasquale" initials="" lastIdx="4" clrIdx="1"/>
  <p:cmAuthor id="2" name="Valentina Gabusi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9" d="100"/>
          <a:sy n="89" d="100"/>
        </p:scale>
        <p:origin x="-834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8963B-DB5B-4D4C-91E0-A59C5538781E}" type="datetimeFigureOut">
              <a:rPr lang="it-IT" smtClean="0"/>
              <a:pPr/>
              <a:t>29/09/2016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80515-4EC5-4624-867E-0EC78113EDF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5004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80515-4EC5-4624-867E-0EC78113EDFB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1392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E27059E-8AC4-4742-BD51-95C5406A99E2}" type="slidenum">
              <a:rPr lang="it-IT" altLang="it-IT" smtClean="0"/>
              <a:pPr eaLnBrk="1" hangingPunct="1"/>
              <a:t>6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162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A5FB45-D523-4ACF-8E8F-A58D1D0211F1}" type="slidenum">
              <a:rPr lang="it-IT" alt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80515-4EC5-4624-867E-0EC78113EDFB}" type="slidenum">
              <a:rPr lang="it-IT" smtClean="0"/>
              <a:pPr/>
              <a:t>37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68A6-E4CB-4566-9026-23FCA7DC53D9}" type="datetimeFigureOut">
              <a:rPr lang="it-IT" smtClean="0"/>
              <a:pPr/>
              <a:t>29/09/2016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9C-BE54-4EA9-9700-DD2E262388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204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68A6-E4CB-4566-9026-23FCA7DC53D9}" type="datetimeFigureOut">
              <a:rPr lang="it-IT" smtClean="0"/>
              <a:pPr/>
              <a:t>29/09/2016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9C-BE54-4EA9-9700-DD2E262388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3213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68A6-E4CB-4566-9026-23FCA7DC53D9}" type="datetimeFigureOut">
              <a:rPr lang="it-IT" smtClean="0"/>
              <a:pPr/>
              <a:t>29/09/2016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9C-BE54-4EA9-9700-DD2E262388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6430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68A6-E4CB-4566-9026-23FCA7DC53D9}" type="datetimeFigureOut">
              <a:rPr lang="it-IT" smtClean="0"/>
              <a:pPr/>
              <a:t>29/09/2016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9C-BE54-4EA9-9700-DD2E262388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5035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68A6-E4CB-4566-9026-23FCA7DC53D9}" type="datetimeFigureOut">
              <a:rPr lang="it-IT" smtClean="0"/>
              <a:pPr/>
              <a:t>29/09/2016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9C-BE54-4EA9-9700-DD2E262388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6165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68A6-E4CB-4566-9026-23FCA7DC53D9}" type="datetimeFigureOut">
              <a:rPr lang="it-IT" smtClean="0"/>
              <a:pPr/>
              <a:t>29/09/2016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9C-BE54-4EA9-9700-DD2E262388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216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68A6-E4CB-4566-9026-23FCA7DC53D9}" type="datetimeFigureOut">
              <a:rPr lang="it-IT" smtClean="0"/>
              <a:pPr/>
              <a:t>29/09/2016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9C-BE54-4EA9-9700-DD2E262388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5652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68A6-E4CB-4566-9026-23FCA7DC53D9}" type="datetimeFigureOut">
              <a:rPr lang="it-IT" smtClean="0"/>
              <a:pPr/>
              <a:t>29/09/2016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9C-BE54-4EA9-9700-DD2E262388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4104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68A6-E4CB-4566-9026-23FCA7DC53D9}" type="datetimeFigureOut">
              <a:rPr lang="it-IT" smtClean="0"/>
              <a:pPr/>
              <a:t>29/09/2016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9C-BE54-4EA9-9700-DD2E262388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9208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68A6-E4CB-4566-9026-23FCA7DC53D9}" type="datetimeFigureOut">
              <a:rPr lang="it-IT" smtClean="0"/>
              <a:pPr/>
              <a:t>29/09/2016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9C-BE54-4EA9-9700-DD2E262388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3333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68A6-E4CB-4566-9026-23FCA7DC53D9}" type="datetimeFigureOut">
              <a:rPr lang="it-IT" smtClean="0"/>
              <a:pPr/>
              <a:t>29/09/2016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9C-BE54-4EA9-9700-DD2E262388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8387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268A6-E4CB-4566-9026-23FCA7DC53D9}" type="datetimeFigureOut">
              <a:rPr lang="it-IT" smtClean="0"/>
              <a:pPr/>
              <a:t>29/09/2016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1819C-BE54-4EA9-9700-DD2E262388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1010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images.google.it/imgres?imgurl=http://icanhascheezburger.wordpress.com/files/2007/07/mouse.jpg&amp;imgrefurl=http://www.colborne2016.com/category/uncategorized/&amp;usg=__E9m4uMlftdgplN3ceh9e0SkvWxo=&amp;h=376&amp;w=500&amp;sz=108&amp;hl=it&amp;start=1&amp;sig2=STLu-bzAp2wFsFNU07lmhw&amp;um=1&amp;itbs=1&amp;tbnid=9AiCWB7PxPKtbM:&amp;tbnh=98&amp;tbnw=130&amp;prev=/images?q=I'm+a+mouse&amp;hl=it&amp;rlz=1W1ADBR_it&amp;sa=G&amp;um=1&amp;ei=GFlkS92XD6SkmwP54ZEj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ttangolo 10"/>
          <p:cNvSpPr>
            <a:spLocks noChangeArrowheads="1"/>
          </p:cNvSpPr>
          <p:nvPr/>
        </p:nvSpPr>
        <p:spPr bwMode="auto">
          <a:xfrm>
            <a:off x="105064" y="901536"/>
            <a:ext cx="8907318" cy="1648026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/>
            <a:endParaRPr lang="it-IT" altLang="it-IT"/>
          </a:p>
        </p:txBody>
      </p:sp>
      <p:sp>
        <p:nvSpPr>
          <p:cNvPr id="13316" name="Sottotitolo 5"/>
          <p:cNvSpPr>
            <a:spLocks noGrp="1"/>
          </p:cNvSpPr>
          <p:nvPr>
            <p:ph type="subTitle" idx="1"/>
          </p:nvPr>
        </p:nvSpPr>
        <p:spPr>
          <a:xfrm>
            <a:off x="125846" y="986108"/>
            <a:ext cx="8886536" cy="1648026"/>
          </a:xfrm>
          <a:extLst>
            <a:ext uri="{FAA26D3D-D897-4be2-8F04-BA451C77F1D7}">
              <ma14:placeholderFlag xmlns:mc="http://schemas.openxmlformats.org/markup-compatibility/2006" xmlns:mv="urn:schemas-microsoft-com:mac:vml" xmlns="" xmlns:ma14="http://schemas.microsoft.com/office/mac/drawingml/2011/main" val="1"/>
            </a:ext>
          </a:extLst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it-IT" sz="4400" dirty="0" smtClean="0">
                <a:solidFill>
                  <a:schemeClr val="bg1"/>
                </a:solidFill>
              </a:rPr>
              <a:t>Il ruolo della creatività delle emozioni e delle </a:t>
            </a:r>
            <a:r>
              <a:rPr lang="it-IT" sz="4400" smtClean="0">
                <a:solidFill>
                  <a:schemeClr val="bg1"/>
                </a:solidFill>
              </a:rPr>
              <a:t>competenze tecnico-disciplinari </a:t>
            </a:r>
            <a:r>
              <a:rPr lang="it-IT" sz="4400" dirty="0" smtClean="0">
                <a:solidFill>
                  <a:schemeClr val="bg1"/>
                </a:solidFill>
              </a:rPr>
              <a:t>nella formazione matematica degli studenti</a:t>
            </a:r>
            <a:r>
              <a:rPr lang="it-IT" sz="4400" dirty="0">
                <a:solidFill>
                  <a:schemeClr val="bg1"/>
                </a:solidFill>
              </a:rPr>
              <a:t> </a:t>
            </a:r>
            <a:endParaRPr lang="it-IT" sz="3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43314" y="2990887"/>
            <a:ext cx="79340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defRPr/>
            </a:pP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Domingo Paola</a:t>
            </a:r>
          </a:p>
          <a:p>
            <a:pPr algn="ctr">
              <a:defRPr/>
            </a:pPr>
            <a:r>
              <a:rPr lang="it-IT" sz="2400" dirty="0" smtClean="0">
                <a:solidFill>
                  <a:schemeClr val="tx2"/>
                </a:solidFill>
                <a:latin typeface="Arial" charset="0"/>
              </a:rPr>
              <a:t>Liceo «G. Bruno» - Albenga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973754" y="6488668"/>
            <a:ext cx="3170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Siracusa – 1 Ottobre 2016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8182" y="3985566"/>
            <a:ext cx="39243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7887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034" y="1486460"/>
            <a:ext cx="8315660" cy="480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9610" y="6187776"/>
            <a:ext cx="4317031" cy="67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-3" y="-14773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secondaria di secondo grado</a:t>
            </a:r>
          </a:p>
          <a:p>
            <a:pPr algn="ctr">
              <a:defRPr/>
            </a:pP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Distribuzione dei voti in matematica, italiano e lingue straniere - esito di giugno per le classi I, II, III, IV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28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ornicimaselli.com/img_posted/tumb7_cornici2_cornice_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902" y="130693"/>
            <a:ext cx="8193590" cy="5634073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1861073" y="2405237"/>
            <a:ext cx="54971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defRPr/>
            </a:pPr>
            <a:r>
              <a:rPr lang="it-IT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matematica è difficile</a:t>
            </a:r>
          </a:p>
        </p:txBody>
      </p:sp>
    </p:spTree>
    <p:extLst>
      <p:ext uri="{BB962C8B-B14F-4D97-AF65-F5344CB8AC3E}">
        <p14:creationId xmlns:p14="http://schemas.microsoft.com/office/powerpoint/2010/main" xmlns="" val="161132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49876" y="221912"/>
            <a:ext cx="8299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Culturalmente e </a:t>
            </a:r>
            <a:r>
              <a:rPr lang="it-IT" sz="2400" dirty="0" smtClean="0"/>
              <a:t>cognitivamente</a:t>
            </a:r>
            <a:r>
              <a:rPr lang="fr-FR" sz="2400" dirty="0" smtClean="0"/>
              <a:t> difficile? </a:t>
            </a:r>
          </a:p>
          <a:p>
            <a:r>
              <a:rPr lang="it-IT" sz="2400" dirty="0" smtClean="0"/>
              <a:t>Esistono davvero gli oggetti matematici?</a:t>
            </a:r>
            <a:endParaRPr lang="it-IT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014" y="1918167"/>
            <a:ext cx="3466540" cy="215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9390" y="1438529"/>
            <a:ext cx="32670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3990" y="3775288"/>
            <a:ext cx="45624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502" y="4214980"/>
            <a:ext cx="1615125" cy="159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5778" y="4557208"/>
            <a:ext cx="742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7253" y="5945326"/>
            <a:ext cx="1535651" cy="65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661" y="4680163"/>
            <a:ext cx="1186862" cy="112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1641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39850" y="231725"/>
            <a:ext cx="891808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defRPr/>
            </a:pP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Esistono concetti matematici che sembrano più inafferrabili di altri. Concetti che hanno creato seri problemi ai matematici stessi …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ostacoli epistemologici</a:t>
            </a:r>
            <a:endParaRPr lang="it-IT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6969" y="2085526"/>
            <a:ext cx="2008838" cy="117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547352" y="2556164"/>
            <a:ext cx="4051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Il concetto di infinito</a:t>
            </a:r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99752" y="3803705"/>
            <a:ext cx="4051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Il concetto di limite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47352" y="5311915"/>
            <a:ext cx="4051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Il concetto di probabilità</a:t>
            </a:r>
            <a:endParaRPr lang="it-IT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5704" y="3543384"/>
            <a:ext cx="2883049" cy="104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5892" y="4713194"/>
            <a:ext cx="2101726" cy="141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739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29093" y="210210"/>
            <a:ext cx="8918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defRPr/>
            </a:pP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L’attività matematica richiede due tipi di concentrazione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29092" y="903642"/>
            <a:ext cx="580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Concentrazione «convergente»: quando si esegue un compito che non può contenere errori … che è più propria delle macchine che non dell’uomo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36667" y="3423630"/>
            <a:ext cx="56924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Concentrazione «divergente»: quando si esegue un compito che richiede di produrre congetture, riconoscere regolarità, individuare strutture, che è caratteristica umana, ma…</a:t>
            </a:r>
            <a:endParaRPr lang="it-IT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091" y="903642"/>
            <a:ext cx="3035270" cy="204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0879" y="3417345"/>
            <a:ext cx="3073481" cy="247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756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2028" y="1628774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29093" y="210210"/>
            <a:ext cx="89180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defRPr/>
            </a:pP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L’attenzione a ciò che varia è un vantaggio evolutivo, che fa parte della nostra natura biologica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8137" y="1812775"/>
            <a:ext cx="25050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29093" y="4235363"/>
            <a:ext cx="89180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defRPr/>
            </a:pP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Spesso in matematica si chiede di prestare attenzione agli invarianti di una situazione dinamica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 rot="19814091">
            <a:off x="77994" y="2699839"/>
            <a:ext cx="8353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Cultura VS Biologia </a:t>
            </a:r>
            <a:endParaRPr lang="it-IT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538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ornicimaselli.com/img_posted/tumb7_cornici2_cornice_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310" y="130693"/>
            <a:ext cx="9181149" cy="6313138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366221" y="1452282"/>
            <a:ext cx="655140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</a:rPr>
              <a:t>Matematica </a:t>
            </a:r>
          </a:p>
          <a:p>
            <a:r>
              <a:rPr lang="it-IT" sz="3200" dirty="0" smtClean="0"/>
              <a:t>priva di senso, faccenda per chi «è portato», attività che causa noia e costa fatica, arida, poco creativa, non suscita emozioni positive, difficile, utilizzata per selezionare …</a:t>
            </a:r>
            <a:endParaRPr lang="it-IT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1924" y="4535983"/>
            <a:ext cx="2388197" cy="240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853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04161" cy="657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587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184" y="0"/>
            <a:ext cx="8487784" cy="614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2974" y="6025956"/>
            <a:ext cx="1987083" cy="80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087906" y="6146326"/>
            <a:ext cx="244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Paola </a:t>
            </a:r>
            <a:r>
              <a:rPr lang="it-IT" i="1" dirty="0" smtClean="0"/>
              <a:t>Demarchi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xmlns="" val="36549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ornicimaselli.com/img_posted/tumb7_cornici2_cornice_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310" y="130693"/>
            <a:ext cx="9181149" cy="6313138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1861073" y="2812644"/>
            <a:ext cx="54971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defRPr/>
            </a:pPr>
            <a:r>
              <a:rPr lang="it-IT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allora, che fare?</a:t>
            </a:r>
          </a:p>
        </p:txBody>
      </p:sp>
    </p:spTree>
    <p:extLst>
      <p:ext uri="{BB962C8B-B14F-4D97-AF65-F5344CB8AC3E}">
        <p14:creationId xmlns:p14="http://schemas.microsoft.com/office/powerpoint/2010/main" xmlns="" val="395958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904" y="576263"/>
            <a:ext cx="27336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1975" y="2488100"/>
            <a:ext cx="21621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5104" y="220645"/>
            <a:ext cx="34480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226" y="3065313"/>
            <a:ext cx="18097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9661" y="2344720"/>
            <a:ext cx="238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5600" y="4727426"/>
            <a:ext cx="36385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0" y="2344720"/>
            <a:ext cx="920854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Nell’immaginario collettivo</a:t>
            </a:r>
          </a:p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Matematica = mancanza </a:t>
            </a:r>
          </a:p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 senso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61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ornicimaselli.com/img_posted/tumb7_cornici2_cornice_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149" y="0"/>
            <a:ext cx="9181149" cy="6857999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1258644" y="1155966"/>
            <a:ext cx="66697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defRPr/>
            </a:pP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Modificare la percezione della matematica da parte degli studenti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258644" y="2233184"/>
            <a:ext cx="71000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Dare senso e significato alle attività svolte; proporre attività di diverso livello di difficoltà e varie; fatica sì, ma non noia; lasciare spazio alla creatività e all’esercizio del pensiero critico; riequilibrare l’attenzione data alle tecniche; far capire che il successo scolastico deve essere una conseguenza del successo formativo 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84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ornicimaselli.com/img_posted/tumb7_cornici2_cornice_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310" y="130693"/>
            <a:ext cx="9181149" cy="6313138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1861073" y="2812644"/>
            <a:ext cx="54971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defRPr/>
            </a:pPr>
            <a:r>
              <a:rPr lang="it-IT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come farlo?</a:t>
            </a:r>
          </a:p>
        </p:txBody>
      </p:sp>
    </p:spTree>
    <p:extLst>
      <p:ext uri="{BB962C8B-B14F-4D97-AF65-F5344CB8AC3E}">
        <p14:creationId xmlns:p14="http://schemas.microsoft.com/office/powerpoint/2010/main" xmlns="" val="7683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1676176"/>
            <a:ext cx="7786687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4"/>
          <p:cNvSpPr txBox="1">
            <a:spLocks noChangeArrowheads="1"/>
          </p:cNvSpPr>
          <p:nvPr/>
        </p:nvSpPr>
        <p:spPr bwMode="auto">
          <a:xfrm>
            <a:off x="-35719" y="111362"/>
            <a:ext cx="914399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didattica laboratoriale</a:t>
            </a:r>
          </a:p>
          <a:p>
            <a:pPr algn="ctr">
              <a:defRPr/>
            </a:pPr>
            <a:r>
              <a:rPr lang="it-IT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matematica come attività artigianale</a:t>
            </a:r>
            <a:endParaRPr lang="it-IT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607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887" y="3949289"/>
            <a:ext cx="78962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6830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ornicimaselli.com/img_posted/tumb7_cornici2_cornice_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310" y="130693"/>
            <a:ext cx="9181149" cy="6313138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1861073" y="2812644"/>
            <a:ext cx="54971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defRPr/>
            </a:pPr>
            <a:r>
              <a:rPr lang="it-IT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Alcuni esempi</a:t>
            </a:r>
          </a:p>
        </p:txBody>
      </p:sp>
    </p:spTree>
    <p:extLst>
      <p:ext uri="{BB962C8B-B14F-4D97-AF65-F5344CB8AC3E}">
        <p14:creationId xmlns:p14="http://schemas.microsoft.com/office/powerpoint/2010/main" xmlns="" val="72803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13" y="466725"/>
            <a:ext cx="818197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13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95970E6-6977-4A58-AF62-B33597064EFC}" type="slidenum">
              <a:rPr lang="it-IT" altLang="it-IT">
                <a:solidFill>
                  <a:srgbClr val="FFFFFF"/>
                </a:solidFill>
              </a:rPr>
              <a:pPr eaLnBrk="1" hangingPunct="1"/>
              <a:t>26</a:t>
            </a:fld>
            <a:endParaRPr lang="it-IT" altLang="it-IT">
              <a:solidFill>
                <a:srgbClr val="FFFFFF"/>
              </a:solidFill>
            </a:endParaRPr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420938"/>
            <a:ext cx="532765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CasellaDiTesto 4"/>
          <p:cNvSpPr txBox="1">
            <a:spLocks noChangeArrowheads="1"/>
          </p:cNvSpPr>
          <p:nvPr/>
        </p:nvSpPr>
        <p:spPr bwMode="auto">
          <a:xfrm>
            <a:off x="684213" y="908050"/>
            <a:ext cx="820896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 sz="2800"/>
              <a:t>Considerate i rettangoli del piano aventi perimetro fissato, per esempio uguale a 12 cm. Che cosa potete dire della loro area?</a:t>
            </a:r>
          </a:p>
        </p:txBody>
      </p:sp>
    </p:spTree>
    <p:extLst>
      <p:ext uri="{BB962C8B-B14F-4D97-AF65-F5344CB8AC3E}">
        <p14:creationId xmlns:p14="http://schemas.microsoft.com/office/powerpoint/2010/main" xmlns="" val="135137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38921" y="587196"/>
            <a:ext cx="6902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hangingPunct="1">
              <a:defRPr/>
            </a:pP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Evoluzione di un farmaco nel sangue</a:t>
            </a:r>
            <a:endParaRPr lang="it-IT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2729" y="2183802"/>
            <a:ext cx="51851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studentessa, per curare un’infiammazione a un ginocchio, assume ogni 8 ore 440 mg di un farmaco antinfiammatorio. Sapendo che ogni 8 ore riesce a smaltire circa il 60% della quantità di farmaco che ha in corpo immediatamente dopo ogni assunzione, stima l’evoluzione della quantità di farmaco presente nel suo corpo.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5975" y="3054288"/>
            <a:ext cx="3073069" cy="204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514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719138"/>
            <a:ext cx="8640762" cy="606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6"/>
          <p:cNvSpPr txBox="1">
            <a:spLocks noChangeArrowheads="1"/>
          </p:cNvSpPr>
          <p:nvPr/>
        </p:nvSpPr>
        <p:spPr bwMode="auto">
          <a:xfrm>
            <a:off x="179388" y="26035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b="1" dirty="0">
                <a:latin typeface="Arial" pitchFamily="34" charset="0"/>
                <a:cs typeface="Times New Roman" pitchFamily="18" charset="0"/>
              </a:rPr>
              <a:t>Può essere utile organizzare i dati i una tabella del tipo: </a:t>
            </a:r>
          </a:p>
        </p:txBody>
      </p:sp>
    </p:spTree>
    <p:extLst>
      <p:ext uri="{BB962C8B-B14F-4D97-AF65-F5344CB8AC3E}">
        <p14:creationId xmlns:p14="http://schemas.microsoft.com/office/powerpoint/2010/main" xmlns="" val="138717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820B-3057-4459-8DE3-7F6A72A21435}" type="slidenum">
              <a:rPr lang="it-IT" altLang="it-IT"/>
              <a:pPr/>
              <a:t>29</a:t>
            </a:fld>
            <a:endParaRPr lang="it-IT" altLang="it-IT"/>
          </a:p>
        </p:txBody>
      </p:sp>
      <p:graphicFrame>
        <p:nvGraphicFramePr>
          <p:cNvPr id="12471" name="Group 1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1849956"/>
              </p:ext>
            </p:extLst>
          </p:nvPr>
        </p:nvGraphicFramePr>
        <p:xfrm>
          <a:off x="250825" y="404813"/>
          <a:ext cx="3168650" cy="5181600"/>
        </p:xfrm>
        <a:graphic>
          <a:graphicData uri="http://schemas.openxmlformats.org/drawingml/2006/table">
            <a:tbl>
              <a:tblPr/>
              <a:tblGrid>
                <a:gridCol w="703263"/>
                <a:gridCol w="2465387"/>
              </a:tblGrid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F(n) (mg)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469" name="Group 1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5279992"/>
              </p:ext>
            </p:extLst>
          </p:nvPr>
        </p:nvGraphicFramePr>
        <p:xfrm>
          <a:off x="3419475" y="404813"/>
          <a:ext cx="2087563" cy="4663440"/>
        </p:xfrm>
        <a:graphic>
          <a:graphicData uri="http://schemas.openxmlformats.org/drawingml/2006/table">
            <a:tbl>
              <a:tblPr/>
              <a:tblGrid>
                <a:gridCol w="2087563"/>
              </a:tblGrid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it-IT" altLang="it-IT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470" name="Group 1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1185109"/>
              </p:ext>
            </p:extLst>
          </p:nvPr>
        </p:nvGraphicFramePr>
        <p:xfrm>
          <a:off x="5508625" y="404813"/>
          <a:ext cx="1895475" cy="4145280"/>
        </p:xfrm>
        <a:graphic>
          <a:graphicData uri="http://schemas.openxmlformats.org/drawingml/2006/table">
            <a:tbl>
              <a:tblPr/>
              <a:tblGrid>
                <a:gridCol w="1895475"/>
              </a:tblGrid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it-IT" altLang="it-IT" sz="28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</a:rPr>
                        <a:t>2</a:t>
                      </a:r>
                      <a:r>
                        <a:rPr kumimoji="0" lang="it-IT" altLang="it-IT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-106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- 41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2479" name="Text Box 191"/>
          <p:cNvSpPr txBox="1">
            <a:spLocks noChangeArrowheads="1"/>
          </p:cNvSpPr>
          <p:nvPr/>
        </p:nvSpPr>
        <p:spPr bwMode="auto">
          <a:xfrm>
            <a:off x="5219700" y="5805488"/>
            <a:ext cx="3924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800" b="1" i="1" dirty="0">
                <a:solidFill>
                  <a:schemeClr val="accent2"/>
                </a:solidFill>
              </a:rPr>
              <a:t>x</a:t>
            </a:r>
            <a:r>
              <a:rPr lang="it-IT" altLang="it-IT" sz="2800" b="1" dirty="0">
                <a:solidFill>
                  <a:schemeClr val="accent2"/>
                </a:solidFill>
              </a:rPr>
              <a:t> = </a:t>
            </a:r>
            <a:r>
              <a:rPr lang="it-IT" altLang="it-IT" sz="2800" b="1" dirty="0" smtClean="0">
                <a:solidFill>
                  <a:schemeClr val="accent2"/>
                </a:solidFill>
              </a:rPr>
              <a:t>0.4 </a:t>
            </a:r>
            <a:r>
              <a:rPr lang="it-IT" altLang="it-IT" sz="2800" b="1" dirty="0">
                <a:solidFill>
                  <a:schemeClr val="accent2"/>
                </a:solidFill>
              </a:rPr>
              <a:t>* </a:t>
            </a:r>
            <a:r>
              <a:rPr lang="it-IT" altLang="it-IT" sz="2800" b="1" i="1" dirty="0">
                <a:solidFill>
                  <a:schemeClr val="accent2"/>
                </a:solidFill>
              </a:rPr>
              <a:t>x</a:t>
            </a:r>
            <a:r>
              <a:rPr lang="it-IT" altLang="it-IT" sz="2800" b="1" dirty="0">
                <a:solidFill>
                  <a:schemeClr val="accent2"/>
                </a:solidFill>
              </a:rPr>
              <a:t> + </a:t>
            </a:r>
            <a:r>
              <a:rPr lang="it-IT" altLang="it-IT" sz="2800" b="1" dirty="0" smtClean="0">
                <a:solidFill>
                  <a:schemeClr val="accent2"/>
                </a:solidFill>
              </a:rPr>
              <a:t>440</a:t>
            </a:r>
            <a:endParaRPr lang="it-IT" altLang="it-IT" sz="2800" b="1" i="1" dirty="0">
              <a:solidFill>
                <a:schemeClr val="accent2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5389" y="404813"/>
            <a:ext cx="5357811" cy="4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74" name="WordArt 186"/>
          <p:cNvSpPr>
            <a:spLocks noChangeArrowheads="1" noChangeShapeType="1" noTextEdit="1"/>
          </p:cNvSpPr>
          <p:nvPr/>
        </p:nvSpPr>
        <p:spPr bwMode="auto">
          <a:xfrm>
            <a:off x="1132159" y="3015513"/>
            <a:ext cx="4319588" cy="12350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it-IT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Aspetti simbolici</a:t>
            </a:r>
          </a:p>
        </p:txBody>
      </p:sp>
      <p:sp>
        <p:nvSpPr>
          <p:cNvPr id="12476" name="WordArt 188"/>
          <p:cNvSpPr>
            <a:spLocks noChangeArrowheads="1" noChangeShapeType="1" noTextEdit="1"/>
          </p:cNvSpPr>
          <p:nvPr/>
        </p:nvSpPr>
        <p:spPr bwMode="auto">
          <a:xfrm>
            <a:off x="3291953" y="1275194"/>
            <a:ext cx="3543300" cy="14573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it-IT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Aspetti grafici</a:t>
            </a:r>
          </a:p>
        </p:txBody>
      </p:sp>
      <p:sp>
        <p:nvSpPr>
          <p:cNvPr id="12475" name="WordArt 187"/>
          <p:cNvSpPr>
            <a:spLocks noChangeArrowheads="1" noChangeShapeType="1" noTextEdit="1"/>
          </p:cNvSpPr>
          <p:nvPr/>
        </p:nvSpPr>
        <p:spPr bwMode="auto">
          <a:xfrm>
            <a:off x="446088" y="264194"/>
            <a:ext cx="4124325" cy="9921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it-IT" sz="3600" kern="10" dirty="0">
                <a:ln w="9525">
                  <a:round/>
                  <a:headEnd/>
                  <a:tailEnd/>
                </a:ln>
                <a:solidFill>
                  <a:srgbClr val="00FF00">
                    <a:alpha val="82001"/>
                  </a:srgbClr>
                </a:solidFill>
                <a:latin typeface="Arial Black"/>
              </a:rPr>
              <a:t>Aspetti numerici</a:t>
            </a:r>
          </a:p>
        </p:txBody>
      </p:sp>
      <p:graphicFrame>
        <p:nvGraphicFramePr>
          <p:cNvPr id="12478" name="Object 1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61734989"/>
              </p:ext>
            </p:extLst>
          </p:nvPr>
        </p:nvGraphicFramePr>
        <p:xfrm>
          <a:off x="284163" y="5437188"/>
          <a:ext cx="4778375" cy="1254125"/>
        </p:xfrm>
        <a:graphic>
          <a:graphicData uri="http://schemas.openxmlformats.org/presentationml/2006/ole">
            <p:oleObj spid="_x0000_s7202" name="Equation" r:id="rId4" imgW="1790700" imgH="4699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467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79" grpId="0"/>
      <p:bldP spid="12474" grpId="0" animBg="1"/>
      <p:bldP spid="12476" grpId="0" animBg="1"/>
      <p:bldP spid="124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138" y="228056"/>
            <a:ext cx="8554102" cy="654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455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64" y="1226373"/>
            <a:ext cx="8911587" cy="438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73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25"/>
            <a:ext cx="9155113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369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/>
          <p:cNvSpPr txBox="1">
            <a:spLocks noChangeArrowheads="1"/>
          </p:cNvSpPr>
          <p:nvPr/>
        </p:nvSpPr>
        <p:spPr bwMode="auto">
          <a:xfrm>
            <a:off x="864982" y="2752277"/>
            <a:ext cx="75723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Tutto ciò discende da alcune convinzioni …</a:t>
            </a:r>
            <a:endParaRPr lang="it-IT" altLang="it-IT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8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0" y="0"/>
            <a:ext cx="5214938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2800" dirty="0">
                <a:latin typeface="Arial" pitchFamily="34" charset="0"/>
                <a:cs typeface="Arial" pitchFamily="34" charset="0"/>
              </a:rPr>
              <a:t>1. La formazione di un curricolo scolastico non può prescindere dal considerare sia la </a:t>
            </a:r>
            <a:r>
              <a:rPr lang="it-IT" altLang="it-IT" sz="2800" b="1" dirty="0">
                <a:latin typeface="Arial" pitchFamily="34" charset="0"/>
                <a:cs typeface="Arial" pitchFamily="34" charset="0"/>
              </a:rPr>
              <a:t>funzione strumentale</a:t>
            </a:r>
            <a:r>
              <a:rPr lang="it-IT" altLang="it-IT" sz="2800" dirty="0">
                <a:latin typeface="Arial" pitchFamily="34" charset="0"/>
                <a:cs typeface="Arial" pitchFamily="34" charset="0"/>
              </a:rPr>
              <a:t>, sia la </a:t>
            </a:r>
            <a:r>
              <a:rPr lang="it-IT" altLang="it-IT" sz="2800" b="1" dirty="0">
                <a:latin typeface="Arial" pitchFamily="34" charset="0"/>
                <a:cs typeface="Arial" pitchFamily="34" charset="0"/>
              </a:rPr>
              <a:t>funzione culturale</a:t>
            </a:r>
            <a:r>
              <a:rPr lang="it-IT" altLang="it-IT" sz="2800" dirty="0">
                <a:latin typeface="Arial" pitchFamily="34" charset="0"/>
                <a:cs typeface="Arial" pitchFamily="34" charset="0"/>
              </a:rPr>
              <a:t> della matematica: strumento essenziale per una comprensione quantitativa della realtà da un lato, e dall’altro un sapere logicamente coerente e sistematico, caratterizzato da una forte unità culturale. </a:t>
            </a:r>
            <a:r>
              <a:rPr lang="it-IT" altLang="it-IT" sz="2800" b="1" dirty="0">
                <a:latin typeface="Arial" pitchFamily="34" charset="0"/>
                <a:cs typeface="Arial" pitchFamily="34" charset="0"/>
              </a:rPr>
              <a:t>Entrambi gli aspetti sono essenziali per una formazione equilibrata degli studenti.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5422658" y="848561"/>
            <a:ext cx="3694612" cy="5286375"/>
            <a:chOff x="2264" y="528"/>
            <a:chExt cx="2488" cy="3438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2264" y="528"/>
              <a:ext cx="2488" cy="3438"/>
              <a:chOff x="2264" y="528"/>
              <a:chExt cx="2488" cy="3438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2264" y="528"/>
                <a:ext cx="2488" cy="3429"/>
              </a:xfrm>
              <a:prstGeom prst="rect">
                <a:avLst/>
              </a:prstGeom>
              <a:solidFill>
                <a:srgbClr val="FBD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altLang="it-IT"/>
              </a:p>
            </p:txBody>
          </p:sp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3191" y="558"/>
                <a:ext cx="1469" cy="1691"/>
                <a:chOff x="3191" y="558"/>
                <a:chExt cx="1469" cy="1691"/>
              </a:xfrm>
            </p:grpSpPr>
            <p:pic>
              <p:nvPicPr>
                <p:cNvPr id="41" name="Picture 8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99" y="566"/>
                  <a:ext cx="1454" cy="16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2" name="Rectangle 9"/>
                <p:cNvSpPr>
                  <a:spLocks noChangeArrowheads="1"/>
                </p:cNvSpPr>
                <p:nvPr/>
              </p:nvSpPr>
              <p:spPr bwMode="auto">
                <a:xfrm>
                  <a:off x="3191" y="558"/>
                  <a:ext cx="1469" cy="1691"/>
                </a:xfrm>
                <a:prstGeom prst="rect">
                  <a:avLst/>
                </a:prstGeom>
                <a:noFill/>
                <a:ln w="23813">
                  <a:solidFill>
                    <a:srgbClr val="E25D0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 altLang="it-IT"/>
                </a:p>
              </p:txBody>
            </p:sp>
          </p:grp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3107" y="2399"/>
                <a:ext cx="1591" cy="15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altLang="it-IT"/>
              </a:p>
            </p:txBody>
          </p:sp>
          <p:sp>
            <p:nvSpPr>
              <p:cNvPr id="11" name="Rectangle 11"/>
              <p:cNvSpPr>
                <a:spLocks noChangeArrowheads="1"/>
              </p:cNvSpPr>
              <p:nvPr/>
            </p:nvSpPr>
            <p:spPr bwMode="auto">
              <a:xfrm>
                <a:off x="3239" y="2394"/>
                <a:ext cx="1135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2300" b="1">
                    <a:solidFill>
                      <a:srgbClr val="000000"/>
                    </a:solidFill>
                    <a:latin typeface="Comic Sans MS" pitchFamily="66" charset="0"/>
                  </a:rPr>
                  <a:t>La Matematica </a:t>
                </a:r>
                <a:endParaRPr lang="en-GB" altLang="it-IT"/>
              </a:p>
            </p:txBody>
          </p:sp>
          <p:sp>
            <p:nvSpPr>
              <p:cNvPr id="12" name="Rectangle 12"/>
              <p:cNvSpPr>
                <a:spLocks noChangeArrowheads="1"/>
              </p:cNvSpPr>
              <p:nvPr/>
            </p:nvSpPr>
            <p:spPr bwMode="auto">
              <a:xfrm>
                <a:off x="3234" y="2615"/>
                <a:ext cx="1078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2300" b="1">
                    <a:solidFill>
                      <a:srgbClr val="000000"/>
                    </a:solidFill>
                    <a:latin typeface="Comic Sans MS" pitchFamily="66" charset="0"/>
                  </a:rPr>
                  <a:t>per il cittadino</a:t>
                </a:r>
                <a:endParaRPr lang="en-GB" altLang="it-IT"/>
              </a:p>
            </p:txBody>
          </p:sp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3321" y="3038"/>
                <a:ext cx="1159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700" b="1">
                    <a:solidFill>
                      <a:srgbClr val="000000"/>
                    </a:solidFill>
                    <a:latin typeface="Comic Sans MS" pitchFamily="66" charset="0"/>
                  </a:rPr>
                  <a:t>Attività didattiche e </a:t>
                </a:r>
                <a:endParaRPr lang="en-GB" altLang="it-IT"/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3330" y="3196"/>
                <a:ext cx="115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700" b="1">
                    <a:solidFill>
                      <a:srgbClr val="000000"/>
                    </a:solidFill>
                    <a:latin typeface="Comic Sans MS" pitchFamily="66" charset="0"/>
                  </a:rPr>
                  <a:t>prove di verifica per </a:t>
                </a:r>
                <a:endParaRPr lang="en-GB" altLang="it-IT"/>
              </a:p>
            </p:txBody>
          </p:sp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3341" y="3355"/>
                <a:ext cx="1143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700" b="1">
                    <a:solidFill>
                      <a:srgbClr val="000000"/>
                    </a:solidFill>
                    <a:latin typeface="Comic Sans MS" pitchFamily="66" charset="0"/>
                  </a:rPr>
                  <a:t>un nuovo curricolo di </a:t>
                </a:r>
                <a:endParaRPr lang="en-GB" altLang="it-IT"/>
              </a:p>
            </p:txBody>
          </p:sp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3922" y="3513"/>
                <a:ext cx="611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700" b="1">
                    <a:solidFill>
                      <a:srgbClr val="000000"/>
                    </a:solidFill>
                    <a:latin typeface="Comic Sans MS" pitchFamily="66" charset="0"/>
                  </a:rPr>
                  <a:t>matematica</a:t>
                </a:r>
                <a:endParaRPr lang="en-GB" altLang="it-IT"/>
              </a:p>
            </p:txBody>
          </p:sp>
          <p:sp>
            <p:nvSpPr>
              <p:cNvPr id="17" name="Rectangle 17"/>
              <p:cNvSpPr>
                <a:spLocks noChangeArrowheads="1"/>
              </p:cNvSpPr>
              <p:nvPr/>
            </p:nvSpPr>
            <p:spPr bwMode="auto">
              <a:xfrm>
                <a:off x="3635" y="3751"/>
                <a:ext cx="849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700" b="1">
                    <a:solidFill>
                      <a:srgbClr val="000000"/>
                    </a:solidFill>
                    <a:latin typeface="Comic Sans MS" pitchFamily="66" charset="0"/>
                  </a:rPr>
                  <a:t>Ciclo secondario</a:t>
                </a:r>
                <a:endParaRPr lang="en-GB" altLang="it-IT"/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2264" y="528"/>
                <a:ext cx="843" cy="3429"/>
              </a:xfrm>
              <a:prstGeom prst="rect">
                <a:avLst/>
              </a:prstGeom>
              <a:solidFill>
                <a:srgbClr val="739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altLang="it-IT"/>
              </a:p>
            </p:txBody>
          </p:sp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2264" y="709"/>
                <a:ext cx="845" cy="3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 altLang="it-IT"/>
              </a:p>
            </p:txBody>
          </p:sp>
          <p:sp>
            <p:nvSpPr>
              <p:cNvPr id="20" name="Rectangle 20"/>
              <p:cNvSpPr>
                <a:spLocks noChangeArrowheads="1"/>
              </p:cNvSpPr>
              <p:nvPr/>
            </p:nvSpPr>
            <p:spPr bwMode="auto">
              <a:xfrm>
                <a:off x="2312" y="717"/>
                <a:ext cx="384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Ministero </a:t>
                </a:r>
                <a:endParaRPr lang="en-GB" altLang="it-IT"/>
              </a:p>
            </p:txBody>
          </p:sp>
          <p:sp>
            <p:nvSpPr>
              <p:cNvPr id="21" name="Rectangle 21"/>
              <p:cNvSpPr>
                <a:spLocks noChangeArrowheads="1"/>
              </p:cNvSpPr>
              <p:nvPr/>
            </p:nvSpPr>
            <p:spPr bwMode="auto">
              <a:xfrm>
                <a:off x="2312" y="836"/>
                <a:ext cx="602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dell’Istruzione, </a:t>
                </a:r>
                <a:endParaRPr lang="en-GB" altLang="it-IT"/>
              </a:p>
            </p:txBody>
          </p:sp>
          <p:sp>
            <p:nvSpPr>
              <p:cNvPr id="22" name="Rectangle 22"/>
              <p:cNvSpPr>
                <a:spLocks noChangeArrowheads="1"/>
              </p:cNvSpPr>
              <p:nvPr/>
            </p:nvSpPr>
            <p:spPr bwMode="auto">
              <a:xfrm>
                <a:off x="2312" y="955"/>
                <a:ext cx="563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dell’Università </a:t>
                </a:r>
                <a:endParaRPr lang="en-GB" altLang="it-IT"/>
              </a:p>
            </p:txBody>
          </p:sp>
          <p:sp>
            <p:nvSpPr>
              <p:cNvPr id="23" name="Rectangle 23"/>
              <p:cNvSpPr>
                <a:spLocks noChangeArrowheads="1"/>
              </p:cNvSpPr>
              <p:nvPr/>
            </p:nvSpPr>
            <p:spPr bwMode="auto">
              <a:xfrm>
                <a:off x="2312" y="1074"/>
                <a:ext cx="562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e della Ricerca</a:t>
                </a:r>
                <a:endParaRPr lang="en-GB" altLang="it-IT"/>
              </a:p>
            </p:txBody>
          </p:sp>
          <p:sp>
            <p:nvSpPr>
              <p:cNvPr id="24" name="Rectangle 24"/>
              <p:cNvSpPr>
                <a:spLocks noChangeArrowheads="1"/>
              </p:cNvSpPr>
              <p:nvPr/>
            </p:nvSpPr>
            <p:spPr bwMode="auto">
              <a:xfrm>
                <a:off x="2312" y="1430"/>
                <a:ext cx="382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Direzione </a:t>
                </a:r>
                <a:endParaRPr lang="en-GB" altLang="it-IT"/>
              </a:p>
            </p:txBody>
          </p:sp>
          <p:sp>
            <p:nvSpPr>
              <p:cNvPr id="25" name="Rectangle 25"/>
              <p:cNvSpPr>
                <a:spLocks noChangeArrowheads="1"/>
              </p:cNvSpPr>
              <p:nvPr/>
            </p:nvSpPr>
            <p:spPr bwMode="auto">
              <a:xfrm>
                <a:off x="2312" y="1549"/>
                <a:ext cx="395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Generale  </a:t>
                </a:r>
                <a:endParaRPr lang="en-GB" altLang="it-IT"/>
              </a:p>
            </p:txBody>
          </p:sp>
          <p:sp>
            <p:nvSpPr>
              <p:cNvPr id="26" name="Rectangle 26"/>
              <p:cNvSpPr>
                <a:spLocks noChangeArrowheads="1"/>
              </p:cNvSpPr>
              <p:nvPr/>
            </p:nvSpPr>
            <p:spPr bwMode="auto">
              <a:xfrm>
                <a:off x="2312" y="1668"/>
                <a:ext cx="489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Ordinamenti </a:t>
                </a:r>
                <a:endParaRPr lang="en-GB" altLang="it-IT"/>
              </a:p>
            </p:txBody>
          </p:sp>
          <p:sp>
            <p:nvSpPr>
              <p:cNvPr id="27" name="Rectangle 27"/>
              <p:cNvSpPr>
                <a:spLocks noChangeArrowheads="1"/>
              </p:cNvSpPr>
              <p:nvPr/>
            </p:nvSpPr>
            <p:spPr bwMode="auto">
              <a:xfrm>
                <a:off x="2312" y="1786"/>
                <a:ext cx="357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Scolastici</a:t>
                </a:r>
                <a:endParaRPr lang="en-GB" altLang="it-IT"/>
              </a:p>
            </p:txBody>
          </p:sp>
          <p:sp>
            <p:nvSpPr>
              <p:cNvPr id="28" name="Rectangle 28"/>
              <p:cNvSpPr>
                <a:spLocks noChangeArrowheads="1"/>
              </p:cNvSpPr>
              <p:nvPr/>
            </p:nvSpPr>
            <p:spPr bwMode="auto">
              <a:xfrm>
                <a:off x="2312" y="2143"/>
                <a:ext cx="279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Unione </a:t>
                </a:r>
                <a:endParaRPr lang="en-GB" altLang="it-IT"/>
              </a:p>
            </p:txBody>
          </p:sp>
          <p:sp>
            <p:nvSpPr>
              <p:cNvPr id="29" name="Rectangle 29"/>
              <p:cNvSpPr>
                <a:spLocks noChangeArrowheads="1"/>
              </p:cNvSpPr>
              <p:nvPr/>
            </p:nvSpPr>
            <p:spPr bwMode="auto">
              <a:xfrm>
                <a:off x="2312" y="2262"/>
                <a:ext cx="472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Matematica </a:t>
                </a:r>
                <a:endParaRPr lang="en-GB" altLang="it-IT"/>
              </a:p>
            </p:txBody>
          </p:sp>
          <p:sp>
            <p:nvSpPr>
              <p:cNvPr id="30" name="Rectangle 30"/>
              <p:cNvSpPr>
                <a:spLocks noChangeArrowheads="1"/>
              </p:cNvSpPr>
              <p:nvPr/>
            </p:nvSpPr>
            <p:spPr bwMode="auto">
              <a:xfrm>
                <a:off x="2312" y="2380"/>
                <a:ext cx="291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Italiana</a:t>
                </a:r>
                <a:endParaRPr lang="en-GB" altLang="it-IT"/>
              </a:p>
            </p:txBody>
          </p:sp>
          <p:sp>
            <p:nvSpPr>
              <p:cNvPr id="31" name="Rectangle 31"/>
              <p:cNvSpPr>
                <a:spLocks noChangeArrowheads="1"/>
              </p:cNvSpPr>
              <p:nvPr/>
            </p:nvSpPr>
            <p:spPr bwMode="auto">
              <a:xfrm>
                <a:off x="2312" y="2737"/>
                <a:ext cx="314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Società </a:t>
                </a:r>
                <a:endParaRPr lang="en-GB" altLang="it-IT"/>
              </a:p>
            </p:txBody>
          </p:sp>
          <p:sp>
            <p:nvSpPr>
              <p:cNvPr id="32" name="Rectangle 32"/>
              <p:cNvSpPr>
                <a:spLocks noChangeArrowheads="1"/>
              </p:cNvSpPr>
              <p:nvPr/>
            </p:nvSpPr>
            <p:spPr bwMode="auto">
              <a:xfrm>
                <a:off x="2312" y="2856"/>
                <a:ext cx="427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Italiana di </a:t>
                </a:r>
                <a:endParaRPr lang="en-GB" altLang="it-IT"/>
              </a:p>
            </p:txBody>
          </p:sp>
          <p:sp>
            <p:nvSpPr>
              <p:cNvPr id="33" name="Rectangle 33"/>
              <p:cNvSpPr>
                <a:spLocks noChangeArrowheads="1"/>
              </p:cNvSpPr>
              <p:nvPr/>
            </p:nvSpPr>
            <p:spPr bwMode="auto">
              <a:xfrm>
                <a:off x="2312" y="2974"/>
                <a:ext cx="372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Statistica</a:t>
                </a:r>
                <a:endParaRPr lang="en-GB" altLang="it-IT"/>
              </a:p>
            </p:txBody>
          </p:sp>
          <p:sp>
            <p:nvSpPr>
              <p:cNvPr id="34" name="Rectangle 34"/>
              <p:cNvSpPr>
                <a:spLocks noChangeArrowheads="1"/>
              </p:cNvSpPr>
              <p:nvPr/>
            </p:nvSpPr>
            <p:spPr bwMode="auto">
              <a:xfrm>
                <a:off x="2312" y="3331"/>
                <a:ext cx="223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Liceo </a:t>
                </a:r>
                <a:endParaRPr lang="en-GB" altLang="it-IT"/>
              </a:p>
            </p:txBody>
          </p:sp>
          <p:sp>
            <p:nvSpPr>
              <p:cNvPr id="35" name="Rectangle 35"/>
              <p:cNvSpPr>
                <a:spLocks noChangeArrowheads="1"/>
              </p:cNvSpPr>
              <p:nvPr/>
            </p:nvSpPr>
            <p:spPr bwMode="auto">
              <a:xfrm>
                <a:off x="2312" y="3450"/>
                <a:ext cx="435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Scientifico </a:t>
                </a:r>
                <a:endParaRPr lang="en-GB" altLang="it-IT"/>
              </a:p>
            </p:txBody>
          </p:sp>
          <p:sp>
            <p:nvSpPr>
              <p:cNvPr id="36" name="Rectangle 36"/>
              <p:cNvSpPr>
                <a:spLocks noChangeArrowheads="1"/>
              </p:cNvSpPr>
              <p:nvPr/>
            </p:nvSpPr>
            <p:spPr bwMode="auto">
              <a:xfrm>
                <a:off x="2312" y="3568"/>
                <a:ext cx="551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Statale        </a:t>
                </a:r>
                <a:endParaRPr lang="en-GB" altLang="it-IT"/>
              </a:p>
            </p:txBody>
          </p:sp>
          <p:sp>
            <p:nvSpPr>
              <p:cNvPr id="37" name="Rectangle 37"/>
              <p:cNvSpPr>
                <a:spLocks noChangeArrowheads="1"/>
              </p:cNvSpPr>
              <p:nvPr/>
            </p:nvSpPr>
            <p:spPr bwMode="auto">
              <a:xfrm>
                <a:off x="2312" y="3687"/>
                <a:ext cx="159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“A. </a:t>
                </a:r>
                <a:endParaRPr lang="en-GB" altLang="it-IT"/>
              </a:p>
            </p:txBody>
          </p:sp>
          <p:sp>
            <p:nvSpPr>
              <p:cNvPr id="38" name="Rectangle 38"/>
              <p:cNvSpPr>
                <a:spLocks noChangeArrowheads="1"/>
              </p:cNvSpPr>
              <p:nvPr/>
            </p:nvSpPr>
            <p:spPr bwMode="auto">
              <a:xfrm>
                <a:off x="2513" y="3687"/>
                <a:ext cx="342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Vallisneri</a:t>
                </a:r>
                <a:endParaRPr lang="en-GB" altLang="it-IT"/>
              </a:p>
            </p:txBody>
          </p:sp>
          <p:sp>
            <p:nvSpPr>
              <p:cNvPr id="39" name="Rectangle 39"/>
              <p:cNvSpPr>
                <a:spLocks noChangeArrowheads="1"/>
              </p:cNvSpPr>
              <p:nvPr/>
            </p:nvSpPr>
            <p:spPr bwMode="auto">
              <a:xfrm>
                <a:off x="2949" y="3687"/>
                <a:ext cx="69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” </a:t>
                </a:r>
                <a:endParaRPr lang="en-GB" altLang="it-IT"/>
              </a:p>
            </p:txBody>
          </p:sp>
          <p:sp>
            <p:nvSpPr>
              <p:cNvPr id="40" name="Rectangle 40"/>
              <p:cNvSpPr>
                <a:spLocks noChangeArrowheads="1"/>
              </p:cNvSpPr>
              <p:nvPr/>
            </p:nvSpPr>
            <p:spPr bwMode="auto">
              <a:xfrm>
                <a:off x="2312" y="3806"/>
                <a:ext cx="206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altLang="it-IT" sz="1200" b="1">
                    <a:solidFill>
                      <a:srgbClr val="000000"/>
                    </a:solidFill>
                    <a:latin typeface="Comic Sans MS" pitchFamily="66" charset="0"/>
                  </a:rPr>
                  <a:t>Lucca</a:t>
                </a:r>
                <a:endParaRPr lang="en-GB" altLang="it-IT"/>
              </a:p>
            </p:txBody>
          </p:sp>
        </p:grpSp>
        <p:sp>
          <p:nvSpPr>
            <p:cNvPr id="5" name="Rectangle 41"/>
            <p:cNvSpPr>
              <a:spLocks noChangeArrowheads="1"/>
            </p:cNvSpPr>
            <p:nvPr/>
          </p:nvSpPr>
          <p:spPr bwMode="auto">
            <a:xfrm>
              <a:off x="3462" y="1912"/>
              <a:ext cx="1047" cy="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altLang="it-IT"/>
            </a:p>
          </p:txBody>
        </p:sp>
        <p:sp>
          <p:nvSpPr>
            <p:cNvPr id="6" name="Rectangle 42"/>
            <p:cNvSpPr>
              <a:spLocks noChangeArrowheads="1"/>
            </p:cNvSpPr>
            <p:nvPr/>
          </p:nvSpPr>
          <p:spPr bwMode="auto">
            <a:xfrm>
              <a:off x="3424" y="1856"/>
              <a:ext cx="1087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 altLang="it-IT"/>
            </a:p>
          </p:txBody>
        </p:sp>
        <p:sp>
          <p:nvSpPr>
            <p:cNvPr id="7" name="Rectangle 43"/>
            <p:cNvSpPr>
              <a:spLocks noChangeArrowheads="1"/>
            </p:cNvSpPr>
            <p:nvPr/>
          </p:nvSpPr>
          <p:spPr bwMode="auto">
            <a:xfrm>
              <a:off x="3490" y="1877"/>
              <a:ext cx="79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it-IT" sz="1700">
                  <a:solidFill>
                    <a:srgbClr val="000000"/>
                  </a:solidFill>
                  <a:latin typeface="Impact" pitchFamily="34" charset="0"/>
                </a:rPr>
                <a:t>matematica 2003</a:t>
              </a:r>
              <a:endParaRPr lang="en-GB" altLang="it-IT"/>
            </a:p>
          </p:txBody>
        </p:sp>
      </p:grpSp>
    </p:spTree>
    <p:extLst>
      <p:ext uri="{BB962C8B-B14F-4D97-AF65-F5344CB8AC3E}">
        <p14:creationId xmlns:p14="http://schemas.microsoft.com/office/powerpoint/2010/main" xmlns="" val="354512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288776" y="0"/>
            <a:ext cx="81438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800" dirty="0">
                <a:latin typeface="Arial" pitchFamily="34" charset="0"/>
                <a:cs typeface="Arial" pitchFamily="34" charset="0"/>
              </a:rPr>
              <a:t>2. Compito dell’azione didattica è quello di favorire il passaggio da forme di conoscenza tacite, a forme consapevoli, mediante attività di riflessione sulle esperienze individuali e collettive.</a:t>
            </a:r>
          </a:p>
          <a:p>
            <a:r>
              <a:rPr lang="it-IT" altLang="it-IT" sz="2800" dirty="0">
                <a:latin typeface="Arial" pitchFamily="34" charset="0"/>
                <a:cs typeface="Arial" pitchFamily="34" charset="0"/>
              </a:rPr>
              <a:t>È quello di far comprendere il ruolo e la funzione del sapere teorico. </a:t>
            </a:r>
          </a:p>
        </p:txBody>
      </p:sp>
      <p:pic>
        <p:nvPicPr>
          <p:cNvPr id="3" name="Picture 7" descr="http://t2.gstatic.com/images?q=tbn:9AiCWB7PxPKtbM:http://icanhascheezburger.wordpress.com/files/2007/07/mous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357563"/>
            <a:ext cx="4286250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http://www.ausl-cesena.emr.it/Portals/0/Servizi/DSP/psal/ricordi_di_scuo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3333750"/>
            <a:ext cx="42862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9287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357188" y="285750"/>
            <a:ext cx="81438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800" dirty="0">
                <a:latin typeface="Arial" pitchFamily="34" charset="0"/>
                <a:cs typeface="Arial" pitchFamily="34" charset="0"/>
              </a:rPr>
              <a:t>3. La scuola non può più </a:t>
            </a:r>
          </a:p>
          <a:p>
            <a:r>
              <a:rPr lang="it-IT" altLang="it-IT" sz="2800" dirty="0">
                <a:latin typeface="Arial" pitchFamily="34" charset="0"/>
                <a:cs typeface="Arial" pitchFamily="34" charset="0"/>
              </a:rPr>
              <a:t>permettersi di essere selettiva:</a:t>
            </a:r>
          </a:p>
          <a:p>
            <a:endParaRPr lang="it-IT" altLang="it-IT" sz="2800" dirty="0">
              <a:latin typeface="Arial" pitchFamily="34" charset="0"/>
              <a:cs typeface="Arial" pitchFamily="34" charset="0"/>
            </a:endParaRPr>
          </a:p>
          <a:p>
            <a:r>
              <a:rPr lang="it-IT" altLang="it-IT" sz="2800" dirty="0">
                <a:latin typeface="Arial" pitchFamily="34" charset="0"/>
                <a:cs typeface="Arial" pitchFamily="34" charset="0"/>
              </a:rPr>
              <a:t>No alla selezione esplicita</a:t>
            </a:r>
          </a:p>
        </p:txBody>
      </p:sp>
      <p:pic>
        <p:nvPicPr>
          <p:cNvPr id="3" name="Picture 5" descr="http://4.bp.blogspot.com/_akj2ZOMC41Y/SbTSgjpfUgI/AAAAAAAAADI/cGu8Im1fKxM/s400/au+coin+di+doisne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4"/>
          <p:cNvSpPr txBox="1">
            <a:spLocks noChangeArrowheads="1"/>
          </p:cNvSpPr>
          <p:nvPr/>
        </p:nvSpPr>
        <p:spPr bwMode="auto">
          <a:xfrm>
            <a:off x="4071938" y="4429125"/>
            <a:ext cx="4572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800">
                <a:latin typeface="Arial" pitchFamily="34" charset="0"/>
                <a:cs typeface="Arial" pitchFamily="34" charset="0"/>
              </a:rPr>
              <a:t> No alla selezione nascosta</a:t>
            </a:r>
          </a:p>
          <a:p>
            <a:endParaRPr lang="it-IT" altLang="it-IT"/>
          </a:p>
        </p:txBody>
      </p:sp>
      <p:pic>
        <p:nvPicPr>
          <p:cNvPr id="5" name="Picture 7" descr="http://www.didierbeck.com/pics/200504/noprobl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86000"/>
            <a:ext cx="31257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721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429125" y="0"/>
            <a:ext cx="4714875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latin typeface="+mn-lt"/>
              </a:rPr>
              <a:t>4.</a:t>
            </a:r>
          </a:p>
          <a:p>
            <a:pPr>
              <a:defRPr/>
            </a:pPr>
            <a:r>
              <a:rPr lang="it-IT" sz="3200" dirty="0">
                <a:latin typeface="+mn-lt"/>
              </a:rPr>
              <a:t>Per svolgere oggi la professione docente è necessario, insieme a un costante e moderato esercizio critico della ragione, un …meditato  ottimismo della volontà</a:t>
            </a:r>
          </a:p>
        </p:txBody>
      </p:sp>
      <p:pic>
        <p:nvPicPr>
          <p:cNvPr id="3" name="Picture 4" descr="http://www.psychologytoday.com/files/u109/einstein-albert-do-not-worry-9900884_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31875"/>
            <a:ext cx="4429125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91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31518" y="598522"/>
            <a:ext cx="8208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problema è l’addestramento 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imposto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2122" y="2678654"/>
            <a:ext cx="87674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Se l’attività di addestramento non è realizzata con la consapevolezza della sua finalità non solo è inutile, ma controproducente e gioca contro la crescita formativa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xmlns="" val="42019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92015" y="1927400"/>
            <a:ext cx="3744416" cy="4524315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it-IT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C'è chi educa</a:t>
            </a:r>
            <a:endParaRPr lang="it-IT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it-IT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guidando gli altri come cavalli passo per passo;</a:t>
            </a:r>
            <a:endParaRPr lang="it-IT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it-IT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forse c'è chi si sente soddisfatto</a:t>
            </a:r>
            <a:endParaRPr lang="it-IT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it-IT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quando è così guidato.</a:t>
            </a:r>
            <a:endParaRPr lang="it-IT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it-IT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C'è chi educa senza</a:t>
            </a:r>
            <a:endParaRPr lang="it-IT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it-IT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nascondere l'assurdo ch'è nel mondo,</a:t>
            </a:r>
            <a:endParaRPr lang="it-IT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it-IT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aperto a ogni sviluppo ma tentando di essere franco all'altro come a sé,</a:t>
            </a:r>
            <a:endParaRPr lang="it-IT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it-IT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sognando gli altri come ora non sono:</a:t>
            </a:r>
            <a:endParaRPr lang="it-IT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it-IT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ciascuno cresce solo se sognato.</a:t>
            </a:r>
            <a:endParaRPr lang="it-IT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it-IT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Danilo Dolci</a:t>
            </a:r>
            <a:endParaRPr lang="it-IT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36431" y="1927400"/>
            <a:ext cx="3672408" cy="4524315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Posso credere una cosa senza capirla: è tutta questione di addestramento! Questa frase… mi torna sempre in mente, come una sensazione paurosa di sconforto, perché mi sembra esprima integralmente la fondamentale e chissà quanto eliminabile stortura che sta effettivamente, anche se non dichiaratamente, alla base di tutta l’imperversante concezione della didattica tradizionale: abituare a imparare e credere senza capire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Bruno de Finetti</a:t>
            </a: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14" y="175865"/>
            <a:ext cx="10953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1924" y="42514"/>
            <a:ext cx="1600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931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ornicimaselli.com/img_posted/tumb7_cornici2_cornice_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902" y="130693"/>
            <a:ext cx="8193590" cy="5634073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1904105" y="2405237"/>
            <a:ext cx="56477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defRPr/>
            </a:pPr>
            <a:r>
              <a:rPr lang="it-IT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«pregiudizi» sulla matematica</a:t>
            </a:r>
          </a:p>
        </p:txBody>
      </p:sp>
    </p:spTree>
    <p:extLst>
      <p:ext uri="{BB962C8B-B14F-4D97-AF65-F5344CB8AC3E}">
        <p14:creationId xmlns:p14="http://schemas.microsoft.com/office/powerpoint/2010/main" xmlns="" val="62547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356386" cy="542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184" y="2535819"/>
            <a:ext cx="8670664" cy="432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098663" y="608710"/>
            <a:ext cx="43038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defRPr/>
            </a:pP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Matematica?</a:t>
            </a:r>
          </a:p>
          <a:p>
            <a:pPr marL="0" indent="0" algn="ctr" eaLnBrk="1" hangingPunct="1">
              <a:defRPr/>
            </a:pP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Faccenda per chi è «portato»</a:t>
            </a:r>
          </a:p>
        </p:txBody>
      </p:sp>
    </p:spTree>
    <p:extLst>
      <p:ext uri="{BB962C8B-B14F-4D97-AF65-F5344CB8AC3E}">
        <p14:creationId xmlns:p14="http://schemas.microsoft.com/office/powerpoint/2010/main" xmlns="" val="9121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ttangolo 1"/>
          <p:cNvSpPr>
            <a:spLocks noChangeArrowheads="1"/>
          </p:cNvSpPr>
          <p:nvPr/>
        </p:nvSpPr>
        <p:spPr bwMode="auto">
          <a:xfrm>
            <a:off x="539552" y="5229200"/>
            <a:ext cx="82994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it-IT" sz="2400" dirty="0"/>
              <a:t>Pour créer des chansons, c'est plus de la transpiration que de l'inspiration,1% d’inspiration pour 99% de transpiration…</a:t>
            </a:r>
            <a:endParaRPr lang="it-IT" altLang="it-IT" sz="2400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5275263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393110" y="211138"/>
            <a:ext cx="635783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Matematica =  fatica</a:t>
            </a:r>
          </a:p>
          <a:p>
            <a:pPr algn="ctr">
              <a:defRPr/>
            </a:pP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95% di sudore e 5% di ispirazione</a:t>
            </a:r>
            <a:endParaRPr lang="it-IT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ornicimaselli.com/img_posted/tumb7_cornici2_cornice_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902" y="130693"/>
            <a:ext cx="8193590" cy="5634073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1861073" y="2405237"/>
            <a:ext cx="54971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defRPr/>
            </a:pPr>
            <a:r>
              <a:rPr lang="it-IT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Matematica e selezione</a:t>
            </a:r>
          </a:p>
        </p:txBody>
      </p:sp>
    </p:spTree>
    <p:extLst>
      <p:ext uri="{BB962C8B-B14F-4D97-AF65-F5344CB8AC3E}">
        <p14:creationId xmlns:p14="http://schemas.microsoft.com/office/powerpoint/2010/main" xmlns="" val="190341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i\Gemma\SET\con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0758"/>
            <a:ext cx="9163050" cy="6872288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CasellaDiTesto 2"/>
          <p:cNvSpPr txBox="1">
            <a:spLocks noChangeArrowheads="1"/>
          </p:cNvSpPr>
          <p:nvPr/>
        </p:nvSpPr>
        <p:spPr bwMode="auto">
          <a:xfrm>
            <a:off x="0" y="357188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Il pessimo rapporto con la matematica …</a:t>
            </a:r>
          </a:p>
          <a:p>
            <a:pPr algn="ctr"/>
            <a:r>
              <a:rPr lang="it-IT" alt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La funzione </a:t>
            </a:r>
            <a:r>
              <a:rPr lang="it-IT" alt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selettiva</a:t>
            </a:r>
            <a:endParaRPr lang="it-IT" altLang="it-IT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76" name="Segnaposto numero diapositiva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9DF9363E-B932-4B5E-B3AF-759C09689020}" type="slidenum">
              <a:rPr lang="it-IT" altLang="it-IT" smtClean="0">
                <a:solidFill>
                  <a:srgbClr val="898989"/>
                </a:solidFill>
              </a:rPr>
              <a:pPr eaLnBrk="1" hangingPunct="1"/>
              <a:t>8</a:t>
            </a:fld>
            <a:endParaRPr lang="it-IT" altLang="it-IT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8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1" y="925158"/>
            <a:ext cx="9088158" cy="510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166293" y="211138"/>
            <a:ext cx="6811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secondaria di secondo grado</a:t>
            </a:r>
            <a:endParaRPr lang="it-IT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48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2051</TotalTime>
  <Words>926</Words>
  <Application>Microsoft Office PowerPoint</Application>
  <PresentationFormat>Presentazione su schermo (4:3)</PresentationFormat>
  <Paragraphs>148</Paragraphs>
  <Slides>38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0" baseType="lpstr">
      <vt:lpstr>Tema di Office</vt:lpstr>
      <vt:lpstr>Equation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</vt:vector>
  </TitlesOfParts>
  <Company>- 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Idee per insegnare…</dc:title>
  <dc:creator>Valentina Gabusi</dc:creator>
  <cp:lastModifiedBy>referee</cp:lastModifiedBy>
  <cp:revision>211</cp:revision>
  <dcterms:created xsi:type="dcterms:W3CDTF">2014-09-16T10:24:29Z</dcterms:created>
  <dcterms:modified xsi:type="dcterms:W3CDTF">2016-09-29T20:48:36Z</dcterms:modified>
</cp:coreProperties>
</file>